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05"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D2DC3-38AA-4ACC-B431-99CAFDC6A17C}"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2FBC4-ED31-45DB-8F98-40E333726E5D}" type="slidenum">
              <a:rPr lang="en-IN" smtClean="0"/>
              <a:t>‹#›</a:t>
            </a:fld>
            <a:endParaRPr lang="en-IN"/>
          </a:p>
        </p:txBody>
      </p:sp>
    </p:spTree>
    <p:extLst>
      <p:ext uri="{BB962C8B-B14F-4D97-AF65-F5344CB8AC3E}">
        <p14:creationId xmlns:p14="http://schemas.microsoft.com/office/powerpoint/2010/main" val="147415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82FBC4-ED31-45DB-8F98-40E333726E5D}" type="slidenum">
              <a:rPr lang="en-IN" smtClean="0"/>
              <a:t>9</a:t>
            </a:fld>
            <a:endParaRPr lang="en-IN"/>
          </a:p>
        </p:txBody>
      </p:sp>
    </p:spTree>
    <p:extLst>
      <p:ext uri="{BB962C8B-B14F-4D97-AF65-F5344CB8AC3E}">
        <p14:creationId xmlns:p14="http://schemas.microsoft.com/office/powerpoint/2010/main" val="259854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7F4305-74E9-408A-A83E-607D1F34F77C}"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234318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F4305-74E9-408A-A83E-607D1F34F77C}"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237682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F4305-74E9-408A-A83E-607D1F34F77C}"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91819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6437-E4D6-5A7E-1BDD-8EC12963528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87747A-394A-8BBA-076F-ECE06D2752B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AA776-B0E9-C91F-82A6-618706B00F1A}"/>
              </a:ext>
            </a:extLst>
          </p:cNvPr>
          <p:cNvSpPr>
            <a:spLocks noGrp="1"/>
          </p:cNvSpPr>
          <p:nvPr>
            <p:ph type="dt" sz="half" idx="10"/>
          </p:nvPr>
        </p:nvSpPr>
        <p:spPr/>
        <p:txBody>
          <a:bodyPr/>
          <a:lstStyle/>
          <a:p>
            <a:fld id="{317F4305-74E9-408A-A83E-607D1F34F77C}" type="datetimeFigureOut">
              <a:rPr lang="en-IN" smtClean="0"/>
              <a:t>25-05-2024</a:t>
            </a:fld>
            <a:endParaRPr lang="en-IN"/>
          </a:p>
        </p:txBody>
      </p:sp>
      <p:sp>
        <p:nvSpPr>
          <p:cNvPr id="5" name="Footer Placeholder 4">
            <a:extLst>
              <a:ext uri="{FF2B5EF4-FFF2-40B4-BE49-F238E27FC236}">
                <a16:creationId xmlns:a16="http://schemas.microsoft.com/office/drawing/2014/main" id="{0C0D635A-DF4F-F58F-2AF5-73F93B0C1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C723C-AB89-19E2-71EB-36B71B89A66A}"/>
              </a:ext>
            </a:extLst>
          </p:cNvPr>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41301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F4305-74E9-408A-A83E-607D1F34F77C}"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29735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F4305-74E9-408A-A83E-607D1F34F77C}"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409675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7F4305-74E9-408A-A83E-607D1F34F77C}"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412574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F4305-74E9-408A-A83E-607D1F34F77C}"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249197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7F4305-74E9-408A-A83E-607D1F34F77C}"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248635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F4305-74E9-408A-A83E-607D1F34F77C}"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380765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F4305-74E9-408A-A83E-607D1F34F77C}"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350106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F4305-74E9-408A-A83E-607D1F34F77C}"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BADD59-F841-4E51-A99D-04B398AA5D21}" type="slidenum">
              <a:rPr lang="en-IN" smtClean="0"/>
              <a:t>‹#›</a:t>
            </a:fld>
            <a:endParaRPr lang="en-IN"/>
          </a:p>
        </p:txBody>
      </p:sp>
    </p:spTree>
    <p:extLst>
      <p:ext uri="{BB962C8B-B14F-4D97-AF65-F5344CB8AC3E}">
        <p14:creationId xmlns:p14="http://schemas.microsoft.com/office/powerpoint/2010/main" val="366961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F4305-74E9-408A-A83E-607D1F34F77C}" type="datetimeFigureOut">
              <a:rPr lang="en-IN" smtClean="0"/>
              <a:t>25-05-2024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ADD59-F841-4E51-A99D-04B398AA5D21}" type="slidenum">
              <a:rPr lang="en-IN" smtClean="0"/>
              <a:t>‹#›</a:t>
            </a:fld>
            <a:endParaRPr lang="en-IN"/>
          </a:p>
        </p:txBody>
      </p:sp>
    </p:spTree>
    <p:extLst>
      <p:ext uri="{BB962C8B-B14F-4D97-AF65-F5344CB8AC3E}">
        <p14:creationId xmlns:p14="http://schemas.microsoft.com/office/powerpoint/2010/main" val="91197332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D3441-055C-9D7C-BF68-F545AE5083DB}"/>
              </a:ext>
            </a:extLst>
          </p:cNvPr>
          <p:cNvSpPr>
            <a:spLocks noGrp="1"/>
          </p:cNvSpPr>
          <p:nvPr>
            <p:ph type="ctrTitle"/>
          </p:nvPr>
        </p:nvSpPr>
        <p:spPr>
          <a:xfrm>
            <a:off x="1524000" y="1122363"/>
            <a:ext cx="9144000" cy="2741916"/>
          </a:xfrm>
        </p:spPr>
        <p:txBody>
          <a:bodyPr/>
          <a:lstStyle/>
          <a:p>
            <a:r>
              <a:rPr lang="en-GB" dirty="0"/>
              <a:t>SQL Schema Creation and Queries</a:t>
            </a:r>
            <a:endParaRPr lang="en-IN" dirty="0"/>
          </a:p>
        </p:txBody>
      </p:sp>
      <p:sp>
        <p:nvSpPr>
          <p:cNvPr id="3" name="Subtitle 2">
            <a:extLst>
              <a:ext uri="{FF2B5EF4-FFF2-40B4-BE49-F238E27FC236}">
                <a16:creationId xmlns:a16="http://schemas.microsoft.com/office/drawing/2014/main" id="{73DF9613-1491-6631-00F8-09A8712EFCBA}"/>
              </a:ext>
            </a:extLst>
          </p:cNvPr>
          <p:cNvSpPr>
            <a:spLocks noGrp="1"/>
          </p:cNvSpPr>
          <p:nvPr>
            <p:ph type="subTitle" idx="1"/>
          </p:nvPr>
        </p:nvSpPr>
        <p:spPr>
          <a:xfrm>
            <a:off x="8192021" y="4973638"/>
            <a:ext cx="2607501" cy="493973"/>
          </a:xfrm>
        </p:spPr>
        <p:txBody>
          <a:bodyPr/>
          <a:lstStyle/>
          <a:p>
            <a:r>
              <a:rPr lang="en-GB" dirty="0"/>
              <a:t>R</a:t>
            </a:r>
            <a:r>
              <a:rPr lang="en-IN" dirty="0"/>
              <a:t>ISHI KIRAN</a:t>
            </a:r>
          </a:p>
          <a:p>
            <a:endParaRPr lang="en-IN" dirty="0"/>
          </a:p>
        </p:txBody>
      </p:sp>
    </p:spTree>
    <p:extLst>
      <p:ext uri="{BB962C8B-B14F-4D97-AF65-F5344CB8AC3E}">
        <p14:creationId xmlns:p14="http://schemas.microsoft.com/office/powerpoint/2010/main" val="355423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E6E47-EE70-8A57-B63E-8DF99C392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47" y="679393"/>
            <a:ext cx="11746105" cy="5499214"/>
          </a:xfrm>
          <a:prstGeom prst="rect">
            <a:avLst/>
          </a:prstGeom>
        </p:spPr>
      </p:pic>
    </p:spTree>
    <p:extLst>
      <p:ext uri="{BB962C8B-B14F-4D97-AF65-F5344CB8AC3E}">
        <p14:creationId xmlns:p14="http://schemas.microsoft.com/office/powerpoint/2010/main" val="17149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71BC7D2-0FE3-C9C3-CD63-452678E63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13" y="725336"/>
            <a:ext cx="11882974" cy="5407328"/>
          </a:xfrm>
          <a:prstGeom prst="rect">
            <a:avLst/>
          </a:prstGeom>
        </p:spPr>
      </p:pic>
    </p:spTree>
    <p:extLst>
      <p:ext uri="{BB962C8B-B14F-4D97-AF65-F5344CB8AC3E}">
        <p14:creationId xmlns:p14="http://schemas.microsoft.com/office/powerpoint/2010/main" val="393892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66CE98-9A20-564F-B6DE-6D5E02F7E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65" y="639428"/>
            <a:ext cx="11734669" cy="5579144"/>
          </a:xfrm>
          <a:prstGeom prst="rect">
            <a:avLst/>
          </a:prstGeom>
        </p:spPr>
      </p:pic>
    </p:spTree>
    <p:extLst>
      <p:ext uri="{BB962C8B-B14F-4D97-AF65-F5344CB8AC3E}">
        <p14:creationId xmlns:p14="http://schemas.microsoft.com/office/powerpoint/2010/main" val="416945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A21D-A307-98EC-C1A5-19C2EF6D5482}"/>
              </a:ext>
            </a:extLst>
          </p:cNvPr>
          <p:cNvSpPr>
            <a:spLocks noGrp="1"/>
          </p:cNvSpPr>
          <p:nvPr>
            <p:ph type="title"/>
          </p:nvPr>
        </p:nvSpPr>
        <p:spPr/>
        <p:txBody>
          <a:bodyPr/>
          <a:lstStyle/>
          <a:p>
            <a:r>
              <a:rPr lang="en-IN"/>
              <a:t>Creating Tables</a:t>
            </a:r>
          </a:p>
        </p:txBody>
      </p:sp>
      <p:sp>
        <p:nvSpPr>
          <p:cNvPr id="3" name="Text Placeholder 2">
            <a:extLst>
              <a:ext uri="{FF2B5EF4-FFF2-40B4-BE49-F238E27FC236}">
                <a16:creationId xmlns:a16="http://schemas.microsoft.com/office/drawing/2014/main" id="{6075E1A6-D7C8-C961-BF0D-0C09BB6B8B9F}"/>
              </a:ext>
            </a:extLst>
          </p:cNvPr>
          <p:cNvSpPr>
            <a:spLocks noGrp="1"/>
          </p:cNvSpPr>
          <p:nvPr>
            <p:ph type="body" idx="1"/>
          </p:nvPr>
        </p:nvSpPr>
        <p:spPr/>
        <p:txBody>
          <a:bodyPr>
            <a:normAutofit fontScale="32500" lnSpcReduction="20000"/>
          </a:bodyPr>
          <a:lstStyle/>
          <a:p>
            <a:r>
              <a:rPr lang="en-GB"/>
              <a:t>CREATE TABLE department (</a:t>
            </a:r>
          </a:p>
          <a:p>
            <a:r>
              <a:rPr lang="en-GB"/>
              <a:t>    department_id INT PRIMARY KEY,</a:t>
            </a:r>
          </a:p>
          <a:p>
            <a:r>
              <a:rPr lang="en-GB"/>
              <a:t>    department_name VARCHAR(255) NOT NULL</a:t>
            </a:r>
          </a:p>
          <a:p>
            <a:r>
              <a:rPr lang="en-GB"/>
              <a:t>);</a:t>
            </a:r>
          </a:p>
          <a:p>
            <a:endParaRPr lang="en-GB"/>
          </a:p>
          <a:p>
            <a:r>
              <a:rPr lang="en-GB"/>
              <a:t>CREATE TABLE year (</a:t>
            </a:r>
          </a:p>
          <a:p>
            <a:r>
              <a:rPr lang="en-GB"/>
              <a:t>    year_id INT PRIMARY KEY,</a:t>
            </a:r>
          </a:p>
          <a:p>
            <a:r>
              <a:rPr lang="en-GB"/>
              <a:t>    year_name VARCHAR(50) NOT NULL</a:t>
            </a:r>
          </a:p>
          <a:p>
            <a:r>
              <a:rPr lang="en-GB"/>
              <a:t>);</a:t>
            </a:r>
          </a:p>
          <a:p>
            <a:endParaRPr lang="en-GB"/>
          </a:p>
          <a:p>
            <a:r>
              <a:rPr lang="en-GB"/>
              <a:t>CREATE TABLE students (</a:t>
            </a:r>
          </a:p>
          <a:p>
            <a:r>
              <a:rPr lang="en-GB"/>
              <a:t>    student_id INT PRIMARY KEY AUTO_INCREMENT,</a:t>
            </a:r>
          </a:p>
          <a:p>
            <a:r>
              <a:rPr lang="en-GB"/>
              <a:t>    student_name VARCHAR(255) NOT NULL,</a:t>
            </a:r>
          </a:p>
          <a:p>
            <a:r>
              <a:rPr lang="en-GB"/>
              <a:t>    department_id INT,</a:t>
            </a:r>
          </a:p>
          <a:p>
            <a:r>
              <a:rPr lang="en-GB"/>
              <a:t>    year_id INT,</a:t>
            </a:r>
          </a:p>
          <a:p>
            <a:r>
              <a:rPr lang="en-GB"/>
              <a:t>    FOREIGN KEY (department_id) REFERENCES department(department_id),</a:t>
            </a:r>
          </a:p>
          <a:p>
            <a:r>
              <a:rPr lang="en-GB"/>
              <a:t>    FOREIGN KEY (year_id) REFERENCES year(year_id)</a:t>
            </a:r>
          </a:p>
          <a:p>
            <a:r>
              <a:rPr lang="en-GB"/>
              <a:t>);</a:t>
            </a:r>
            <a:endParaRPr lang="en-IN"/>
          </a:p>
        </p:txBody>
      </p:sp>
    </p:spTree>
    <p:extLst>
      <p:ext uri="{BB962C8B-B14F-4D97-AF65-F5344CB8AC3E}">
        <p14:creationId xmlns:p14="http://schemas.microsoft.com/office/powerpoint/2010/main" val="6685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16F2-A705-CDA7-6E7A-40D7540AA9FF}"/>
              </a:ext>
            </a:extLst>
          </p:cNvPr>
          <p:cNvSpPr>
            <a:spLocks noGrp="1"/>
          </p:cNvSpPr>
          <p:nvPr>
            <p:ph type="title"/>
          </p:nvPr>
        </p:nvSpPr>
        <p:spPr/>
        <p:txBody>
          <a:bodyPr/>
          <a:lstStyle/>
          <a:p>
            <a:r>
              <a:rPr lang="en-IN"/>
              <a:t>Inserting Data</a:t>
            </a:r>
          </a:p>
        </p:txBody>
      </p:sp>
      <p:sp>
        <p:nvSpPr>
          <p:cNvPr id="3" name="Text Placeholder 2">
            <a:extLst>
              <a:ext uri="{FF2B5EF4-FFF2-40B4-BE49-F238E27FC236}">
                <a16:creationId xmlns:a16="http://schemas.microsoft.com/office/drawing/2014/main" id="{6FD8D0A7-B6CC-3C43-526A-47EEF59E72C0}"/>
              </a:ext>
            </a:extLst>
          </p:cNvPr>
          <p:cNvSpPr>
            <a:spLocks noGrp="1"/>
          </p:cNvSpPr>
          <p:nvPr>
            <p:ph type="body" idx="1"/>
          </p:nvPr>
        </p:nvSpPr>
        <p:spPr/>
        <p:txBody>
          <a:bodyPr>
            <a:normAutofit fontScale="77500" lnSpcReduction="20000"/>
          </a:bodyPr>
          <a:lstStyle/>
          <a:p>
            <a:r>
              <a:rPr lang="en-IN"/>
              <a:t>INSERT INTO department (department_id, department_name) VALUES</a:t>
            </a:r>
          </a:p>
          <a:p>
            <a:r>
              <a:rPr lang="en-IN"/>
              <a:t>(66, 'CSE'), (67, 'ECE'), (68, 'ME'), (69, 'CE'), (70, 'EE');</a:t>
            </a:r>
          </a:p>
          <a:p>
            <a:endParaRPr lang="en-IN"/>
          </a:p>
          <a:p>
            <a:r>
              <a:rPr lang="en-IN"/>
              <a:t>INSERT INTO year (year_id, year_name) VALUES</a:t>
            </a:r>
          </a:p>
          <a:p>
            <a:r>
              <a:rPr lang="en-IN"/>
              <a:t>(21, 'First Year'), (22, 'Second Year'), (23, 'Third Year'), (24, 'Fourth Year');</a:t>
            </a:r>
          </a:p>
          <a:p>
            <a:endParaRPr lang="en-IN"/>
          </a:p>
          <a:p>
            <a:r>
              <a:rPr lang="en-IN"/>
              <a:t>INSERT INTO students (student_name, department_id, year_id) VALUES</a:t>
            </a:r>
          </a:p>
          <a:p>
            <a:r>
              <a:rPr lang="en-IN"/>
              <a:t>('Alice', 66, 21), ('Bob', 66, 21), ('Charlie', 66, 21), ('David', 66, 21), ('Eve', 66, 21),</a:t>
            </a:r>
          </a:p>
          <a:p>
            <a:r>
              <a:rPr lang="en-IN"/>
              <a:t>('Frank', 67, 21), ('Grace', 67, 21), ('Heidi', 67, 21), ('Ivan', 67, 21), ('Judy', 67, 21),</a:t>
            </a:r>
          </a:p>
          <a:p>
            <a:r>
              <a:rPr lang="en-IN"/>
              <a:t>('Mallory', 68, 21), ('Niaj', 68, 21), ('Olivia', 68, 21), ('Peggy', 68, 21), ('Sybil', 68, 21),</a:t>
            </a:r>
          </a:p>
          <a:p>
            <a:r>
              <a:rPr lang="en-IN"/>
              <a:t>('Trent', 69, 21), ('Victor', 69, 21), ('Walter', 69, 21), ('Xander', 69, 21), ('Yvonne', 69, 21),</a:t>
            </a:r>
          </a:p>
          <a:p>
            <a:r>
              <a:rPr lang="en-IN"/>
              <a:t>('Zara', 70, 21), ('Bill', 70, 21), ('Carl', 70, 21), ('Dylan', 70, 21), ('Ethan', 70, 21);</a:t>
            </a:r>
          </a:p>
        </p:txBody>
      </p:sp>
    </p:spTree>
    <p:extLst>
      <p:ext uri="{BB962C8B-B14F-4D97-AF65-F5344CB8AC3E}">
        <p14:creationId xmlns:p14="http://schemas.microsoft.com/office/powerpoint/2010/main" val="255504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3EE2-69E0-16C0-806A-FA05ECD7173C}"/>
              </a:ext>
            </a:extLst>
          </p:cNvPr>
          <p:cNvSpPr>
            <a:spLocks noGrp="1"/>
          </p:cNvSpPr>
          <p:nvPr>
            <p:ph type="title"/>
          </p:nvPr>
        </p:nvSpPr>
        <p:spPr/>
        <p:txBody>
          <a:bodyPr/>
          <a:lstStyle/>
          <a:p>
            <a:r>
              <a:rPr lang="en-GB"/>
              <a:t>Query 1: Display Students from CSE Department</a:t>
            </a:r>
            <a:endParaRPr lang="en-IN"/>
          </a:p>
        </p:txBody>
      </p:sp>
      <p:sp>
        <p:nvSpPr>
          <p:cNvPr id="3" name="Text Placeholder 2">
            <a:extLst>
              <a:ext uri="{FF2B5EF4-FFF2-40B4-BE49-F238E27FC236}">
                <a16:creationId xmlns:a16="http://schemas.microsoft.com/office/drawing/2014/main" id="{14E06433-546E-8DD6-7073-CEF70BC42461}"/>
              </a:ext>
            </a:extLst>
          </p:cNvPr>
          <p:cNvSpPr>
            <a:spLocks noGrp="1"/>
          </p:cNvSpPr>
          <p:nvPr>
            <p:ph type="body" idx="1"/>
          </p:nvPr>
        </p:nvSpPr>
        <p:spPr/>
        <p:txBody>
          <a:bodyPr>
            <a:normAutofit/>
          </a:bodyPr>
          <a:lstStyle/>
          <a:p>
            <a:r>
              <a:rPr lang="en-GB" sz="3500" dirty="0"/>
              <a:t>select * from students where </a:t>
            </a:r>
            <a:r>
              <a:rPr lang="en-GB" sz="3500" dirty="0" err="1"/>
              <a:t>students.department_id</a:t>
            </a:r>
            <a:r>
              <a:rPr lang="en-GB" sz="3500" dirty="0"/>
              <a:t>=(select </a:t>
            </a:r>
            <a:r>
              <a:rPr lang="en-GB" sz="3500" dirty="0" err="1"/>
              <a:t>department_id</a:t>
            </a:r>
            <a:r>
              <a:rPr lang="en-GB" sz="3500" dirty="0"/>
              <a:t> from department where </a:t>
            </a:r>
            <a:r>
              <a:rPr lang="en-GB" sz="3500" dirty="0" err="1"/>
              <a:t>department_name</a:t>
            </a:r>
            <a:r>
              <a:rPr lang="en-GB" sz="3500" dirty="0"/>
              <a:t>="CSE");</a:t>
            </a:r>
          </a:p>
          <a:p>
            <a:pPr marL="0" indent="0">
              <a:buNone/>
            </a:pPr>
            <a:endParaRPr lang="en-GB" sz="3500" dirty="0"/>
          </a:p>
          <a:p>
            <a:pPr marL="0" indent="0">
              <a:buNone/>
            </a:pPr>
            <a:endParaRPr lang="en-IN" sz="3500" dirty="0"/>
          </a:p>
        </p:txBody>
      </p:sp>
      <p:pic>
        <p:nvPicPr>
          <p:cNvPr id="5" name="Picture 4">
            <a:extLst>
              <a:ext uri="{FF2B5EF4-FFF2-40B4-BE49-F238E27FC236}">
                <a16:creationId xmlns:a16="http://schemas.microsoft.com/office/drawing/2014/main" id="{74AECD91-638A-6408-4156-5E8ADE034B9E}"/>
              </a:ext>
            </a:extLst>
          </p:cNvPr>
          <p:cNvPicPr>
            <a:picLocks noChangeAspect="1"/>
          </p:cNvPicPr>
          <p:nvPr/>
        </p:nvPicPr>
        <p:blipFill>
          <a:blip r:embed="rId2"/>
          <a:stretch>
            <a:fillRect/>
          </a:stretch>
        </p:blipFill>
        <p:spPr>
          <a:xfrm>
            <a:off x="2163255" y="3697046"/>
            <a:ext cx="6677957" cy="1981477"/>
          </a:xfrm>
          <a:prstGeom prst="rect">
            <a:avLst/>
          </a:prstGeom>
        </p:spPr>
      </p:pic>
    </p:spTree>
    <p:extLst>
      <p:ext uri="{BB962C8B-B14F-4D97-AF65-F5344CB8AC3E}">
        <p14:creationId xmlns:p14="http://schemas.microsoft.com/office/powerpoint/2010/main" val="378854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7C78-0776-5543-EFBF-F42DA3899FB4}"/>
              </a:ext>
            </a:extLst>
          </p:cNvPr>
          <p:cNvSpPr>
            <a:spLocks noGrp="1"/>
          </p:cNvSpPr>
          <p:nvPr>
            <p:ph type="title"/>
          </p:nvPr>
        </p:nvSpPr>
        <p:spPr/>
        <p:txBody>
          <a:bodyPr/>
          <a:lstStyle/>
          <a:p>
            <a:r>
              <a:rPr lang="en-GB"/>
              <a:t>Query 2: Display Only Department Names</a:t>
            </a:r>
            <a:endParaRPr lang="en-IN"/>
          </a:p>
        </p:txBody>
      </p:sp>
      <p:sp>
        <p:nvSpPr>
          <p:cNvPr id="3" name="Text Placeholder 2">
            <a:extLst>
              <a:ext uri="{FF2B5EF4-FFF2-40B4-BE49-F238E27FC236}">
                <a16:creationId xmlns:a16="http://schemas.microsoft.com/office/drawing/2014/main" id="{C681B94F-4319-CB76-3839-0979FEB3DB95}"/>
              </a:ext>
            </a:extLst>
          </p:cNvPr>
          <p:cNvSpPr>
            <a:spLocks noGrp="1"/>
          </p:cNvSpPr>
          <p:nvPr>
            <p:ph type="body" idx="1"/>
          </p:nvPr>
        </p:nvSpPr>
        <p:spPr/>
        <p:txBody>
          <a:bodyPr>
            <a:normAutofit/>
          </a:bodyPr>
          <a:lstStyle/>
          <a:p>
            <a:r>
              <a:rPr lang="en-GB" sz="3500" dirty="0"/>
              <a:t>select distinct </a:t>
            </a:r>
            <a:r>
              <a:rPr lang="en-GB" sz="3500" dirty="0" err="1"/>
              <a:t>department_name</a:t>
            </a:r>
            <a:r>
              <a:rPr lang="en-GB" sz="3500" dirty="0"/>
              <a:t> from students join department on </a:t>
            </a:r>
            <a:r>
              <a:rPr lang="en-GB" sz="3500" dirty="0" err="1"/>
              <a:t>students.department_id</a:t>
            </a:r>
            <a:r>
              <a:rPr lang="en-GB" sz="3500" dirty="0"/>
              <a:t> = </a:t>
            </a:r>
            <a:r>
              <a:rPr lang="en-GB" sz="3500" dirty="0" err="1"/>
              <a:t>department.department_id</a:t>
            </a:r>
            <a:r>
              <a:rPr lang="en-GB" sz="3500" dirty="0"/>
              <a:t>;</a:t>
            </a:r>
            <a:endParaRPr lang="en-IN" sz="3500" dirty="0"/>
          </a:p>
        </p:txBody>
      </p:sp>
      <p:pic>
        <p:nvPicPr>
          <p:cNvPr id="5" name="Picture 4">
            <a:extLst>
              <a:ext uri="{FF2B5EF4-FFF2-40B4-BE49-F238E27FC236}">
                <a16:creationId xmlns:a16="http://schemas.microsoft.com/office/drawing/2014/main" id="{04291B43-61C4-A7E4-90B3-79AE6FC2173D}"/>
              </a:ext>
            </a:extLst>
          </p:cNvPr>
          <p:cNvPicPr>
            <a:picLocks noChangeAspect="1"/>
          </p:cNvPicPr>
          <p:nvPr/>
        </p:nvPicPr>
        <p:blipFill>
          <a:blip r:embed="rId2"/>
          <a:stretch>
            <a:fillRect/>
          </a:stretch>
        </p:blipFill>
        <p:spPr>
          <a:xfrm>
            <a:off x="3779454" y="3429000"/>
            <a:ext cx="4633092" cy="3076519"/>
          </a:xfrm>
          <a:prstGeom prst="rect">
            <a:avLst/>
          </a:prstGeom>
        </p:spPr>
      </p:pic>
    </p:spTree>
    <p:extLst>
      <p:ext uri="{BB962C8B-B14F-4D97-AF65-F5344CB8AC3E}">
        <p14:creationId xmlns:p14="http://schemas.microsoft.com/office/powerpoint/2010/main" val="11123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1794-95AA-D563-9322-1E17534C1CF8}"/>
              </a:ext>
            </a:extLst>
          </p:cNvPr>
          <p:cNvSpPr>
            <a:spLocks noGrp="1"/>
          </p:cNvSpPr>
          <p:nvPr>
            <p:ph type="title"/>
          </p:nvPr>
        </p:nvSpPr>
        <p:spPr/>
        <p:txBody>
          <a:bodyPr/>
          <a:lstStyle/>
          <a:p>
            <a:r>
              <a:rPr lang="en-GB"/>
              <a:t>Query 3: Display Students Sorted by Department and First Name</a:t>
            </a:r>
            <a:endParaRPr lang="en-IN"/>
          </a:p>
        </p:txBody>
      </p:sp>
      <p:sp>
        <p:nvSpPr>
          <p:cNvPr id="3" name="Text Placeholder 2">
            <a:extLst>
              <a:ext uri="{FF2B5EF4-FFF2-40B4-BE49-F238E27FC236}">
                <a16:creationId xmlns:a16="http://schemas.microsoft.com/office/drawing/2014/main" id="{FAA1D00A-3E7B-5E12-A079-3A59102C1617}"/>
              </a:ext>
            </a:extLst>
          </p:cNvPr>
          <p:cNvSpPr>
            <a:spLocks noGrp="1"/>
          </p:cNvSpPr>
          <p:nvPr>
            <p:ph type="body" idx="1"/>
          </p:nvPr>
        </p:nvSpPr>
        <p:spPr/>
        <p:txBody>
          <a:bodyPr>
            <a:normAutofit/>
          </a:bodyPr>
          <a:lstStyle/>
          <a:p>
            <a:r>
              <a:rPr lang="en-GB" sz="3500" dirty="0"/>
              <a:t>select * from </a:t>
            </a:r>
            <a:r>
              <a:rPr lang="en-GB" sz="3500" dirty="0" err="1"/>
              <a:t>students,department</a:t>
            </a:r>
            <a:r>
              <a:rPr lang="en-GB" sz="3500" dirty="0"/>
              <a:t> order by </a:t>
            </a:r>
            <a:r>
              <a:rPr lang="en-GB" sz="3500" dirty="0" err="1"/>
              <a:t>department.department_name,students.student_nam</a:t>
            </a:r>
            <a:r>
              <a:rPr lang="en-GB" sz="3500" dirty="0"/>
              <a:t>; </a:t>
            </a:r>
            <a:endParaRPr lang="en-IN" sz="3500" dirty="0"/>
          </a:p>
        </p:txBody>
      </p:sp>
      <p:pic>
        <p:nvPicPr>
          <p:cNvPr id="5" name="Picture 4">
            <a:extLst>
              <a:ext uri="{FF2B5EF4-FFF2-40B4-BE49-F238E27FC236}">
                <a16:creationId xmlns:a16="http://schemas.microsoft.com/office/drawing/2014/main" id="{67F48FC0-ACF8-5367-1487-30B14F1B3CE3}"/>
              </a:ext>
            </a:extLst>
          </p:cNvPr>
          <p:cNvPicPr>
            <a:picLocks noChangeAspect="1"/>
          </p:cNvPicPr>
          <p:nvPr/>
        </p:nvPicPr>
        <p:blipFill>
          <a:blip r:embed="rId2"/>
          <a:stretch>
            <a:fillRect/>
          </a:stretch>
        </p:blipFill>
        <p:spPr>
          <a:xfrm>
            <a:off x="2662725" y="3122186"/>
            <a:ext cx="6866550" cy="3054777"/>
          </a:xfrm>
          <a:prstGeom prst="rect">
            <a:avLst/>
          </a:prstGeom>
        </p:spPr>
      </p:pic>
    </p:spTree>
    <p:extLst>
      <p:ext uri="{BB962C8B-B14F-4D97-AF65-F5344CB8AC3E}">
        <p14:creationId xmlns:p14="http://schemas.microsoft.com/office/powerpoint/2010/main" val="24672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484F4-DDDD-EC78-3B8E-76C9C939600C}"/>
              </a:ext>
            </a:extLst>
          </p:cNvPr>
          <p:cNvPicPr>
            <a:picLocks noChangeAspect="1"/>
          </p:cNvPicPr>
          <p:nvPr/>
        </p:nvPicPr>
        <p:blipFill>
          <a:blip r:embed="rId2"/>
          <a:stretch>
            <a:fillRect/>
          </a:stretch>
        </p:blipFill>
        <p:spPr>
          <a:xfrm>
            <a:off x="956545" y="114354"/>
            <a:ext cx="10278909" cy="2781688"/>
          </a:xfrm>
          <a:prstGeom prst="rect">
            <a:avLst/>
          </a:prstGeom>
        </p:spPr>
      </p:pic>
      <p:pic>
        <p:nvPicPr>
          <p:cNvPr id="7" name="Picture 6">
            <a:extLst>
              <a:ext uri="{FF2B5EF4-FFF2-40B4-BE49-F238E27FC236}">
                <a16:creationId xmlns:a16="http://schemas.microsoft.com/office/drawing/2014/main" id="{03FE6813-2272-133A-4227-1096FFB76751}"/>
              </a:ext>
            </a:extLst>
          </p:cNvPr>
          <p:cNvPicPr>
            <a:picLocks noChangeAspect="1"/>
          </p:cNvPicPr>
          <p:nvPr/>
        </p:nvPicPr>
        <p:blipFill>
          <a:blip r:embed="rId3"/>
          <a:stretch>
            <a:fillRect/>
          </a:stretch>
        </p:blipFill>
        <p:spPr>
          <a:xfrm>
            <a:off x="956544" y="2896042"/>
            <a:ext cx="10335670" cy="3780939"/>
          </a:xfrm>
          <a:prstGeom prst="rect">
            <a:avLst/>
          </a:prstGeom>
        </p:spPr>
      </p:pic>
    </p:spTree>
    <p:extLst>
      <p:ext uri="{BB962C8B-B14F-4D97-AF65-F5344CB8AC3E}">
        <p14:creationId xmlns:p14="http://schemas.microsoft.com/office/powerpoint/2010/main" val="202004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5CD4B0-36FD-BEBE-D372-F45F3E011F99}"/>
              </a:ext>
            </a:extLst>
          </p:cNvPr>
          <p:cNvPicPr>
            <a:picLocks noChangeAspect="1"/>
          </p:cNvPicPr>
          <p:nvPr/>
        </p:nvPicPr>
        <p:blipFill>
          <a:blip r:embed="rId2"/>
          <a:stretch>
            <a:fillRect/>
          </a:stretch>
        </p:blipFill>
        <p:spPr>
          <a:xfrm>
            <a:off x="926275" y="0"/>
            <a:ext cx="10521538" cy="6858000"/>
          </a:xfrm>
          <a:prstGeom prst="rect">
            <a:avLst/>
          </a:prstGeom>
        </p:spPr>
      </p:pic>
    </p:spTree>
    <p:extLst>
      <p:ext uri="{BB962C8B-B14F-4D97-AF65-F5344CB8AC3E}">
        <p14:creationId xmlns:p14="http://schemas.microsoft.com/office/powerpoint/2010/main" val="156579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5356-9E41-610F-4BDB-0B161FF79A4A}"/>
              </a:ext>
            </a:extLst>
          </p:cNvPr>
          <p:cNvSpPr>
            <a:spLocks noGrp="1"/>
          </p:cNvSpPr>
          <p:nvPr>
            <p:ph type="title"/>
          </p:nvPr>
        </p:nvSpPr>
        <p:spPr/>
        <p:txBody>
          <a:bodyPr/>
          <a:lstStyle/>
          <a:p>
            <a:r>
              <a:rPr lang="en-GB" dirty="0"/>
              <a:t>Introduction to MongoDB with MongoDB Atlas</a:t>
            </a:r>
            <a:endParaRPr lang="en-IN" dirty="0"/>
          </a:p>
        </p:txBody>
      </p:sp>
      <p:sp>
        <p:nvSpPr>
          <p:cNvPr id="3" name="Text Placeholder 2">
            <a:extLst>
              <a:ext uri="{FF2B5EF4-FFF2-40B4-BE49-F238E27FC236}">
                <a16:creationId xmlns:a16="http://schemas.microsoft.com/office/drawing/2014/main" id="{FC0E6312-3A4A-467C-BEC0-5D5403DFB662}"/>
              </a:ext>
            </a:extLst>
          </p:cNvPr>
          <p:cNvSpPr>
            <a:spLocks noGrp="1"/>
          </p:cNvSpPr>
          <p:nvPr>
            <p:ph type="body" idx="1"/>
          </p:nvPr>
        </p:nvSpPr>
        <p:spPr/>
        <p:txBody>
          <a:bodyPr>
            <a:normAutofit/>
          </a:bodyPr>
          <a:lstStyle/>
          <a:p>
            <a:r>
              <a:rPr lang="en-GB" dirty="0"/>
              <a:t>MongoDB is a popular NoSQL database that provides high performance, high availability, and easy scalability. It uses a flexible document model, allowing you to store data in JSON-like documents with dynamic schemas.</a:t>
            </a:r>
          </a:p>
          <a:p>
            <a:endParaRPr lang="en-GB" dirty="0"/>
          </a:p>
          <a:p>
            <a:r>
              <a:rPr lang="en-GB" dirty="0"/>
              <a:t>MongoDB Atlas is the global cloud database service for MongoDB, providing fully managed databases on AWS, Azure, and Google Cloud. It offers features like automated backups, monitoring, and security features like encryption at rest and in transit.</a:t>
            </a:r>
          </a:p>
          <a:p>
            <a:endParaRPr lang="en-GB" dirty="0"/>
          </a:p>
          <a:p>
            <a:endParaRPr lang="en-IN" dirty="0"/>
          </a:p>
        </p:txBody>
      </p:sp>
    </p:spTree>
    <p:extLst>
      <p:ext uri="{BB962C8B-B14F-4D97-AF65-F5344CB8AC3E}">
        <p14:creationId xmlns:p14="http://schemas.microsoft.com/office/powerpoint/2010/main" val="3719931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TotalTime>
  <Words>574</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SQL Schema Creation and Queries</vt:lpstr>
      <vt:lpstr>Creating Tables</vt:lpstr>
      <vt:lpstr>Inserting Data</vt:lpstr>
      <vt:lpstr>Query 1: Display Students from CSE Department</vt:lpstr>
      <vt:lpstr>Query 2: Display Only Department Names</vt:lpstr>
      <vt:lpstr>Query 3: Display Students Sorted by Department and First Name</vt:lpstr>
      <vt:lpstr>PowerPoint Presentation</vt:lpstr>
      <vt:lpstr>PowerPoint Presentation</vt:lpstr>
      <vt:lpstr>Introduction to MongoDB with MongoDB Atlas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Schema Creation and Queries</dc:title>
  <dc:creator>RISHI KIRAN</dc:creator>
  <cp:lastModifiedBy>RISHI KIRAN</cp:lastModifiedBy>
  <cp:revision>1</cp:revision>
  <dcterms:created xsi:type="dcterms:W3CDTF">2024-05-25T15:17:43Z</dcterms:created>
  <dcterms:modified xsi:type="dcterms:W3CDTF">2024-05-25T15:20:38Z</dcterms:modified>
</cp:coreProperties>
</file>