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6"/>
  </p:notesMasterIdLst>
  <p:sldIdLst>
    <p:sldId id="256" r:id="rId2"/>
    <p:sldId id="267" r:id="rId3"/>
    <p:sldId id="257" r:id="rId4"/>
    <p:sldId id="258" r:id="rId5"/>
    <p:sldId id="259" r:id="rId6"/>
    <p:sldId id="260" r:id="rId7"/>
    <p:sldId id="268" r:id="rId8"/>
    <p:sldId id="269" r:id="rId9"/>
    <p:sldId id="261" r:id="rId10"/>
    <p:sldId id="262" r:id="rId11"/>
    <p:sldId id="263" r:id="rId12"/>
    <p:sldId id="264" r:id="rId13"/>
    <p:sldId id="265" r:id="rId14"/>
    <p:sldId id="266"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1cee9490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1cee9490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1cee9490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1cee9490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1cee949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1cee949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1cee9490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1cee9490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1cee9490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1cee949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1cee9490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1cee949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1cee9490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1cee9490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1cee9490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1cee9490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1cee9490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1cee9490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cee9490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1cee9490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04159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72482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45143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267176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04987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3604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88731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64790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78692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5218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92105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71729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42798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09198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9154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019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089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72876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3/5/2019</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4507860"/>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3840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600"/>
              <a:t>	 	 	 	</a:t>
            </a:r>
            <a:endParaRPr sz="3600"/>
          </a:p>
          <a:p>
            <a:pPr marL="0" lvl="0" indent="0" algn="ctr" rtl="0">
              <a:lnSpc>
                <a:spcPct val="108000"/>
              </a:lnSpc>
              <a:spcBef>
                <a:spcPts val="0"/>
              </a:spcBef>
              <a:spcAft>
                <a:spcPts val="0"/>
              </a:spcAft>
              <a:buClr>
                <a:schemeClr val="dk1"/>
              </a:buClr>
              <a:buSzPts val="1100"/>
              <a:buFont typeface="Arial"/>
              <a:buNone/>
            </a:pPr>
            <a:r>
              <a:rPr lang="en" sz="3600" b="1">
                <a:latin typeface="Times New Roman"/>
                <a:ea typeface="Times New Roman"/>
                <a:cs typeface="Times New Roman"/>
                <a:sym typeface="Times New Roman"/>
              </a:rPr>
              <a:t>Real Time Drowsiness Detector</a:t>
            </a:r>
            <a:endParaRPr sz="3600" b="1">
              <a:latin typeface="Times New Roman"/>
              <a:ea typeface="Times New Roman"/>
              <a:cs typeface="Times New Roman"/>
              <a:sym typeface="Times New Roman"/>
            </a:endParaRPr>
          </a:p>
          <a:p>
            <a:pPr marL="0" lvl="0" indent="0" algn="ctr" rtl="0">
              <a:lnSpc>
                <a:spcPct val="108000"/>
              </a:lnSpc>
              <a:spcBef>
                <a:spcPts val="0"/>
              </a:spcBef>
              <a:spcAft>
                <a:spcPts val="0"/>
              </a:spcAft>
              <a:buClr>
                <a:schemeClr val="dk1"/>
              </a:buClr>
              <a:buSzPts val="1100"/>
              <a:buFont typeface="Arial"/>
              <a:buNone/>
            </a:pPr>
            <a:r>
              <a:rPr lang="en" sz="3600" b="1">
                <a:latin typeface="Times New Roman"/>
                <a:ea typeface="Times New Roman"/>
                <a:cs typeface="Times New Roman"/>
                <a:sym typeface="Times New Roman"/>
              </a:rPr>
              <a:t>&amp;</a:t>
            </a:r>
            <a:endParaRPr sz="3600" b="1">
              <a:latin typeface="Times New Roman"/>
              <a:ea typeface="Times New Roman"/>
              <a:cs typeface="Times New Roman"/>
              <a:sym typeface="Times New Roman"/>
            </a:endParaRPr>
          </a:p>
          <a:p>
            <a:pPr marL="0" lvl="0" indent="0" algn="ctr" rtl="0">
              <a:lnSpc>
                <a:spcPct val="108000"/>
              </a:lnSpc>
              <a:spcBef>
                <a:spcPts val="0"/>
              </a:spcBef>
              <a:spcAft>
                <a:spcPts val="0"/>
              </a:spcAft>
              <a:buClr>
                <a:schemeClr val="dk1"/>
              </a:buClr>
              <a:buSzPts val="1100"/>
              <a:buFont typeface="Arial"/>
              <a:buNone/>
            </a:pPr>
            <a:r>
              <a:rPr lang="en" sz="3600" b="1">
                <a:latin typeface="Times New Roman"/>
                <a:ea typeface="Times New Roman"/>
                <a:cs typeface="Times New Roman"/>
                <a:sym typeface="Times New Roman"/>
              </a:rPr>
              <a:t>CNN Based Risk Prediction</a:t>
            </a:r>
            <a:endParaRPr sz="3600" b="1">
              <a:latin typeface="Times New Roman"/>
              <a:ea typeface="Times New Roman"/>
              <a:cs typeface="Times New Roman"/>
              <a:sym typeface="Times New Roman"/>
            </a:endParaRPr>
          </a:p>
          <a:p>
            <a:pPr marL="0" lvl="0" indent="0" algn="ctr" rtl="0">
              <a:spcBef>
                <a:spcPts val="0"/>
              </a:spcBef>
              <a:spcAft>
                <a:spcPts val="0"/>
              </a:spcAft>
              <a:buNone/>
            </a:pP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a:t>
            </a:r>
            <a:endParaRPr/>
          </a:p>
          <a:p>
            <a:pPr marL="0" lvl="0" indent="0" algn="l" rtl="0">
              <a:spcBef>
                <a:spcPts val="0"/>
              </a:spcBef>
              <a:spcAft>
                <a:spcPts val="0"/>
              </a:spcAft>
              <a:buNone/>
            </a:pPr>
            <a:endParaRPr/>
          </a:p>
        </p:txBody>
      </p:sp>
      <p:pic>
        <p:nvPicPr>
          <p:cNvPr id="91" name="Google Shape;91;p19"/>
          <p:cNvPicPr preferRelativeResize="0"/>
          <p:nvPr/>
        </p:nvPicPr>
        <p:blipFill>
          <a:blip r:embed="rId3">
            <a:alphaModFix/>
          </a:blip>
          <a:stretch>
            <a:fillRect/>
          </a:stretch>
        </p:blipFill>
        <p:spPr>
          <a:xfrm>
            <a:off x="800100" y="1017725"/>
            <a:ext cx="6786151" cy="336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CNN based model </a:t>
            </a: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CNN and how it works?</a:t>
            </a:r>
            <a:endParaRPr/>
          </a:p>
          <a:p>
            <a:pPr marL="0" lvl="0" indent="0" algn="l" rtl="0">
              <a:spcBef>
                <a:spcPts val="1600"/>
              </a:spcBef>
              <a:spcAft>
                <a:spcPts val="1600"/>
              </a:spcAft>
              <a:buNone/>
            </a:pPr>
            <a:endParaRPr/>
          </a:p>
        </p:txBody>
      </p:sp>
      <p:pic>
        <p:nvPicPr>
          <p:cNvPr id="98" name="Google Shape;98;p20"/>
          <p:cNvPicPr preferRelativeResize="0"/>
          <p:nvPr/>
        </p:nvPicPr>
        <p:blipFill>
          <a:blip r:embed="rId3">
            <a:alphaModFix/>
          </a:blip>
          <a:stretch>
            <a:fillRect/>
          </a:stretch>
        </p:blipFill>
        <p:spPr>
          <a:xfrm>
            <a:off x="463550" y="1758950"/>
            <a:ext cx="7353300" cy="32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52400" y="152400"/>
            <a:ext cx="7620000" cy="443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image is classified into one of these mentioned below </a:t>
            </a:r>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00000"/>
              </a:lnSpc>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c0: safe driving</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c1: texting - right</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c2: talking on the phone - right</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c3: texting - left</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c4: talking on the phone - left</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c5: operating the radio</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c6: drinking</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c7: reaching behind</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c8: hair and makeup</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c9: talking to passenger</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and future outcome</a:t>
            </a:r>
            <a:endParaRPr/>
          </a:p>
        </p:txBody>
      </p:sp>
      <p:sp>
        <p:nvSpPr>
          <p:cNvPr id="115" name="Google Shape;115;p23"/>
          <p:cNvSpPr txBox="1">
            <a:spLocks noGrp="1"/>
          </p:cNvSpPr>
          <p:nvPr>
            <p:ph type="body" idx="1"/>
          </p:nvPr>
        </p:nvSpPr>
        <p:spPr>
          <a:prstGeom prst="rect">
            <a:avLst/>
          </a:prstGeom>
        </p:spPr>
        <p:txBody>
          <a:bodyPr spcFirstLastPara="1" wrap="square" lIns="91425" tIns="91425" rIns="91425" bIns="91425" anchor="t" anchorCtr="0">
            <a:noAutofit/>
          </a:bodyPr>
          <a:lstStyle/>
          <a:p>
            <a:r>
              <a:rPr lang="en-IN" dirty="0"/>
              <a:t>So, as shown above, all the 3 models are just working fine but due to lag of system requirements the appropriate processing speed is not matched but still comparisons have to be made between the MATLAB and SVM based Computer Vision model so as to differentiate between their efficiency and accuracy.</a:t>
            </a:r>
          </a:p>
          <a:p>
            <a:r>
              <a:rPr lang="en-IN" dirty="0"/>
              <a:t>At the same time CNN based classifier model can be used in </a:t>
            </a:r>
            <a:r>
              <a:rPr lang="en-IN" dirty="0" err="1"/>
              <a:t>parller</a:t>
            </a:r>
            <a:r>
              <a:rPr lang="en-IN" dirty="0"/>
              <a:t> with any of the above in synchronization  and it too needs to be trained more for better response.</a:t>
            </a: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17E05A-E6CD-4E10-AAFC-27987E36D588}"/>
              </a:ext>
            </a:extLst>
          </p:cNvPr>
          <p:cNvSpPr>
            <a:spLocks noGrp="1"/>
          </p:cNvSpPr>
          <p:nvPr>
            <p:ph type="body" idx="1"/>
          </p:nvPr>
        </p:nvSpPr>
        <p:spPr>
          <a:xfrm>
            <a:off x="311700" y="863550"/>
            <a:ext cx="8520600" cy="3416400"/>
          </a:xfrm>
        </p:spPr>
        <p:txBody>
          <a:bodyPr/>
          <a:lstStyle/>
          <a:p>
            <a:r>
              <a:rPr lang="en-IN" dirty="0"/>
              <a:t>In the year 2009, the US National Sleep Foundation (NSF) reported that 54% of adult drivers have driven a vehicle while feeling drowsy and 28% of them actually fell asleep. </a:t>
            </a:r>
          </a:p>
          <a:p>
            <a:r>
              <a:rPr lang="en-IN" dirty="0"/>
              <a:t>The German Road Safety Council (DVR) claims that one in four highway traffic fatalities are a result of momentary driver drowsiness. </a:t>
            </a:r>
          </a:p>
          <a:p>
            <a:r>
              <a:rPr lang="en-IN" dirty="0"/>
              <a:t>According to available statistical data, over 1.3 million people die each year on the road and 20 to 50 million people suffer non-fatal injuries due to road accidents. </a:t>
            </a:r>
          </a:p>
          <a:p>
            <a:r>
              <a:rPr lang="en-IN" dirty="0"/>
              <a:t>The US National Highway Traffic Safety Administration (NHTSA) conservatively estimated that a total of 100,000 vehicle crashes each year are the direct result of driver drowsiness. </a:t>
            </a:r>
          </a:p>
          <a:p>
            <a:r>
              <a:rPr lang="en-IN" dirty="0"/>
              <a:t>These crashes resulted in approximately 1,550 deaths, 71,000 injuries and $12.5 billion in monetary losses</a:t>
            </a:r>
          </a:p>
        </p:txBody>
      </p:sp>
    </p:spTree>
    <p:extLst>
      <p:ext uri="{BB962C8B-B14F-4D97-AF65-F5344CB8AC3E}">
        <p14:creationId xmlns:p14="http://schemas.microsoft.com/office/powerpoint/2010/main" val="58154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279400" y="152400"/>
            <a:ext cx="3064925" cy="2298701"/>
          </a:xfrm>
          <a:prstGeom prst="rect">
            <a:avLst/>
          </a:prstGeom>
          <a:noFill/>
          <a:ln>
            <a:noFill/>
          </a:ln>
        </p:spPr>
      </p:pic>
      <p:pic>
        <p:nvPicPr>
          <p:cNvPr id="60" name="Google Shape;60;p14"/>
          <p:cNvPicPr preferRelativeResize="0"/>
          <p:nvPr/>
        </p:nvPicPr>
        <p:blipFill>
          <a:blip r:embed="rId4">
            <a:alphaModFix/>
          </a:blip>
          <a:stretch>
            <a:fillRect/>
          </a:stretch>
        </p:blipFill>
        <p:spPr>
          <a:xfrm>
            <a:off x="199200" y="2844800"/>
            <a:ext cx="3225325" cy="2146300"/>
          </a:xfrm>
          <a:prstGeom prst="rect">
            <a:avLst/>
          </a:prstGeom>
          <a:noFill/>
          <a:ln>
            <a:noFill/>
          </a:ln>
        </p:spPr>
      </p:pic>
      <p:pic>
        <p:nvPicPr>
          <p:cNvPr id="61" name="Google Shape;61;p14"/>
          <p:cNvPicPr preferRelativeResize="0"/>
          <p:nvPr/>
        </p:nvPicPr>
        <p:blipFill>
          <a:blip r:embed="rId5">
            <a:alphaModFix/>
          </a:blip>
          <a:stretch>
            <a:fillRect/>
          </a:stretch>
        </p:blipFill>
        <p:spPr>
          <a:xfrm>
            <a:off x="4186525" y="749300"/>
            <a:ext cx="4572000" cy="351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arenR"/>
            </a:pPr>
            <a:r>
              <a:rPr lang="en" dirty="0"/>
              <a:t>How to prevent road accidents ?</a:t>
            </a:r>
            <a:endParaRPr dirty="0"/>
          </a:p>
          <a:p>
            <a:pPr marL="457200" lvl="0" indent="-406400" algn="l" rtl="0">
              <a:spcBef>
                <a:spcPts val="0"/>
              </a:spcBef>
              <a:spcAft>
                <a:spcPts val="0"/>
              </a:spcAft>
              <a:buSzPts val="2800"/>
              <a:buAutoNum type="arabicParenR"/>
            </a:pPr>
            <a:r>
              <a:rPr lang="en" dirty="0"/>
              <a:t>Is there a way we can reduce the number of accidents?</a:t>
            </a:r>
            <a:endParaRPr dirty="0"/>
          </a:p>
          <a:p>
            <a:pPr marL="457200" lvl="0" indent="-406400" algn="l" rtl="0">
              <a:spcBef>
                <a:spcPts val="0"/>
              </a:spcBef>
              <a:spcAft>
                <a:spcPts val="0"/>
              </a:spcAft>
              <a:buSzPts val="2800"/>
              <a:buAutoNum type="arabicParenR"/>
            </a:pPr>
            <a:r>
              <a:rPr lang="en" dirty="0"/>
              <a:t>Can there be a mechanism to stay the driver alert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3600" dirty="0"/>
              <a:t>→  The awnser is Yes, </a:t>
            </a:r>
            <a:endParaRPr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Drowsiness Detector</a:t>
            </a:r>
            <a:endParaRPr dirty="0"/>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drowsiness detector tries to detect srowsy state of driver and waje him up as soon as it identifies him asleep</a:t>
            </a:r>
            <a:endParaRPr dirty="0"/>
          </a:p>
          <a:p>
            <a:pPr marL="0" lvl="0" indent="0" algn="l" rtl="0">
              <a:spcBef>
                <a:spcPts val="1600"/>
              </a:spcBef>
              <a:spcAft>
                <a:spcPts val="0"/>
              </a:spcAft>
              <a:buNone/>
            </a:pPr>
            <a:r>
              <a:rPr lang="en" dirty="0"/>
              <a:t>Our project has 3 components :</a:t>
            </a:r>
            <a:endParaRPr dirty="0"/>
          </a:p>
          <a:p>
            <a:pPr marL="457200" lvl="0" indent="-342900" algn="l" rtl="0">
              <a:spcBef>
                <a:spcPts val="1600"/>
              </a:spcBef>
              <a:spcAft>
                <a:spcPts val="0"/>
              </a:spcAft>
              <a:buSzPts val="1800"/>
              <a:buAutoNum type="arabicParenR"/>
            </a:pPr>
            <a:r>
              <a:rPr lang="en" dirty="0"/>
              <a:t>Old MATLAB based model</a:t>
            </a:r>
            <a:endParaRPr dirty="0"/>
          </a:p>
          <a:p>
            <a:pPr marL="457200" lvl="0" indent="-342900" algn="l" rtl="0">
              <a:spcBef>
                <a:spcPts val="0"/>
              </a:spcBef>
              <a:spcAft>
                <a:spcPts val="0"/>
              </a:spcAft>
              <a:buSzPts val="1800"/>
              <a:buAutoNum type="arabicParenR"/>
            </a:pPr>
            <a:r>
              <a:rPr lang="en" dirty="0"/>
              <a:t>Model based on Computer Vision and machine learning</a:t>
            </a:r>
            <a:endParaRPr dirty="0"/>
          </a:p>
          <a:p>
            <a:pPr marL="457200" lvl="0" indent="-342900" algn="l" rtl="0">
              <a:spcBef>
                <a:spcPts val="0"/>
              </a:spcBef>
              <a:spcAft>
                <a:spcPts val="0"/>
              </a:spcAft>
              <a:buSzPts val="1800"/>
              <a:buAutoNum type="arabicParenR"/>
            </a:pPr>
            <a:r>
              <a:rPr lang="en" dirty="0"/>
              <a:t>CNN based risk detector</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arenR"/>
            </a:pPr>
            <a:r>
              <a:rPr lang="en"/>
              <a:t>MATLAB BASED MODEL</a:t>
            </a:r>
            <a:endParaRPr/>
          </a:p>
        </p:txBody>
      </p:sp>
      <p:sp>
        <p:nvSpPr>
          <p:cNvPr id="78" name="Google Shape;78;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600"/>
              </a:spcAft>
              <a:buNone/>
            </a:pPr>
            <a:r>
              <a:rPr lang="en-IN" dirty="0"/>
              <a:t>Initially a camera acquires the video of the driver. Then this video is broken down into frames. After frames are acquired following methods are used</a:t>
            </a:r>
          </a:p>
          <a:p>
            <a:r>
              <a:rPr lang="en-IN" b="1" dirty="0"/>
              <a:t> Face Detection</a:t>
            </a:r>
            <a:endParaRPr lang="en-IN" dirty="0"/>
          </a:p>
          <a:p>
            <a:pPr marL="114300" indent="0">
              <a:buNone/>
            </a:pPr>
            <a:r>
              <a:rPr lang="en-IN" dirty="0"/>
              <a:t>The face detection is done by Viola Jones method. The main aim of face detection is to minimize the false detections in identifying facial expressions.</a:t>
            </a:r>
          </a:p>
          <a:p>
            <a:r>
              <a:rPr lang="en-IN" b="1" dirty="0"/>
              <a:t>Eye Tracking</a:t>
            </a:r>
            <a:endParaRPr lang="en-IN" dirty="0"/>
          </a:p>
          <a:p>
            <a:pPr marL="114300" indent="0">
              <a:buNone/>
            </a:pPr>
            <a:r>
              <a:rPr lang="en-IN" dirty="0"/>
              <a:t>The most important factor which helps detect driver fatigue is the state of eyes, i.e. open or closed. In the state of drowsiness, the eyelid muscles subconsciously gravitate to accelerate the process of going to sleep.</a:t>
            </a:r>
          </a:p>
          <a:p>
            <a:r>
              <a:rPr lang="en-IN" b="1" dirty="0"/>
              <a:t>Drowsiness Detection</a:t>
            </a:r>
            <a:endParaRPr lang="en-IN" dirty="0"/>
          </a:p>
          <a:p>
            <a:pPr marL="114300" indent="0">
              <a:buNone/>
            </a:pPr>
            <a:r>
              <a:rPr lang="en-IN" dirty="0"/>
              <a:t>Once the eyes of Automobile driver are detected, the drowsiness detection function detects whether the driver is drowsy or not, by taking into consideration whether the eyes are open or closed that is the state of the eyes.</a:t>
            </a:r>
          </a:p>
          <a:p>
            <a:pPr marL="114300" indent="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18D2EB-B71C-4C5B-81D5-FCF1499084A2}"/>
              </a:ext>
            </a:extLst>
          </p:cNvPr>
          <p:cNvSpPr>
            <a:spLocks noGrp="1"/>
          </p:cNvSpPr>
          <p:nvPr>
            <p:ph type="body" idx="1"/>
          </p:nvPr>
        </p:nvSpPr>
        <p:spPr/>
        <p:txBody>
          <a:bodyPr/>
          <a:lstStyle/>
          <a:p>
            <a:r>
              <a:rPr lang="en-US" dirty="0"/>
              <a:t>Eye template information</a:t>
            </a:r>
            <a:endParaRPr lang="en-IN" dirty="0"/>
          </a:p>
        </p:txBody>
      </p:sp>
      <p:pic>
        <p:nvPicPr>
          <p:cNvPr id="4" name="Picture 3">
            <a:extLst>
              <a:ext uri="{FF2B5EF4-FFF2-40B4-BE49-F238E27FC236}">
                <a16:creationId xmlns:a16="http://schemas.microsoft.com/office/drawing/2014/main" id="{4403FA0D-DAF6-4B4F-812D-38A3671E695B}"/>
              </a:ext>
            </a:extLst>
          </p:cNvPr>
          <p:cNvPicPr/>
          <p:nvPr/>
        </p:nvPicPr>
        <p:blipFill rotWithShape="1">
          <a:blip r:embed="rId2">
            <a:extLst>
              <a:ext uri="{28A0092B-C50C-407E-A947-70E740481C1C}">
                <a14:useLocalDpi xmlns:a14="http://schemas.microsoft.com/office/drawing/2010/main" val="0"/>
              </a:ext>
            </a:extLst>
          </a:blip>
          <a:srcRect r="15230"/>
          <a:stretch/>
        </p:blipFill>
        <p:spPr bwMode="auto">
          <a:xfrm>
            <a:off x="2142807" y="1593850"/>
            <a:ext cx="4858385" cy="1955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694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4B27-D932-4386-8E7E-5AA1E1628F2E}"/>
              </a:ext>
            </a:extLst>
          </p:cNvPr>
          <p:cNvSpPr>
            <a:spLocks noGrp="1"/>
          </p:cNvSpPr>
          <p:nvPr>
            <p:ph type="title"/>
          </p:nvPr>
        </p:nvSpPr>
        <p:spPr>
          <a:xfrm>
            <a:off x="-999460" y="445025"/>
            <a:ext cx="45719" cy="426845"/>
          </a:xfrm>
        </p:spPr>
        <p:txBody>
          <a:bodyPr/>
          <a:lstStyle/>
          <a:p>
            <a:endParaRPr lang="en-IN" dirty="0"/>
          </a:p>
        </p:txBody>
      </p:sp>
      <p:pic>
        <p:nvPicPr>
          <p:cNvPr id="4" name="Picture 3">
            <a:extLst>
              <a:ext uri="{FF2B5EF4-FFF2-40B4-BE49-F238E27FC236}">
                <a16:creationId xmlns:a16="http://schemas.microsoft.com/office/drawing/2014/main" id="{964C39D3-0477-401E-AF64-FBD74210C727}"/>
              </a:ext>
            </a:extLst>
          </p:cNvPr>
          <p:cNvPicPr/>
          <p:nvPr/>
        </p:nvPicPr>
        <p:blipFill>
          <a:blip r:embed="rId2">
            <a:extLst>
              <a:ext uri="{28A0092B-C50C-407E-A947-70E740481C1C}">
                <a14:useLocalDpi xmlns:a14="http://schemas.microsoft.com/office/drawing/2010/main" val="0"/>
              </a:ext>
            </a:extLst>
          </a:blip>
          <a:stretch>
            <a:fillRect/>
          </a:stretch>
        </p:blipFill>
        <p:spPr>
          <a:xfrm>
            <a:off x="2913542" y="658447"/>
            <a:ext cx="2030597" cy="4154672"/>
          </a:xfrm>
          <a:prstGeom prst="rect">
            <a:avLst/>
          </a:prstGeom>
        </p:spPr>
      </p:pic>
    </p:spTree>
    <p:extLst>
      <p:ext uri="{BB962C8B-B14F-4D97-AF65-F5344CB8AC3E}">
        <p14:creationId xmlns:p14="http://schemas.microsoft.com/office/powerpoint/2010/main" val="87428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Computer vision based model</a:t>
            </a:r>
            <a:endParaRPr/>
          </a:p>
        </p:txBody>
      </p:sp>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also a real time model where image of driver is fetched using camera(open cv) and using KNN algorithm driver is classified as drowsy or not drowsy.</a:t>
            </a:r>
            <a:endParaRPr/>
          </a:p>
          <a:p>
            <a:pPr marL="0" lvl="0" indent="0" algn="l" rtl="0">
              <a:spcBef>
                <a:spcPts val="1600"/>
              </a:spcBef>
              <a:spcAft>
                <a:spcPts val="0"/>
              </a:spcAft>
              <a:buNone/>
            </a:pPr>
            <a:r>
              <a:rPr lang="en"/>
              <a:t>We calculate EAR(Estimated Average Requirement) value for open as well as closed eye and discover drowsiness level as:</a:t>
            </a:r>
            <a:endParaRPr/>
          </a:p>
          <a:p>
            <a:pPr marL="0" lvl="0" indent="0" algn="l" rtl="0">
              <a:spcBef>
                <a:spcPts val="1600"/>
              </a:spcBef>
              <a:spcAft>
                <a:spcPts val="1600"/>
              </a:spcAft>
              <a:buNone/>
            </a:pPr>
            <a:endParaRPr/>
          </a:p>
        </p:txBody>
      </p:sp>
      <p:pic>
        <p:nvPicPr>
          <p:cNvPr id="85" name="Google Shape;85;p18"/>
          <p:cNvPicPr preferRelativeResize="0"/>
          <p:nvPr/>
        </p:nvPicPr>
        <p:blipFill>
          <a:blip r:embed="rId3">
            <a:alphaModFix/>
          </a:blip>
          <a:stretch>
            <a:fillRect/>
          </a:stretch>
        </p:blipFill>
        <p:spPr>
          <a:xfrm>
            <a:off x="2535238" y="3406775"/>
            <a:ext cx="3819525" cy="104775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TotalTime>
  <Words>542</Words>
  <Application>Microsoft Office PowerPoint</Application>
  <PresentationFormat>On-screen Show (16:9)</PresentationFormat>
  <Paragraphs>51</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vt:lpstr>
      <vt:lpstr>        Real Time Drowsiness Detector &amp; CNN Based Risk Prediction </vt:lpstr>
      <vt:lpstr>PowerPoint Presentation</vt:lpstr>
      <vt:lpstr>PowerPoint Presentation</vt:lpstr>
      <vt:lpstr>How to prevent road accidents ? Is there a way we can reduce the number of accidents? Can there be a mechanism to stay the driver alert ?  →  The awnser is Yes, </vt:lpstr>
      <vt:lpstr>Drowsiness Detector</vt:lpstr>
      <vt:lpstr>MATLAB BASED MODEL</vt:lpstr>
      <vt:lpstr>PowerPoint Presentation</vt:lpstr>
      <vt:lpstr>PowerPoint Presentation</vt:lpstr>
      <vt:lpstr>2) Computer vision based model</vt:lpstr>
      <vt:lpstr>Process:  </vt:lpstr>
      <vt:lpstr>3) CNN based model </vt:lpstr>
      <vt:lpstr>PowerPoint Presentation</vt:lpstr>
      <vt:lpstr>The image is classified into one of these mentioned below </vt:lpstr>
      <vt:lpstr>Result and future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 Time Drowsiness Detector &amp; CNN Based Risk Prediction </dc:title>
  <cp:lastModifiedBy>archit sharma</cp:lastModifiedBy>
  <cp:revision>3</cp:revision>
  <dcterms:modified xsi:type="dcterms:W3CDTF">2019-03-05T03:41:06Z</dcterms:modified>
</cp:coreProperties>
</file>