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240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557447-1ED8-401C-BCB2-3B56B1678AB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916A60-C072-4271-8156-200772DC66F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B12B60-34D4-4A32-83F4-A563AF9B1D2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871520" y="266688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8258760" y="266688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1484280" y="429840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4871520" y="429840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8258760" y="429840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0D46AE-6610-43A5-8374-714931C1218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56FE8F-BCF1-4CA4-8DA9-8FF5B5ECE77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5CE1FA7-D99B-44E9-ACAD-62B693E745A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32AD873-0868-4CE9-8DFA-D91EB4D97D7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BA75132-FB95-4D4F-BE81-A24CE0B2352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9756B2-3841-480F-A311-EFE42079A74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66543CA-DC22-465D-8A44-55CAD8ECF3A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69DF1C1-32EE-4567-8C05-85A7CCCBCD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8EF2754-7F5B-4843-9834-DA3796989BD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5E03877-10AB-425F-AB7E-8283DC6E425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3C456A2-C47D-4E1D-A7BB-921382768E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E4012A5-F683-4986-9DB3-85A5152F826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F3685DB-9591-468E-80A3-C9ED96441C4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871520" y="266688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258760" y="266688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1484280" y="429840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/>
          </p:nvPr>
        </p:nvSpPr>
        <p:spPr>
          <a:xfrm>
            <a:off x="4871520" y="429840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/>
          </p:nvPr>
        </p:nvSpPr>
        <p:spPr>
          <a:xfrm>
            <a:off x="8258760" y="4298400"/>
            <a:ext cx="32256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5FA2E08-CB16-4951-899C-EEBFC65698C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1C5048F-FAC3-4069-99C4-788D0C5F6CB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7176FC5-4931-4C73-B5CE-8B3FF36963B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7B0DD3-51EC-4C9A-98A4-F8DB8C6F6F3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ABF9C16-E212-452D-B026-EBE6B978AAB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2462DB-36B1-4B1C-ABF0-089439E556B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F66E657-1502-4627-9AB4-D8AEEEC15F5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7B2C2F-6EC0-45EA-8FE3-7DF014D800A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20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8BB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8872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roup 18"/>
          <p:cNvGrpSpPr/>
          <p:nvPr/>
        </p:nvGrpSpPr>
        <p:grpSpPr>
          <a:xfrm>
            <a:off x="546120" y="-4680"/>
            <a:ext cx="5014440" cy="6862320"/>
            <a:chOff x="546120" y="-4680"/>
            <a:chExt cx="5014440" cy="6862320"/>
          </a:xfrm>
        </p:grpSpPr>
        <p:sp>
          <p:nvSpPr>
            <p:cNvPr id="8" name="Freeform 6"/>
            <p:cNvSpPr/>
            <p:nvPr/>
          </p:nvSpPr>
          <p:spPr>
            <a:xfrm>
              <a:off x="984240" y="-4680"/>
              <a:ext cx="1063440" cy="2782440"/>
            </a:xfrm>
            <a:custGeom>
              <a:avLst/>
              <a:gdLst/>
              <a:ahLst/>
              <a:cxn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8BB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Freeform 7"/>
            <p:cNvSpPr/>
            <p:nvPr/>
          </p:nvSpPr>
          <p:spPr>
            <a:xfrm>
              <a:off x="546120" y="-4680"/>
              <a:ext cx="1034640" cy="2673000"/>
            </a:xfrm>
            <a:custGeom>
              <a:avLst/>
              <a:gdLst/>
              <a:ahLst/>
              <a:cxn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Freeform 9"/>
            <p:cNvSpPr/>
            <p:nvPr/>
          </p:nvSpPr>
          <p:spPr>
            <a:xfrm>
              <a:off x="546120" y="2583000"/>
              <a:ext cx="2693520" cy="4274640"/>
            </a:xfrm>
            <a:custGeom>
              <a:avLst/>
              <a:gdLst/>
              <a:ahLst/>
              <a:cxn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Freeform 10"/>
            <p:cNvSpPr/>
            <p:nvPr/>
          </p:nvSpPr>
          <p:spPr>
            <a:xfrm>
              <a:off x="988920" y="2692440"/>
              <a:ext cx="3331800" cy="4165200"/>
            </a:xfrm>
            <a:custGeom>
              <a:avLst/>
              <a:gdLst/>
              <a:ahLst/>
              <a:cxn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455A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Freeform 11"/>
            <p:cNvSpPr/>
            <p:nvPr/>
          </p:nvSpPr>
          <p:spPr>
            <a:xfrm>
              <a:off x="984240" y="2687760"/>
              <a:ext cx="4576320" cy="4169880"/>
            </a:xfrm>
            <a:custGeom>
              <a:avLst/>
              <a:gdLst/>
              <a:ahLst/>
              <a:cxn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872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Freeform 12"/>
            <p:cNvSpPr/>
            <p:nvPr/>
          </p:nvSpPr>
          <p:spPr>
            <a:xfrm>
              <a:off x="546120" y="2577960"/>
              <a:ext cx="3584160" cy="4279680"/>
            </a:xfrm>
            <a:custGeom>
              <a:avLst/>
              <a:gdLst/>
              <a:ahLst/>
              <a:cxn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dt" idx="1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2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0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3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A7E74F-6785-48ED-8E7F-C8A9A6CB6365}" type="slidenum"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6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56" name="Freeform 6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8BB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Freeform 7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Freeform 8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Freeform 9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Freeform 10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8872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Freeform 11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</a:p>
          <a:p>
            <a:pPr marL="864000" lvl="1" indent="-32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Second level</a:t>
            </a:r>
          </a:p>
          <a:p>
            <a:pPr marL="1296000" lvl="2" indent="-288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Third level</a:t>
            </a: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Fourth level</a:t>
            </a:r>
          </a:p>
          <a:p>
            <a:pPr marL="2160000" lvl="4" indent="-21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Fifth level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dt" idx="4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ftr" idx="5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0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sldNum" idx="6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8EB4EB-6145-4384-8F56-5A915524EB0D}" type="slidenum"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371600" y="257400"/>
            <a:ext cx="9448560" cy="3370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sz="4400"/>
              <a:t/>
            </a:r>
            <a:br>
              <a:rPr sz="4400"/>
            </a:b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 Presentation</a:t>
            </a:r>
            <a:r>
              <a:rPr sz="4400"/>
              <a:t/>
            </a:r>
            <a:br>
              <a:rPr sz="4400"/>
            </a:b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on</a:t>
            </a: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sz="6000"/>
              <a:t/>
            </a:r>
            <a:br>
              <a:rPr sz="6000"/>
            </a:br>
            <a:r>
              <a:rPr lang="en-US" sz="6000" b="1" strike="noStrike" spc="-1">
                <a:solidFill>
                  <a:srgbClr val="000000"/>
                </a:solidFill>
                <a:latin typeface="Times New Roman"/>
              </a:rPr>
              <a:t>Mero Virtual Saathi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1371600" y="3632040"/>
            <a:ext cx="10450080" cy="308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lstStyle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100" b="0" strike="noStrike" spc="-1" dirty="0">
                <a:solidFill>
                  <a:srgbClr val="000000"/>
                </a:solidFill>
                <a:latin typeface="Times New Roman"/>
              </a:rPr>
              <a:t>							</a:t>
            </a:r>
            <a:endParaRPr lang="en-US" sz="21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							</a:t>
            </a:r>
            <a:r>
              <a:rPr lang="en-US" sz="2800" b="1" u="sng" strike="noStrike" spc="-1" dirty="0">
                <a:solidFill>
                  <a:srgbClr val="000000"/>
                </a:solidFill>
                <a:uFillTx/>
                <a:latin typeface="Times New Roman"/>
              </a:rPr>
              <a:t>Presented By:</a:t>
            </a:r>
            <a:endParaRPr lang="en-US" sz="2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									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100" b="0" strike="noStrike" spc="-1" dirty="0">
                <a:solidFill>
                  <a:srgbClr val="000000"/>
                </a:solidFill>
                <a:latin typeface="Times New Roman"/>
              </a:rPr>
              <a:t>									</a:t>
            </a:r>
            <a:r>
              <a:rPr lang="en-US" sz="2100" b="1" strike="noStrike" spc="-1" dirty="0">
                <a:solidFill>
                  <a:srgbClr val="0D0D0D"/>
                </a:solidFill>
                <a:latin typeface="Times New Roman"/>
              </a:rPr>
              <a:t>John Subba</a:t>
            </a:r>
            <a:endParaRPr lang="en-US" sz="21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100" b="1" strike="noStrike" spc="-1" dirty="0">
                <a:solidFill>
                  <a:srgbClr val="0D0D0D"/>
                </a:solidFill>
                <a:latin typeface="Times New Roman"/>
              </a:rPr>
              <a:t>								Rishi Khadka</a:t>
            </a:r>
            <a:endParaRPr lang="en-US" sz="21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100" b="1" strike="noStrike" spc="-1" dirty="0">
                <a:solidFill>
                  <a:srgbClr val="0D0D0D"/>
                </a:solidFill>
                <a:latin typeface="Times New Roman"/>
              </a:rPr>
              <a:t>	BIT Semester II</a:t>
            </a:r>
            <a:endParaRPr lang="en-US" sz="21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100" b="1" strike="noStrike" spc="-1" dirty="0">
                <a:solidFill>
                  <a:srgbClr val="0D0D0D"/>
                </a:solidFill>
                <a:latin typeface="Times New Roman"/>
              </a:rPr>
              <a:t>2020 Batch</a:t>
            </a:r>
            <a:endParaRPr lang="en-US" sz="2100" b="0" strike="noStrike" spc="-1" dirty="0">
              <a:latin typeface="Arial"/>
            </a:endParaRPr>
          </a:p>
        </p:txBody>
      </p:sp>
      <p:pic>
        <p:nvPicPr>
          <p:cNvPr id="105" name="Picture 4"/>
          <p:cNvPicPr/>
          <p:nvPr/>
        </p:nvPicPr>
        <p:blipFill>
          <a:blip r:embed="rId2"/>
          <a:stretch/>
        </p:blipFill>
        <p:spPr>
          <a:xfrm>
            <a:off x="4891680" y="3628440"/>
            <a:ext cx="2142720" cy="21427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5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513800" y="-11875"/>
            <a:ext cx="1677600" cy="169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472560" y="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Times New Roman"/>
              </a:rPr>
              <a:t>Flowchart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Content Placeholder 51" descr="Caret Down outline"/>
          <p:cNvPicPr/>
          <p:nvPr/>
        </p:nvPicPr>
        <p:blipFill>
          <a:blip r:embed="rId2"/>
          <a:stretch/>
        </p:blipFill>
        <p:spPr>
          <a:xfrm rot="10800000" flipH="1">
            <a:off x="200880" y="72000"/>
            <a:ext cx="213840" cy="213840"/>
          </a:xfrm>
          <a:prstGeom prst="rect">
            <a:avLst/>
          </a:prstGeom>
          <a:ln w="0">
            <a:noFill/>
          </a:ln>
        </p:spPr>
      </p:pic>
      <p:sp>
        <p:nvSpPr>
          <p:cNvPr id="133" name="Oval 4"/>
          <p:cNvSpPr/>
          <p:nvPr/>
        </p:nvSpPr>
        <p:spPr>
          <a:xfrm>
            <a:off x="3079080" y="457200"/>
            <a:ext cx="1492920" cy="655200"/>
          </a:xfrm>
          <a:prstGeom prst="ellipse">
            <a:avLst/>
          </a:prstGeom>
          <a:solidFill>
            <a:srgbClr val="069A2E"/>
          </a:solidFill>
          <a:ln w="12600">
            <a:solidFill>
              <a:srgbClr val="3FAF4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imes New Roman"/>
              </a:rPr>
              <a:t>Start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34" name="Group 5"/>
          <p:cNvGrpSpPr/>
          <p:nvPr/>
        </p:nvGrpSpPr>
        <p:grpSpPr>
          <a:xfrm>
            <a:off x="1182060" y="1374840"/>
            <a:ext cx="10781280" cy="3960450"/>
            <a:chOff x="1222920" y="1371600"/>
            <a:chExt cx="10781280" cy="3892320"/>
          </a:xfrm>
        </p:grpSpPr>
        <p:sp>
          <p:nvSpPr>
            <p:cNvPr id="135" name="Parallelogram 6"/>
            <p:cNvSpPr/>
            <p:nvPr/>
          </p:nvSpPr>
          <p:spPr>
            <a:xfrm>
              <a:off x="2971800" y="1600200"/>
              <a:ext cx="1803600" cy="470880"/>
            </a:xfrm>
            <a:prstGeom prst="parallelogram">
              <a:avLst>
                <a:gd name="adj" fmla="val 25000"/>
              </a:avLst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Times New Roman"/>
                </a:rPr>
                <a:t>Main Screen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6" name="Parallelogram 7"/>
            <p:cNvSpPr/>
            <p:nvPr/>
          </p:nvSpPr>
          <p:spPr>
            <a:xfrm>
              <a:off x="5185080" y="1600200"/>
              <a:ext cx="1901520" cy="470880"/>
            </a:xfrm>
            <a:prstGeom prst="parallelogram">
              <a:avLst>
                <a:gd name="adj" fmla="val 25000"/>
              </a:avLst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Times New Roman"/>
                </a:rPr>
                <a:t>Ask User Input 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7" name="Flowchart: Decision 8"/>
            <p:cNvSpPr/>
            <p:nvPr/>
          </p:nvSpPr>
          <p:spPr>
            <a:xfrm>
              <a:off x="9829800" y="1371600"/>
              <a:ext cx="1857960" cy="914400"/>
            </a:xfrm>
            <a:prstGeom prst="flowChartDecision">
              <a:avLst/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Times New Roman"/>
                </a:rPr>
                <a:t>Switch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8" name="Flowchart: Process 9"/>
            <p:cNvSpPr/>
            <p:nvPr/>
          </p:nvSpPr>
          <p:spPr>
            <a:xfrm>
              <a:off x="6375600" y="2992320"/>
              <a:ext cx="2032200" cy="470880"/>
            </a:xfrm>
            <a:prstGeom prst="flowChartProcess">
              <a:avLst/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Times New Roman"/>
                </a:rPr>
                <a:t>Question ()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9" name="Flowchart: Process 10"/>
            <p:cNvSpPr/>
            <p:nvPr/>
          </p:nvSpPr>
          <p:spPr>
            <a:xfrm>
              <a:off x="1371600" y="2992320"/>
              <a:ext cx="2032200" cy="470880"/>
            </a:xfrm>
            <a:prstGeom prst="flowChartProcess">
              <a:avLst/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Times New Roman"/>
                </a:rPr>
                <a:t>Greetings()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40" name="Parallelogram 11"/>
            <p:cNvSpPr/>
            <p:nvPr/>
          </p:nvSpPr>
          <p:spPr>
            <a:xfrm>
              <a:off x="1222920" y="3866400"/>
              <a:ext cx="2286000" cy="784800"/>
            </a:xfrm>
            <a:prstGeom prst="parallelogram">
              <a:avLst>
                <a:gd name="adj" fmla="val 25000"/>
              </a:avLst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Times New Roman"/>
                </a:rPr>
                <a:t>Greet-response()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41" name="Flowchart: Process 15"/>
            <p:cNvSpPr/>
            <p:nvPr/>
          </p:nvSpPr>
          <p:spPr>
            <a:xfrm>
              <a:off x="3886200" y="4720320"/>
              <a:ext cx="2057400" cy="543600"/>
            </a:xfrm>
            <a:prstGeom prst="flowChartProcess">
              <a:avLst/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Times New Roman"/>
                </a:rPr>
                <a:t>Perform_task ()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42" name="Flowchart: Process 16"/>
            <p:cNvSpPr/>
            <p:nvPr/>
          </p:nvSpPr>
          <p:spPr>
            <a:xfrm>
              <a:off x="3911400" y="3872520"/>
              <a:ext cx="2032200" cy="470880"/>
            </a:xfrm>
            <a:prstGeom prst="flowChartProcess">
              <a:avLst/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Times New Roman"/>
                </a:rPr>
                <a:t>Analyze_task ()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43" name="TextBox 42"/>
            <p:cNvSpPr/>
            <p:nvPr/>
          </p:nvSpPr>
          <p:spPr>
            <a:xfrm>
              <a:off x="2400480" y="2628360"/>
              <a:ext cx="10033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Value G</a:t>
              </a:r>
              <a:endParaRPr lang="en-US" sz="1800" b="1" strike="noStrike" spc="-1">
                <a:latin typeface="Arial"/>
              </a:endParaRPr>
            </a:p>
          </p:txBody>
        </p:sp>
        <p:sp>
          <p:nvSpPr>
            <p:cNvPr id="144" name="TextBox 43"/>
            <p:cNvSpPr/>
            <p:nvPr/>
          </p:nvSpPr>
          <p:spPr>
            <a:xfrm>
              <a:off x="7479000" y="2638080"/>
              <a:ext cx="9792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Value Q</a:t>
              </a:r>
              <a:endParaRPr lang="en-US" sz="1800" b="1" strike="noStrike" spc="-1">
                <a:latin typeface="Arial"/>
              </a:endParaRPr>
            </a:p>
          </p:txBody>
        </p:sp>
        <p:sp>
          <p:nvSpPr>
            <p:cNvPr id="145" name="TextBox 44"/>
            <p:cNvSpPr/>
            <p:nvPr/>
          </p:nvSpPr>
          <p:spPr>
            <a:xfrm>
              <a:off x="10847520" y="2588760"/>
              <a:ext cx="10396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Value E</a:t>
              </a:r>
              <a:endParaRPr lang="en-US" sz="1800" b="1" strike="noStrike" spc="-1">
                <a:latin typeface="Arial"/>
              </a:endParaRPr>
            </a:p>
          </p:txBody>
        </p:sp>
        <p:sp>
          <p:nvSpPr>
            <p:cNvPr id="146" name="Flowchart: Process 47"/>
            <p:cNvSpPr/>
            <p:nvPr/>
          </p:nvSpPr>
          <p:spPr>
            <a:xfrm>
              <a:off x="10959120" y="2958120"/>
              <a:ext cx="1045080" cy="470880"/>
            </a:xfrm>
            <a:prstGeom prst="flowChartProcess">
              <a:avLst/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Times New Roman"/>
                </a:rPr>
                <a:t>Exit ()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47" name="TextBox 1"/>
            <p:cNvSpPr/>
            <p:nvPr/>
          </p:nvSpPr>
          <p:spPr>
            <a:xfrm>
              <a:off x="4775400" y="2679840"/>
              <a:ext cx="11682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Value C</a:t>
              </a:r>
              <a:endParaRPr lang="en-US" sz="1800" b="1" strike="noStrike" spc="-1">
                <a:latin typeface="Arial"/>
              </a:endParaRPr>
            </a:p>
          </p:txBody>
        </p:sp>
        <p:sp>
          <p:nvSpPr>
            <p:cNvPr id="148" name="TextBox 2"/>
            <p:cNvSpPr/>
            <p:nvPr/>
          </p:nvSpPr>
          <p:spPr>
            <a:xfrm>
              <a:off x="9347400" y="2628360"/>
              <a:ext cx="928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Value S</a:t>
              </a:r>
              <a:endParaRPr lang="en-US" sz="1800" b="1" strike="noStrike" spc="-1">
                <a:latin typeface="Arial"/>
              </a:endParaRPr>
            </a:p>
          </p:txBody>
        </p:sp>
        <p:sp>
          <p:nvSpPr>
            <p:cNvPr id="149" name="Flowchart: Process 1"/>
            <p:cNvSpPr/>
            <p:nvPr/>
          </p:nvSpPr>
          <p:spPr>
            <a:xfrm>
              <a:off x="3861000" y="2992320"/>
              <a:ext cx="2032200" cy="470880"/>
            </a:xfrm>
            <a:prstGeom prst="flowChartProcess">
              <a:avLst/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Times New Roman"/>
                </a:rPr>
                <a:t>Command ()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0" name="Flowchart: Process 2"/>
            <p:cNvSpPr/>
            <p:nvPr/>
          </p:nvSpPr>
          <p:spPr>
            <a:xfrm>
              <a:off x="8686800" y="2971800"/>
              <a:ext cx="2032200" cy="470880"/>
            </a:xfrm>
            <a:prstGeom prst="flowChartProcess">
              <a:avLst/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Times New Roman"/>
                </a:rPr>
                <a:t>Statement ()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1" name="Straight Connector 150"/>
            <p:cNvSpPr/>
            <p:nvPr/>
          </p:nvSpPr>
          <p:spPr>
            <a:xfrm>
              <a:off x="7086600" y="1828800"/>
              <a:ext cx="457200" cy="0"/>
            </a:xfrm>
            <a:prstGeom prst="line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Flowchart: Process 4"/>
            <p:cNvSpPr/>
            <p:nvPr/>
          </p:nvSpPr>
          <p:spPr>
            <a:xfrm>
              <a:off x="6197400" y="3872520"/>
              <a:ext cx="2260800" cy="470880"/>
            </a:xfrm>
            <a:prstGeom prst="flowChartProcess">
              <a:avLst/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Times New Roman"/>
                </a:rPr>
                <a:t>Analyze_question ()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3" name="Flowchart: Process 5"/>
            <p:cNvSpPr/>
            <p:nvPr/>
          </p:nvSpPr>
          <p:spPr>
            <a:xfrm>
              <a:off x="8686800" y="3872520"/>
              <a:ext cx="2032200" cy="470880"/>
            </a:xfrm>
            <a:prstGeom prst="flowChartProcess">
              <a:avLst/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Times New Roman"/>
                </a:rPr>
                <a:t>Analyze-statement ()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4" name="Straight Connector 153"/>
            <p:cNvSpPr/>
            <p:nvPr/>
          </p:nvSpPr>
          <p:spPr>
            <a:xfrm>
              <a:off x="5029200" y="3463200"/>
              <a:ext cx="0" cy="409320"/>
            </a:xfrm>
            <a:prstGeom prst="line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Straight Connector 154"/>
            <p:cNvSpPr/>
            <p:nvPr/>
          </p:nvSpPr>
          <p:spPr>
            <a:xfrm>
              <a:off x="2514600" y="3463200"/>
              <a:ext cx="0" cy="403200"/>
            </a:xfrm>
            <a:prstGeom prst="line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Straight Connector 155"/>
            <p:cNvSpPr/>
            <p:nvPr/>
          </p:nvSpPr>
          <p:spPr>
            <a:xfrm>
              <a:off x="5029200" y="4343400"/>
              <a:ext cx="0" cy="376920"/>
            </a:xfrm>
            <a:prstGeom prst="line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Parallelogram 2"/>
            <p:cNvSpPr/>
            <p:nvPr/>
          </p:nvSpPr>
          <p:spPr>
            <a:xfrm>
              <a:off x="8686800" y="4786920"/>
              <a:ext cx="1901520" cy="470880"/>
            </a:xfrm>
            <a:prstGeom prst="parallelogram">
              <a:avLst>
                <a:gd name="adj" fmla="val 25000"/>
              </a:avLst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Times New Roman"/>
                </a:rPr>
                <a:t>S_response() 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8" name="Parallelogram 3"/>
            <p:cNvSpPr/>
            <p:nvPr/>
          </p:nvSpPr>
          <p:spPr>
            <a:xfrm>
              <a:off x="6400800" y="4786920"/>
              <a:ext cx="1901520" cy="470880"/>
            </a:xfrm>
            <a:prstGeom prst="parallelogram">
              <a:avLst>
                <a:gd name="adj" fmla="val 25000"/>
              </a:avLst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Times New Roman"/>
                </a:rPr>
                <a:t>Q_response() </a:t>
              </a:r>
              <a:endParaRPr lang="en-US" sz="1800" b="0" strike="noStrike" spc="-1">
                <a:latin typeface="Arial"/>
              </a:endParaRPr>
            </a:p>
          </p:txBody>
        </p:sp>
        <p:cxnSp>
          <p:nvCxnSpPr>
            <p:cNvPr id="159" name="Elbow Connector 158"/>
            <p:cNvCxnSpPr/>
            <p:nvPr/>
          </p:nvCxnSpPr>
          <p:spPr>
            <a:xfrm flipH="1">
              <a:off x="2275920" y="2443680"/>
              <a:ext cx="8481600" cy="514800"/>
            </a:xfrm>
            <a:prstGeom prst="bentConnector3">
              <a:avLst>
                <a:gd name="adj1" fmla="val 100148"/>
              </a:avLst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160" name="Elbow Connector 159"/>
            <p:cNvCxnSpPr/>
            <p:nvPr/>
          </p:nvCxnSpPr>
          <p:spPr>
            <a:xfrm>
              <a:off x="10782720" y="2438280"/>
              <a:ext cx="760860" cy="478800"/>
            </a:xfrm>
            <a:prstGeom prst="bentConnector3">
              <a:avLst>
                <a:gd name="adj1" fmla="val 99164"/>
              </a:avLst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sp>
          <p:nvSpPr>
            <p:cNvPr id="161" name="Straight Connector 160"/>
            <p:cNvSpPr/>
            <p:nvPr/>
          </p:nvSpPr>
          <p:spPr>
            <a:xfrm>
              <a:off x="4800600" y="2443680"/>
              <a:ext cx="0" cy="514440"/>
            </a:xfrm>
            <a:prstGeom prst="line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Straight Connector 161"/>
            <p:cNvSpPr/>
            <p:nvPr/>
          </p:nvSpPr>
          <p:spPr>
            <a:xfrm>
              <a:off x="7315200" y="2443680"/>
              <a:ext cx="0" cy="548640"/>
            </a:xfrm>
            <a:prstGeom prst="line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Straight Connector 162"/>
            <p:cNvSpPr/>
            <p:nvPr/>
          </p:nvSpPr>
          <p:spPr>
            <a:xfrm>
              <a:off x="9372600" y="2443680"/>
              <a:ext cx="0" cy="514440"/>
            </a:xfrm>
            <a:prstGeom prst="line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Straight Connector 163"/>
            <p:cNvSpPr/>
            <p:nvPr/>
          </p:nvSpPr>
          <p:spPr>
            <a:xfrm>
              <a:off x="9372600" y="1834560"/>
              <a:ext cx="457200" cy="11160"/>
            </a:xfrm>
            <a:prstGeom prst="line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Straight Connector 167"/>
            <p:cNvSpPr/>
            <p:nvPr/>
          </p:nvSpPr>
          <p:spPr>
            <a:xfrm>
              <a:off x="7315200" y="4343400"/>
              <a:ext cx="0" cy="443520"/>
            </a:xfrm>
            <a:prstGeom prst="line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Straight Connector 168"/>
            <p:cNvSpPr/>
            <p:nvPr/>
          </p:nvSpPr>
          <p:spPr>
            <a:xfrm>
              <a:off x="9601200" y="3442680"/>
              <a:ext cx="0" cy="429840"/>
            </a:xfrm>
            <a:prstGeom prst="line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Straight Connector 169"/>
            <p:cNvSpPr/>
            <p:nvPr/>
          </p:nvSpPr>
          <p:spPr>
            <a:xfrm>
              <a:off x="9601200" y="4343400"/>
              <a:ext cx="0" cy="457200"/>
            </a:xfrm>
            <a:prstGeom prst="line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171" name="Elbow Connector 170"/>
            <p:cNvCxnSpPr>
              <a:stCxn id="135" idx="3"/>
              <a:endCxn id="136" idx="1"/>
            </p:cNvCxnSpPr>
            <p:nvPr/>
          </p:nvCxnSpPr>
          <p:spPr>
            <a:xfrm>
              <a:off x="4775400" y="1835640"/>
              <a:ext cx="410040" cy="360"/>
            </a:xfrm>
            <a:prstGeom prst="bentConnector3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sp>
          <p:nvSpPr>
            <p:cNvPr id="172" name="Flowchart: Process 3"/>
            <p:cNvSpPr/>
            <p:nvPr/>
          </p:nvSpPr>
          <p:spPr>
            <a:xfrm>
              <a:off x="7543800" y="1586520"/>
              <a:ext cx="1828800" cy="470880"/>
            </a:xfrm>
            <a:prstGeom prst="flowChartProcess">
              <a:avLst/>
            </a:prstGeom>
            <a:solidFill>
              <a:srgbClr val="069A2E"/>
            </a:solidFill>
            <a:ln w="12600">
              <a:solidFill>
                <a:srgbClr val="32549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Times New Roman"/>
                </a:rPr>
                <a:t>Det_Str_value ()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73" name="Straight Connector 172"/>
            <p:cNvSpPr/>
            <p:nvPr/>
          </p:nvSpPr>
          <p:spPr>
            <a:xfrm>
              <a:off x="7315200" y="3463200"/>
              <a:ext cx="0" cy="409320"/>
            </a:xfrm>
            <a:prstGeom prst="line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4" name="Straight Connector 173"/>
          <p:cNvSpPr/>
          <p:nvPr/>
        </p:nvSpPr>
        <p:spPr>
          <a:xfrm>
            <a:off x="3886200" y="1112400"/>
            <a:ext cx="0" cy="48780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Oval 1"/>
          <p:cNvSpPr/>
          <p:nvPr/>
        </p:nvSpPr>
        <p:spPr>
          <a:xfrm>
            <a:off x="10622880" y="5059800"/>
            <a:ext cx="1492920" cy="655200"/>
          </a:xfrm>
          <a:prstGeom prst="ellipse">
            <a:avLst/>
          </a:prstGeom>
          <a:solidFill>
            <a:srgbClr val="069A2E"/>
          </a:solidFill>
          <a:ln w="12600">
            <a:solidFill>
              <a:srgbClr val="3FAF4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imes New Roman"/>
              </a:rPr>
              <a:t>Stop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Straight Connector 177"/>
          <p:cNvSpPr/>
          <p:nvPr/>
        </p:nvSpPr>
        <p:spPr>
          <a:xfrm>
            <a:off x="11430000" y="3429000"/>
            <a:ext cx="0" cy="1630800"/>
          </a:xfrm>
          <a:prstGeom prst="line">
            <a:avLst/>
          </a:prstGeom>
          <a:ln w="10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698D45C-866F-48B3-8D2C-A20F3BCA051D}" type="slidenum">
              <a:t>10</a:t>
            </a:fld>
            <a:endParaRPr/>
          </a:p>
        </p:txBody>
      </p:sp>
      <p:cxnSp>
        <p:nvCxnSpPr>
          <p:cNvPr id="11" name="Straight Connector 10"/>
          <p:cNvCxnSpPr>
            <a:stCxn id="137" idx="2"/>
          </p:cNvCxnSpPr>
          <p:nvPr/>
        </p:nvCxnSpPr>
        <p:spPr>
          <a:xfrm flipH="1">
            <a:off x="10716660" y="2305245"/>
            <a:ext cx="1260" cy="136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/>
          <p:cNvCxnSpPr/>
          <p:nvPr/>
        </p:nvCxnSpPr>
        <p:spPr>
          <a:xfrm rot="5400000" flipH="1" flipV="1">
            <a:off x="3325091" y="4461164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5400000" flipH="1" flipV="1">
            <a:off x="1157269" y="3007834"/>
            <a:ext cx="2871803" cy="536220"/>
          </a:xfrm>
          <a:prstGeom prst="bentConnector5">
            <a:avLst>
              <a:gd name="adj1" fmla="val -40284"/>
              <a:gd name="adj2" fmla="val -227370"/>
              <a:gd name="adj3" fmla="val 10008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/>
          <p:nvPr/>
        </p:nvCxnSpPr>
        <p:spPr>
          <a:xfrm rot="5400000">
            <a:off x="3333555" y="4326796"/>
            <a:ext cx="531990" cy="25489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158" idx="4"/>
          </p:cNvCxnSpPr>
          <p:nvPr/>
        </p:nvCxnSpPr>
        <p:spPr>
          <a:xfrm rot="5400000">
            <a:off x="5766112" y="4322691"/>
            <a:ext cx="538217" cy="25509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stCxn id="157" idx="4"/>
          </p:cNvCxnSpPr>
          <p:nvPr/>
        </p:nvCxnSpPr>
        <p:spPr>
          <a:xfrm rot="5400000">
            <a:off x="8184592" y="4455171"/>
            <a:ext cx="538217" cy="2286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57600" y="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Times New Roman"/>
              </a:rPr>
              <a:t>Gantt chart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Box 10"/>
          <p:cNvSpPr/>
          <p:nvPr/>
        </p:nvSpPr>
        <p:spPr>
          <a:xfrm>
            <a:off x="3886200" y="6265440"/>
            <a:ext cx="3016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:- All members total effort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81" name="Table 180"/>
          <p:cNvGraphicFramePr/>
          <p:nvPr/>
        </p:nvGraphicFramePr>
        <p:xfrm>
          <a:off x="1910880" y="1280520"/>
          <a:ext cx="9829800" cy="4984920"/>
        </p:xfrm>
        <a:graphic>
          <a:graphicData uri="http://schemas.openxmlformats.org/drawingml/2006/table">
            <a:tbl>
              <a:tblPr/>
              <a:tblGrid>
                <a:gridCol w="2043000"/>
                <a:gridCol w="1053360"/>
                <a:gridCol w="1176120"/>
                <a:gridCol w="959760"/>
                <a:gridCol w="713160"/>
                <a:gridCol w="995400"/>
                <a:gridCol w="349560"/>
                <a:gridCol w="1311480"/>
                <a:gridCol w="1227960"/>
              </a:tblGrid>
              <a:tr h="682920">
                <a:tc>
                  <a:txBody>
                    <a:bodyPr/>
                    <a:lstStyle/>
                    <a:p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spcAft>
                          <a:spcPts val="567"/>
                        </a:spcAft>
                        <a:buNone/>
                      </a:pPr>
                      <a:r>
                        <a:rPr lang="en-US" sz="1800" b="0" strike="noStrike" spc="-1">
                          <a:latin typeface="Calibri Light"/>
                        </a:rPr>
                        <a:t>Task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Calibri Light"/>
                        </a:rPr>
                        <a:t>March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Calibri Light"/>
                        </a:rPr>
                        <a:t>April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Calibri Light"/>
                        </a:rPr>
                        <a:t>May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Calibri Light"/>
                        </a:rPr>
                        <a:t>June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Calibri Light"/>
                        </a:rPr>
                        <a:t>July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Calibri Light"/>
                        </a:rPr>
                        <a:t>August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526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Calibri Light"/>
                        </a:rPr>
                        <a:t>Concept gathering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26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Calibri Light"/>
                        </a:rPr>
                        <a:t>Requirement gathering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526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Calibri Light"/>
                        </a:rPr>
                        <a:t>Analysis and system design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26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Calibri Light"/>
                        </a:rPr>
                        <a:t>Coding and development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5268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Calibri Light"/>
                        </a:rPr>
                        <a:t>Testing and debugging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Calibri Light"/>
                        </a:rPr>
                        <a:t>Maintenance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570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Calibri Light"/>
                        </a:rPr>
                        <a:t>Documentation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82" name="Rectangle 181"/>
          <p:cNvSpPr/>
          <p:nvPr/>
        </p:nvSpPr>
        <p:spPr>
          <a:xfrm>
            <a:off x="4114800" y="2057400"/>
            <a:ext cx="18288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Rectangle 182"/>
          <p:cNvSpPr/>
          <p:nvPr/>
        </p:nvSpPr>
        <p:spPr>
          <a:xfrm>
            <a:off x="5257800" y="2743200"/>
            <a:ext cx="18288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Rectangle 183"/>
          <p:cNvSpPr/>
          <p:nvPr/>
        </p:nvSpPr>
        <p:spPr>
          <a:xfrm>
            <a:off x="5257800" y="3429000"/>
            <a:ext cx="27432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Rectangle 184"/>
          <p:cNvSpPr/>
          <p:nvPr/>
        </p:nvSpPr>
        <p:spPr>
          <a:xfrm>
            <a:off x="6629400" y="4114800"/>
            <a:ext cx="48006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Rectangle 185"/>
          <p:cNvSpPr/>
          <p:nvPr/>
        </p:nvSpPr>
        <p:spPr>
          <a:xfrm>
            <a:off x="6629400" y="4800600"/>
            <a:ext cx="48006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Rectangle 186"/>
          <p:cNvSpPr/>
          <p:nvPr/>
        </p:nvSpPr>
        <p:spPr>
          <a:xfrm>
            <a:off x="9372600" y="5257800"/>
            <a:ext cx="182880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Rectangle 187"/>
          <p:cNvSpPr/>
          <p:nvPr/>
        </p:nvSpPr>
        <p:spPr>
          <a:xfrm>
            <a:off x="5257800" y="5731560"/>
            <a:ext cx="6172200" cy="288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Rectangle 188"/>
          <p:cNvSpPr/>
          <p:nvPr/>
        </p:nvSpPr>
        <p:spPr>
          <a:xfrm>
            <a:off x="3429000" y="6400800"/>
            <a:ext cx="457200" cy="228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FE6CF4E-0CE7-40B6-92EC-3FF8DCAA088C}" type="slidenum"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Mero Virtual Saathi is a starting step to create an all rounder virtual assistant. </a:t>
            </a: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Future enhancement:-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Addition of speech to text engine.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Automate various OS related task.</a:t>
            </a: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F687F32-11D2-4D58-8380-17896794EF8E}" type="slidenum"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Times New Roman"/>
              </a:rPr>
              <a:t>References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440" cy="332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500" lnSpcReduction="20000"/>
          </a:bodyPr>
          <a:lstStyle/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2400" spc="-1" dirty="0" err="1">
                <a:solidFill>
                  <a:srgbClr val="000000"/>
                </a:solidFill>
                <a:latin typeface="Times New Roman"/>
              </a:rPr>
              <a:t>Balagurusamy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, E.(2011). </a:t>
            </a:r>
            <a:r>
              <a:rPr lang="en-US" sz="2400" i="1" spc="-1" dirty="0">
                <a:solidFill>
                  <a:srgbClr val="000000"/>
                </a:solidFill>
                <a:latin typeface="Times New Roman"/>
              </a:rPr>
              <a:t>Object Oriented Programming With C++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. New Delhi, Tata McGraw Hill Education Private Limited.</a:t>
            </a: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C++ reference.(April 30,2022). </a:t>
            </a:r>
            <a:r>
              <a:rPr lang="en-US" sz="2400" i="1" spc="-1" dirty="0">
                <a:solidFill>
                  <a:srgbClr val="000000"/>
                </a:solidFill>
                <a:latin typeface="Times New Roman"/>
              </a:rPr>
              <a:t>Iterators library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. 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  <a:hlinkClick r:id="rId2"/>
              </a:rPr>
              <a:t>https://en.cppreference.com/w/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GB" sz="2400" spc="-1" dirty="0" err="1">
                <a:solidFill>
                  <a:srgbClr val="000000"/>
                </a:solidFill>
                <a:latin typeface="Times New Roman"/>
              </a:rPr>
              <a:t>eSpeak</a:t>
            </a:r>
            <a:r>
              <a:rPr lang="en-GB" sz="2400" spc="-1" dirty="0">
                <a:solidFill>
                  <a:srgbClr val="000000"/>
                </a:solidFill>
                <a:latin typeface="Times New Roman"/>
              </a:rPr>
              <a:t> text to speech. (June 10, 2022). </a:t>
            </a:r>
            <a:r>
              <a:rPr lang="en-GB" sz="2400" i="1" spc="-1" dirty="0">
                <a:solidFill>
                  <a:srgbClr val="000000"/>
                </a:solidFill>
                <a:latin typeface="Times New Roman"/>
              </a:rPr>
              <a:t>Command line options.</a:t>
            </a:r>
            <a:r>
              <a:rPr lang="en-GB" sz="2400" spc="-1" dirty="0">
                <a:solidFill>
                  <a:srgbClr val="000000"/>
                </a:solidFill>
                <a:latin typeface="Times New Roman"/>
              </a:rPr>
              <a:t> https://espeak.sourceforge.net/commands.html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Times New Roman"/>
              </a:rPr>
              <a:t>Kartikey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Times New Roman"/>
              </a:rPr>
              <a:t>Sankhdher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. (July 8,2022). </a:t>
            </a:r>
            <a:r>
              <a:rPr lang="en-US" sz="2400" i="1" spc="-1" dirty="0">
                <a:solidFill>
                  <a:srgbClr val="000000"/>
                </a:solidFill>
                <a:latin typeface="Times New Roman"/>
              </a:rPr>
              <a:t>My J.A.R.V.I.S. Program Quick Demo</a:t>
            </a:r>
            <a:r>
              <a:rPr lang="en-GB" sz="2400" spc="-1" dirty="0">
                <a:solidFill>
                  <a:srgbClr val="000000"/>
                </a:solidFill>
                <a:latin typeface="Times New Roman"/>
              </a:rPr>
              <a:t>. https://youtu.be/OCxL-V2Zt8A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9BE7D23-9401-4500-A44E-C9BE4B3E1064}" type="slidenum"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Times New Roman"/>
              </a:rPr>
              <a:t>Any Questions/Queries?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952200" y="3695040"/>
            <a:ext cx="10820160" cy="141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Times New Roman"/>
              </a:rPr>
              <a:t>THANK YOU.</a:t>
            </a:r>
            <a:endParaRPr lang="en-US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D4E09B3-57F5-4036-AD94-6B1A71E239D0}" type="slidenum"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84280" y="18864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Times New Roman"/>
              </a:rPr>
              <a:t>Contents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2086200" y="1793160"/>
            <a:ext cx="9416160" cy="462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Literature 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</a:rPr>
              <a:t>Review</a:t>
            </a: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Times New Roman"/>
              </a:rPr>
              <a:t>Objectives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Features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Algorithm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Flowchart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Gantt Chart (Time Scheduling)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Conclusion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Reference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CED178D-A2CC-42D2-8555-F68CA5BB0B45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30000" y="40248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Times New Roman"/>
              </a:rPr>
              <a:t>Introduction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352160" y="2057400"/>
            <a:ext cx="10373760" cy="432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Mero Virtual Saathi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is a virtual assistant software that tries to imitate the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role of a personal assistant.</a:t>
            </a: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In this software, we have User input dialog box and Saathi output Dialog box. </a:t>
            </a: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Saathi can understand human natural language to the extent that it’s response feel’s logical to any rational person.</a:t>
            </a: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AB0792D-387B-4401-8347-CE964183D726}" type="slidenum"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410640" y="8064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Times New Roman"/>
              </a:rPr>
              <a:t>Literature review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584000" y="1249200"/>
            <a:ext cx="9917640" cy="553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Several personal assistant apps:-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google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assistant, amazon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alexa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, apple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siri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microsoft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cortana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etc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Each can do it’s own set of tasks.</a:t>
            </a: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Mero Virtual Saathi:-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Creating 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b="1" spc="-1" dirty="0" smtClean="0">
                <a:solidFill>
                  <a:srgbClr val="000000"/>
                </a:solidFill>
                <a:latin typeface="Times New Roman"/>
              </a:rPr>
              <a:t>small virtual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assistant from scratch.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CB5498-031A-4E9F-8682-A3589F79AA13}" type="slidenum"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Times New Roman"/>
              </a:rPr>
              <a:t>Objectives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2677320" y="1289520"/>
            <a:ext cx="10456560" cy="4278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To create a virtual assistant application to chat with it and</a:t>
            </a:r>
          </a:p>
          <a:p>
            <a:pPr marL="0" indent="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688727"/>
              </a:buClr>
              <a:buSzPct val="145000"/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command it to do some basic OS related jobs.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153FB1-9680-44C4-B6C9-776ECCF4311F}" type="slidenum"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Times New Roman"/>
              </a:rPr>
              <a:t>FEATURES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906200" y="2386800"/>
            <a:ext cx="9596520" cy="3662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Saathi gives response by audio and displaying in it’s dialogue box.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Can determine nature of user input sentence.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Can 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</a:rPr>
              <a:t>answer 4-5 details of a country.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</a:rPr>
              <a:t>Can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answer certain user communicated </a:t>
            </a:r>
            <a:r>
              <a:rPr lang="en-US" sz="2400" b="1" spc="-1" dirty="0" smtClean="0">
                <a:solidFill>
                  <a:srgbClr val="000000"/>
                </a:solidFill>
                <a:latin typeface="Times New Roman"/>
              </a:rPr>
              <a:t>response.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Can perform basic operating system tasks.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8B93B53-9BF4-43F2-9203-62D925384AA9}" type="slidenum"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215880" y="24084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Times New Roman"/>
              </a:rPr>
              <a:t>Algorithm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143000" y="1533600"/>
            <a:ext cx="5257800" cy="441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</a:rPr>
              <a:t>Main fun()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</a:rPr>
              <a:t>Step1:- Start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</a:rPr>
              <a:t>Step2:- Display Intro Page.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</a:rPr>
              <a:t>Step3:- Display </a:t>
            </a:r>
            <a:r>
              <a:rPr lang="en-US" sz="2400" b="1" spc="-1" dirty="0" err="1">
                <a:solidFill>
                  <a:srgbClr val="000000"/>
                </a:solidFill>
                <a:latin typeface="Times New Roman"/>
              </a:rPr>
              <a:t>User_dialog</a:t>
            </a:r>
            <a:r>
              <a:rPr lang="en-US" sz="2400" b="1" spc="-1" dirty="0">
                <a:solidFill>
                  <a:srgbClr val="000000"/>
                </a:solidFill>
                <a:latin typeface="Times New Roman"/>
              </a:rPr>
              <a:t> box and 	</a:t>
            </a:r>
            <a:r>
              <a:rPr lang="en-US" sz="2400" b="1" spc="-1" dirty="0" err="1">
                <a:solidFill>
                  <a:srgbClr val="000000"/>
                </a:solidFill>
                <a:latin typeface="Times New Roman"/>
              </a:rPr>
              <a:t>Saathi_dialog</a:t>
            </a:r>
            <a:r>
              <a:rPr lang="en-US" sz="2400" b="1" spc="-1" dirty="0">
                <a:solidFill>
                  <a:srgbClr val="000000"/>
                </a:solidFill>
                <a:latin typeface="Times New Roman"/>
              </a:rPr>
              <a:t> box..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</a:rPr>
              <a:t>Step4:- Run the </a:t>
            </a:r>
            <a:r>
              <a:rPr lang="en-US" sz="2400" b="1" spc="-1" dirty="0" err="1">
                <a:solidFill>
                  <a:srgbClr val="000000"/>
                </a:solidFill>
                <a:latin typeface="Times New Roman"/>
              </a:rPr>
              <a:t>user_input</a:t>
            </a:r>
            <a:r>
              <a:rPr lang="en-US" sz="2400" b="1" spc="-1" dirty="0">
                <a:solidFill>
                  <a:srgbClr val="000000"/>
                </a:solidFill>
                <a:latin typeface="Times New Roman"/>
              </a:rPr>
              <a:t> function.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</a:rPr>
              <a:t>            If input not equal to Exit, goto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</a:rPr>
              <a:t>            Step 3. Otherwise goto Step 5.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</a:rPr>
              <a:t>Step5:- Stop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Content Placeholder 2"/>
          <p:cNvSpPr/>
          <p:nvPr/>
        </p:nvSpPr>
        <p:spPr>
          <a:xfrm>
            <a:off x="6724080" y="2194560"/>
            <a:ext cx="5101920" cy="40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ontent Placeholder 2"/>
          <p:cNvSpPr/>
          <p:nvPr/>
        </p:nvSpPr>
        <p:spPr>
          <a:xfrm>
            <a:off x="6536880" y="2223000"/>
            <a:ext cx="5101920" cy="40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TextBox 5"/>
          <p:cNvSpPr/>
          <p:nvPr/>
        </p:nvSpPr>
        <p:spPr>
          <a:xfrm>
            <a:off x="6630300" y="1448789"/>
            <a:ext cx="4915080" cy="52615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</a:rPr>
              <a:t>User Input fun()</a:t>
            </a:r>
            <a:endParaRPr lang="en-US" sz="2400" spc="-1" dirty="0"/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Step1:- Start</a:t>
            </a:r>
            <a:endParaRPr lang="en-US" sz="2400" spc="-1" dirty="0"/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Step2:- Takes user input strings.</a:t>
            </a:r>
            <a:endParaRPr lang="en-US" sz="2400" spc="-1" dirty="0"/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Step3:- analyze the string and provide value to it:- </a:t>
            </a:r>
            <a:endParaRPr lang="en-US" sz="2400" spc="-1" dirty="0"/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String is a </a:t>
            </a:r>
            <a:r>
              <a:rPr lang="en-US" sz="2400" spc="-1" dirty="0" err="1">
                <a:solidFill>
                  <a:srgbClr val="000000"/>
                </a:solidFill>
                <a:latin typeface="Times New Roman"/>
              </a:rPr>
              <a:t>Greeting;assign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 value 4.</a:t>
            </a:r>
            <a:endParaRPr lang="en-US" sz="2400" spc="-1" dirty="0"/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String is a </a:t>
            </a:r>
            <a:r>
              <a:rPr lang="en-US" sz="2400" spc="-1" dirty="0" err="1">
                <a:solidFill>
                  <a:srgbClr val="000000"/>
                </a:solidFill>
                <a:latin typeface="Times New Roman"/>
              </a:rPr>
              <a:t>Command;assign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 value 6.</a:t>
            </a:r>
            <a:endParaRPr lang="en-US" sz="2400" spc="-1" dirty="0"/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String is a </a:t>
            </a:r>
            <a:r>
              <a:rPr lang="en-US" sz="2400" spc="-1" dirty="0" err="1">
                <a:solidFill>
                  <a:srgbClr val="000000"/>
                </a:solidFill>
                <a:latin typeface="Times New Roman"/>
              </a:rPr>
              <a:t>Question;assign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 value 7.</a:t>
            </a:r>
            <a:endParaRPr lang="en-US" sz="2400" spc="-1" dirty="0"/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String is a </a:t>
            </a:r>
            <a:r>
              <a:rPr lang="en-US" sz="2400" spc="-1" dirty="0" err="1">
                <a:solidFill>
                  <a:srgbClr val="000000"/>
                </a:solidFill>
                <a:latin typeface="Times New Roman"/>
              </a:rPr>
              <a:t>Statement;assign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 value 1.</a:t>
            </a:r>
            <a:endParaRPr lang="en-US" sz="2400" spc="-1" dirty="0"/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Step4:- Call respective fun() as per the activated value.</a:t>
            </a:r>
            <a:endParaRPr lang="en-US" sz="2400" spc="-1" dirty="0"/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Step5:- Stop</a:t>
            </a:r>
            <a:endParaRPr lang="en-US" sz="2400" spc="-1" dirty="0"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79365CB-0A30-4C18-A0C1-099AC03EB69A}" type="slidenum"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Algorithm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ontent Placeholder 2"/>
          <p:cNvSpPr/>
          <p:nvPr/>
        </p:nvSpPr>
        <p:spPr>
          <a:xfrm>
            <a:off x="6670080" y="2208415"/>
            <a:ext cx="5111640" cy="40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ontent Placeholder 2"/>
          <p:cNvSpPr/>
          <p:nvPr/>
        </p:nvSpPr>
        <p:spPr>
          <a:xfrm>
            <a:off x="838080" y="2346840"/>
            <a:ext cx="4835880" cy="40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ontent Placeholder 2"/>
          <p:cNvSpPr/>
          <p:nvPr/>
        </p:nvSpPr>
        <p:spPr>
          <a:xfrm>
            <a:off x="838080" y="2346840"/>
            <a:ext cx="5261760" cy="40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ontent Placeholder 2"/>
          <p:cNvSpPr/>
          <p:nvPr/>
        </p:nvSpPr>
        <p:spPr>
          <a:xfrm>
            <a:off x="6594840" y="2194560"/>
            <a:ext cx="5261760" cy="40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TextBox 8"/>
          <p:cNvSpPr/>
          <p:nvPr/>
        </p:nvSpPr>
        <p:spPr>
          <a:xfrm>
            <a:off x="6877440" y="2223000"/>
            <a:ext cx="4761720" cy="41535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</a:rPr>
              <a:t>Command fun()</a:t>
            </a:r>
            <a:endParaRPr lang="en-US" sz="2400" spc="-1" dirty="0"/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Step1:- Check for certain specific 		meaning words.</a:t>
            </a:r>
            <a:endParaRPr lang="en-US" sz="2400" spc="-1" dirty="0"/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Step2:- If matched begin sub-			checking of rest words-for 		tasks value.</a:t>
            </a:r>
            <a:endParaRPr lang="en-US" sz="2400" spc="-1" dirty="0"/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Step3:- Perform the given task. </a:t>
            </a:r>
            <a:endParaRPr lang="en-US" sz="2400" spc="-1" dirty="0"/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	If task words not determined 		then open browser by default.</a:t>
            </a:r>
            <a:endParaRPr lang="en-US" sz="2400" spc="-1" dirty="0"/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Step4:- Stop.</a:t>
            </a:r>
            <a:endParaRPr lang="en-US" sz="2400" spc="-1" dirty="0"/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8" name="TextBox 9"/>
          <p:cNvSpPr/>
          <p:nvPr/>
        </p:nvSpPr>
        <p:spPr>
          <a:xfrm>
            <a:off x="1143000" y="2223000"/>
            <a:ext cx="5247720" cy="374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</a:rPr>
              <a:t>Greetings fun()</a:t>
            </a:r>
            <a:endParaRPr lang="en-US" sz="2400" spc="-1" dirty="0"/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Step1:- Checks for certain Specific Salutations. If true return same response in return.</a:t>
            </a:r>
            <a:endParaRPr lang="en-US" sz="2400" spc="-1" dirty="0"/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Step 2:- If normal salutations is deduced-</a:t>
            </a:r>
            <a:endParaRPr lang="en-US" sz="2400" spc="-1" dirty="0"/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	open </a:t>
            </a:r>
            <a:r>
              <a:rPr lang="en-US" sz="2400" spc="-1" dirty="0" err="1">
                <a:solidFill>
                  <a:srgbClr val="000000"/>
                </a:solidFill>
                <a:latin typeface="Times New Roman"/>
              </a:rPr>
              <a:t>greeting_response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 file and 	call random greeting.</a:t>
            </a:r>
            <a:endParaRPr lang="en-US" sz="2400" spc="-1" dirty="0"/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Step 3:- Save the user greeting string in the same file for future reference.</a:t>
            </a:r>
            <a:endParaRPr lang="en-US" sz="2400" spc="-1" dirty="0"/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Step 4:- Exit.</a:t>
            </a:r>
            <a:endParaRPr lang="en-US" sz="2400" spc="-1" dirty="0"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FFCEEF9-1C04-46B3-B93F-67C13F179C66}" type="slidenum"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Times New Roman"/>
              </a:rPr>
              <a:t>Algorithm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880280" y="2666880"/>
            <a:ext cx="9622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Other fun ()</a:t>
            </a: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Question fun()</a:t>
            </a: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Statement fun()</a:t>
            </a: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Times New Roman"/>
              </a:rPr>
              <a:t>Speech_start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 fun()</a:t>
            </a: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  <a:tabLst>
                <a:tab pos="0" algn="l"/>
              </a:tabLst>
            </a:pPr>
            <a:r>
              <a:rPr lang="en-US" sz="2400" spc="-1" dirty="0" err="1">
                <a:solidFill>
                  <a:srgbClr val="000000"/>
                </a:solidFill>
                <a:latin typeface="Times New Roman"/>
              </a:rPr>
              <a:t>Conversation_start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 fun()</a:t>
            </a: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688727"/>
              </a:buClr>
              <a:buSzPct val="145000"/>
              <a:buFont typeface="Arial"/>
              <a:buChar char="•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…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E0B3DEF-D629-461D-8DCA-E4BA30FD0F2A}" type="slidenum"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1973</TotalTime>
  <Words>519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A   Presentation on  Mero Virtual Saathi</vt:lpstr>
      <vt:lpstr>Contents</vt:lpstr>
      <vt:lpstr>Introduction</vt:lpstr>
      <vt:lpstr>Literature review</vt:lpstr>
      <vt:lpstr>Objectives</vt:lpstr>
      <vt:lpstr>FEATURES</vt:lpstr>
      <vt:lpstr>Algorithm</vt:lpstr>
      <vt:lpstr>Algorithm</vt:lpstr>
      <vt:lpstr>Algorithm</vt:lpstr>
      <vt:lpstr>Flowchart</vt:lpstr>
      <vt:lpstr>Gantt chart</vt:lpstr>
      <vt:lpstr>Conclusion</vt:lpstr>
      <vt:lpstr>References</vt:lpstr>
      <vt:lpstr>Any Questions/Queries?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 idea presentation  on  Entrance Examination</dc:title>
  <dc:subject/>
  <dc:creator>Pratik Bajagain</dc:creator>
  <dc:description/>
  <cp:lastModifiedBy>Microsoft account</cp:lastModifiedBy>
  <cp:revision>65</cp:revision>
  <dcterms:created xsi:type="dcterms:W3CDTF">2021-06-14T10:27:12Z</dcterms:created>
  <dcterms:modified xsi:type="dcterms:W3CDTF">2022-08-26T03:49:46Z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16</vt:r8>
  </property>
</Properties>
</file>