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8" r:id="rId6"/>
    <p:sldId id="286" r:id="rId7"/>
    <p:sldId id="296" r:id="rId8"/>
    <p:sldId id="300" r:id="rId9"/>
    <p:sldId id="297" r:id="rId10"/>
    <p:sldId id="301" r:id="rId11"/>
    <p:sldId id="298" r:id="rId12"/>
    <p:sldId id="299" r:id="rId13"/>
    <p:sldId id="289" r:id="rId14"/>
    <p:sldId id="302" r:id="rId15"/>
    <p:sldId id="304" r:id="rId16"/>
    <p:sldId id="265" r:id="rId17"/>
    <p:sldId id="290" r:id="rId18"/>
    <p:sldId id="294" r:id="rId19"/>
    <p:sldId id="291" r:id="rId20"/>
    <p:sldId id="295" r:id="rId21"/>
    <p:sldId id="309" r:id="rId22"/>
    <p:sldId id="308" r:id="rId23"/>
    <p:sldId id="303" r:id="rId24"/>
    <p:sldId id="307" r:id="rId25"/>
    <p:sldId id="305" r:id="rId26"/>
    <p:sldId id="306" r:id="rId27"/>
    <p:sldId id="275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7" autoAdjust="0"/>
  </p:normalViewPr>
  <p:slideViewPr>
    <p:cSldViewPr snapToGrid="0">
      <p:cViewPr varScale="1">
        <p:scale>
          <a:sx n="80" d="100"/>
          <a:sy n="80" d="100"/>
        </p:scale>
        <p:origin x="108" y="4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7/8/2021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41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65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71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36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 descr="First divider line on slide">
            <a:extLst>
              <a:ext uri="{FF2B5EF4-FFF2-40B4-BE49-F238E27FC236}">
                <a16:creationId xmlns:a16="http://schemas.microsoft.com/office/drawing/2014/main" id="{402BCAE3-72EC-4098-A211-3555BFDE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Second divider line on slide">
            <a:extLst>
              <a:ext uri="{FF2B5EF4-FFF2-40B4-BE49-F238E27FC236}">
                <a16:creationId xmlns:a16="http://schemas.microsoft.com/office/drawing/2014/main" id="{94A08494-9C0E-4AAF-BE9A-166FE9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Third divider line on slide">
            <a:extLst>
              <a:ext uri="{FF2B5EF4-FFF2-40B4-BE49-F238E27FC236}">
                <a16:creationId xmlns:a16="http://schemas.microsoft.com/office/drawing/2014/main" id="{698FE6A1-AEF7-4FD7-A689-908A6B9C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Fourth divider line on slide">
            <a:extLst>
              <a:ext uri="{FF2B5EF4-FFF2-40B4-BE49-F238E27FC236}">
                <a16:creationId xmlns:a16="http://schemas.microsoft.com/office/drawing/2014/main" id="{636DD6E3-6313-40D8-B03E-60E2E5A6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5" r:id="rId8"/>
    <p:sldLayoutId id="2147483668" r:id="rId9"/>
    <p:sldLayoutId id="2147483670" r:id="rId10"/>
    <p:sldLayoutId id="2147483653" r:id="rId11"/>
    <p:sldLayoutId id="2147483673" r:id="rId12"/>
    <p:sldLayoutId id="2147483674" r:id="rId13"/>
    <p:sldLayoutId id="2147483676" r:id="rId14"/>
    <p:sldLayoutId id="2147483677" r:id="rId15"/>
    <p:sldLayoutId id="2147483654" r:id="rId16"/>
    <p:sldLayoutId id="2147483660" r:id="rId17"/>
    <p:sldLayoutId id="2147483661" r:id="rId18"/>
    <p:sldLayoutId id="2147483678" r:id="rId19"/>
    <p:sldLayoutId id="2147483686" r:id="rId20"/>
    <p:sldLayoutId id="2147483687" r:id="rId21"/>
    <p:sldLayoutId id="2147483689" r:id="rId22"/>
    <p:sldLayoutId id="2147483690" r:id="rId23"/>
    <p:sldLayoutId id="214748368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-17930"/>
            <a:ext cx="12192000" cy="687592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Banking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INTCDE21IJ011 MFPE POD 3</a:t>
            </a:r>
          </a:p>
        </p:txBody>
      </p:sp>
      <p:pic>
        <p:nvPicPr>
          <p:cNvPr id="8" name="Google Shape;87;p13">
            <a:extLst>
              <a:ext uri="{FF2B5EF4-FFF2-40B4-BE49-F238E27FC236}">
                <a16:creationId xmlns:a16="http://schemas.microsoft.com/office/drawing/2014/main" id="{2341EBB4-9B6F-4439-A1EA-EFA2C0C819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32" y="1918809"/>
            <a:ext cx="3188568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6;p22">
            <a:extLst>
              <a:ext uri="{FF2B5EF4-FFF2-40B4-BE49-F238E27FC236}">
                <a16:creationId xmlns:a16="http://schemas.microsoft.com/office/drawing/2014/main" id="{DAB23174-EE73-4A99-9A58-190B82687C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75" y="1495022"/>
            <a:ext cx="7092850" cy="4050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D82944-4E1B-4ACA-9435-24A2FD4F2D51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DFD Admin</a:t>
            </a:r>
          </a:p>
        </p:txBody>
      </p:sp>
    </p:spTree>
    <p:extLst>
      <p:ext uri="{BB962C8B-B14F-4D97-AF65-F5344CB8AC3E}">
        <p14:creationId xmlns:p14="http://schemas.microsoft.com/office/powerpoint/2010/main" val="17852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31A5EB-FD1B-4C7E-9A15-520CC40113CE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DFD Customer</a:t>
            </a:r>
          </a:p>
        </p:txBody>
      </p:sp>
      <p:pic>
        <p:nvPicPr>
          <p:cNvPr id="7" name="Google Shape;202;p23">
            <a:extLst>
              <a:ext uri="{FF2B5EF4-FFF2-40B4-BE49-F238E27FC236}">
                <a16:creationId xmlns:a16="http://schemas.microsoft.com/office/drawing/2014/main" id="{C7432DA7-8E76-4281-821B-08BB793873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15" y="1582782"/>
            <a:ext cx="7437369" cy="385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321300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333333"/>
                </a:solidFill>
              </a:rPr>
              <a:t>Frontend Snapshots</a:t>
            </a:r>
          </a:p>
        </p:txBody>
      </p:sp>
    </p:spTree>
    <p:extLst>
      <p:ext uri="{BB962C8B-B14F-4D97-AF65-F5344CB8AC3E}">
        <p14:creationId xmlns:p14="http://schemas.microsoft.com/office/powerpoint/2010/main" val="15625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Lands on this page when the application starts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Include separate login for Employee and Customers.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6B24E4-D6F2-45A2-990E-B855C75B71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4093882" y="1380565"/>
            <a:ext cx="6332459" cy="3914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84390-865F-4CEE-B6FC-8ECCC96C8359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Google Shape;87;p13">
            <a:extLst>
              <a:ext uri="{FF2B5EF4-FFF2-40B4-BE49-F238E27FC236}">
                <a16:creationId xmlns:a16="http://schemas.microsoft.com/office/drawing/2014/main" id="{B4E2B983-9444-4392-AC48-850D0CF8F2B6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has more features than a customer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814573"/>
            <a:ext cx="2951163" cy="232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of Employee</a:t>
            </a:r>
          </a:p>
          <a:p>
            <a:pPr>
              <a:buFontTx/>
              <a:buChar char="-"/>
            </a:pPr>
            <a:r>
              <a:rPr lang="en-US" sz="1200" dirty="0"/>
              <a:t>Create Customer</a:t>
            </a:r>
          </a:p>
          <a:p>
            <a:pPr>
              <a:buFontTx/>
              <a:buChar char="-"/>
            </a:pPr>
            <a:r>
              <a:rPr lang="en-US" sz="1200" dirty="0"/>
              <a:t>Update Customer</a:t>
            </a:r>
          </a:p>
          <a:p>
            <a:pPr>
              <a:buFontTx/>
              <a:buChar char="-"/>
            </a:pPr>
            <a:r>
              <a:rPr lang="en-US" sz="1200" dirty="0"/>
              <a:t>Delete Customer</a:t>
            </a:r>
          </a:p>
          <a:p>
            <a:pPr>
              <a:buFontTx/>
              <a:buChar char="-"/>
            </a:pPr>
            <a:r>
              <a:rPr lang="en-US" sz="1200" dirty="0"/>
              <a:t>View Customer Details</a:t>
            </a:r>
          </a:p>
          <a:p>
            <a:pPr>
              <a:buFontTx/>
              <a:buChar char="-"/>
            </a:pPr>
            <a:r>
              <a:rPr lang="en-US" sz="1200" dirty="0"/>
              <a:t>Withdraw</a:t>
            </a:r>
          </a:p>
          <a:p>
            <a:pPr>
              <a:buFontTx/>
              <a:buChar char="-"/>
            </a:pPr>
            <a:r>
              <a:rPr lang="en-US" sz="1200" dirty="0"/>
              <a:t>Deposit</a:t>
            </a:r>
          </a:p>
          <a:p>
            <a:pPr>
              <a:buFontTx/>
              <a:buChar char="-"/>
            </a:pPr>
            <a:r>
              <a:rPr lang="en-US" sz="1200" dirty="0"/>
              <a:t>Statement</a:t>
            </a:r>
          </a:p>
          <a:p>
            <a:pPr>
              <a:buFontTx/>
              <a:buChar char="-"/>
            </a:pPr>
            <a:r>
              <a:rPr lang="en-US" sz="1200" dirty="0"/>
              <a:t>Transaction History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6B24E4-D6F2-45A2-990E-B855C75B71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4080843" y="1368994"/>
            <a:ext cx="6333545" cy="43803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6A6DD-3F36-4187-95BF-D980BE41E884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Google Shape;87;p13">
            <a:extLst>
              <a:ext uri="{FF2B5EF4-FFF2-40B4-BE49-F238E27FC236}">
                <a16:creationId xmlns:a16="http://schemas.microsoft.com/office/drawing/2014/main" id="{4091D31F-945F-4ABB-9FB8-D38035AADF86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E2C27-70BF-4AD3-A7FA-1F62403D0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80284-D23A-4C03-8E62-698F4197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1" y="218706"/>
            <a:ext cx="4942244" cy="270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4CB8A-AC16-415B-BC44-68E8E385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64" y="236634"/>
            <a:ext cx="4942245" cy="2682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F9A669-1E88-46DE-AB03-ADBC6FCC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90" y="3938493"/>
            <a:ext cx="4942245" cy="262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4AD93-A7FE-4273-BA70-72AE1B79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564" y="3938493"/>
            <a:ext cx="4942244" cy="261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AF4EDB-80EF-447F-A81F-757A7341C43C}"/>
              </a:ext>
            </a:extLst>
          </p:cNvPr>
          <p:cNvSpPr txBox="1"/>
          <p:nvPr/>
        </p:nvSpPr>
        <p:spPr>
          <a:xfrm>
            <a:off x="3076388" y="3296628"/>
            <a:ext cx="615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 of 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6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14070"/>
            <a:ext cx="11340000" cy="432000"/>
          </a:xfrm>
        </p:spPr>
        <p:txBody>
          <a:bodyPr/>
          <a:lstStyle/>
          <a:p>
            <a:r>
              <a:rPr lang="en-US" dirty="0"/>
              <a:t>Customer Login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Features are limited as compared to Employee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880302"/>
            <a:ext cx="2951163" cy="232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of customer</a:t>
            </a:r>
          </a:p>
          <a:p>
            <a:pPr>
              <a:buFontTx/>
              <a:buChar char="-"/>
            </a:pPr>
            <a:r>
              <a:rPr lang="en-US" sz="1200" dirty="0"/>
              <a:t>View its Details</a:t>
            </a:r>
          </a:p>
          <a:p>
            <a:pPr>
              <a:buFontTx/>
              <a:buChar char="-"/>
            </a:pPr>
            <a:r>
              <a:rPr lang="en-US" sz="1200" dirty="0"/>
              <a:t>Withdraw Money</a:t>
            </a:r>
          </a:p>
          <a:p>
            <a:pPr>
              <a:buFontTx/>
              <a:buChar char="-"/>
            </a:pPr>
            <a:r>
              <a:rPr lang="en-US" sz="1200" dirty="0"/>
              <a:t>Transfer Money</a:t>
            </a:r>
          </a:p>
          <a:p>
            <a:pPr>
              <a:buFontTx/>
              <a:buChar char="-"/>
            </a:pPr>
            <a:r>
              <a:rPr lang="en-US" sz="1200" dirty="0"/>
              <a:t>View Transaction History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6B24E4-D6F2-45A2-990E-B855C75B71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4099859" y="1392516"/>
            <a:ext cx="6326482" cy="43344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5C86D-8F3D-4BD7-9477-A690DD781DBC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Google Shape;87;p13">
            <a:extLst>
              <a:ext uri="{FF2B5EF4-FFF2-40B4-BE49-F238E27FC236}">
                <a16:creationId xmlns:a16="http://schemas.microsoft.com/office/drawing/2014/main" id="{26625078-2A9D-4C41-876C-2CBF415C27E0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7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E2C27-70BF-4AD3-A7FA-1F62403D0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80284-D23A-4C03-8E62-698F4197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191" y="303543"/>
            <a:ext cx="4942244" cy="253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4CB8A-AC16-415B-BC44-68E8E385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68564" y="338875"/>
            <a:ext cx="4942245" cy="2478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F9A669-1E88-46DE-AB03-ADBC6FCC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1190" y="3983407"/>
            <a:ext cx="4942245" cy="253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AF4EDB-80EF-447F-A81F-757A7341C43C}"/>
              </a:ext>
            </a:extLst>
          </p:cNvPr>
          <p:cNvSpPr txBox="1"/>
          <p:nvPr/>
        </p:nvSpPr>
        <p:spPr>
          <a:xfrm>
            <a:off x="3076388" y="3296628"/>
            <a:ext cx="615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 of Customer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A2473-37AB-46E8-A2E0-256929D2296C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Google Shape;87;p13">
            <a:extLst>
              <a:ext uri="{FF2B5EF4-FFF2-40B4-BE49-F238E27FC236}">
                <a16:creationId xmlns:a16="http://schemas.microsoft.com/office/drawing/2014/main" id="{1D8FCE91-7053-41A7-935A-3863BE31DA56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4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27081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CDBE5-8633-4677-AD93-FB91D113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0314" y="983383"/>
            <a:ext cx="7531370" cy="4891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6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321300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333333"/>
                </a:solidFill>
              </a:rPr>
              <a:t>AWS Snapshots</a:t>
            </a:r>
          </a:p>
        </p:txBody>
      </p:sp>
    </p:spTree>
    <p:extLst>
      <p:ext uri="{BB962C8B-B14F-4D97-AF65-F5344CB8AC3E}">
        <p14:creationId xmlns:p14="http://schemas.microsoft.com/office/powerpoint/2010/main" val="294963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3CCC-B5F1-4424-9D35-EE1220197B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1800" y="1080000"/>
            <a:ext cx="11339513" cy="4597647"/>
          </a:xfrm>
        </p:spPr>
        <p:txBody>
          <a:bodyPr/>
          <a:lstStyle/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One of the largest and leading Retail Bank within the US, serving millions of customers across the country offering a range of financial products from Credit Cards, Savings &amp; Checking accounts, Auto loans, small business &amp; commercial accounts.  The retail bank has historically been served by a large monolith system. This system has Customer information, Transaction information, Account information – Pretty much a ledger generating taxes &amp; statements. The bank is looking for a solution that will provide resilience &amp; scalability for future growth. </a:t>
            </a:r>
          </a:p>
          <a:p>
            <a:pPr algn="just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Following are the required features: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Highly available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Highly scalable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Highly Performant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Easily built and maintained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Developed and deployed quickly </a:t>
            </a:r>
          </a:p>
          <a:p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6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27081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ECS 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8A6B0-DD7D-4BEB-A5BC-A0DD6109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72" y="996155"/>
            <a:ext cx="8791655" cy="4865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27081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ECS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DAD5E-4929-497A-B887-6867CE287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1526" y="969135"/>
            <a:ext cx="9008947" cy="491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2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27081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ECS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A75AF-0BD0-45F4-BA13-449140F1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2743" y="931384"/>
            <a:ext cx="9026514" cy="499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7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08B40-594E-42CB-990F-E01E02CC1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C2727-2AA8-42D3-8BC6-83DC83C2891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oogle Shape;87;p13">
            <a:extLst>
              <a:ext uri="{FF2B5EF4-FFF2-40B4-BE49-F238E27FC236}">
                <a16:creationId xmlns:a16="http://schemas.microsoft.com/office/drawing/2014/main" id="{01E743DB-941B-4DE1-B9A7-E5CFB3A05C2D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89BD1-BC28-4531-BEF0-3189FC28B095}"/>
              </a:ext>
            </a:extLst>
          </p:cNvPr>
          <p:cNvSpPr txBox="1">
            <a:spLocks/>
          </p:cNvSpPr>
          <p:nvPr/>
        </p:nvSpPr>
        <p:spPr>
          <a:xfrm>
            <a:off x="426000" y="270810"/>
            <a:ext cx="11340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</a:rPr>
              <a:t>Eureka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CDBE5-8633-4677-AD93-FB91D113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96" y="983383"/>
            <a:ext cx="8837807" cy="4891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7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F665-80EE-4503-AEF8-83FD1987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728585-A663-4E22-87F7-AAD670071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74632BF7-7DCC-4CB0-A278-AD3B28FE96BA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F3B7A750-FBC6-4475-9937-5A5FF7957A67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2AEBF1D4-D3EA-4EFC-96B4-BE3208DC9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 title="triangles">
              <a:extLst>
                <a:ext uri="{FF2B5EF4-FFF2-40B4-BE49-F238E27FC236}">
                  <a16:creationId xmlns:a16="http://schemas.microsoft.com/office/drawing/2014/main" id="{9482C603-BF06-493B-A4FB-922E55E073FE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 title="triangles">
              <a:extLst>
                <a:ext uri="{FF2B5EF4-FFF2-40B4-BE49-F238E27FC236}">
                  <a16:creationId xmlns:a16="http://schemas.microsoft.com/office/drawing/2014/main" id="{8896E3A5-9F33-4D5C-9F1D-5072AAC7ED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 title="triangles">
              <a:extLst>
                <a:ext uri="{FF2B5EF4-FFF2-40B4-BE49-F238E27FC236}">
                  <a16:creationId xmlns:a16="http://schemas.microsoft.com/office/drawing/2014/main" id="{5CE56383-9C4D-4A22-8C3F-2BFAC639C530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 title="triangles">
              <a:extLst>
                <a:ext uri="{FF2B5EF4-FFF2-40B4-BE49-F238E27FC236}">
                  <a16:creationId xmlns:a16="http://schemas.microsoft.com/office/drawing/2014/main" id="{2B4AB49B-299B-45F1-A97B-165C71460A30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 title="triangles">
              <a:extLst>
                <a:ext uri="{FF2B5EF4-FFF2-40B4-BE49-F238E27FC236}">
                  <a16:creationId xmlns:a16="http://schemas.microsoft.com/office/drawing/2014/main" id="{223660C9-E786-4F4A-96A1-E22F6991217D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 title="triangles">
              <a:extLst>
                <a:ext uri="{FF2B5EF4-FFF2-40B4-BE49-F238E27FC236}">
                  <a16:creationId xmlns:a16="http://schemas.microsoft.com/office/drawing/2014/main" id="{2C75C772-F093-4933-898C-D9C65C0F3F7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 title="triangles">
              <a:extLst>
                <a:ext uri="{FF2B5EF4-FFF2-40B4-BE49-F238E27FC236}">
                  <a16:creationId xmlns:a16="http://schemas.microsoft.com/office/drawing/2014/main" id="{8D768F9C-760D-410A-A60E-6285E1D66EA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 title="triangles">
              <a:extLst>
                <a:ext uri="{FF2B5EF4-FFF2-40B4-BE49-F238E27FC236}">
                  <a16:creationId xmlns:a16="http://schemas.microsoft.com/office/drawing/2014/main" id="{77C89462-3651-42AB-8271-83D9F6A88F96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 title="triangles">
              <a:extLst>
                <a:ext uri="{FF2B5EF4-FFF2-40B4-BE49-F238E27FC236}">
                  <a16:creationId xmlns:a16="http://schemas.microsoft.com/office/drawing/2014/main" id="{25A77506-DAFD-4EFD-BEC3-4B1CC7FED70B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 title="triangles">
              <a:extLst>
                <a:ext uri="{FF2B5EF4-FFF2-40B4-BE49-F238E27FC236}">
                  <a16:creationId xmlns:a16="http://schemas.microsoft.com/office/drawing/2014/main" id="{A2F7BBCC-60DA-4FA5-BB5C-2491F61740CB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 title="triangles">
              <a:extLst>
                <a:ext uri="{FF2B5EF4-FFF2-40B4-BE49-F238E27FC236}">
                  <a16:creationId xmlns:a16="http://schemas.microsoft.com/office/drawing/2014/main" id="{5506F340-1304-4556-9102-17C00BB75390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736D-1910-4E6F-9F86-9A9B0FCF4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DAE95-E076-413D-A6E3-4EA9EA4BCA6E}"/>
              </a:ext>
            </a:extLst>
          </p:cNvPr>
          <p:cNvSpPr txBox="1"/>
          <p:nvPr/>
        </p:nvSpPr>
        <p:spPr>
          <a:xfrm>
            <a:off x="432000" y="1109626"/>
            <a:ext cx="46377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400" b="1" dirty="0"/>
              <a:t>N </a:t>
            </a:r>
            <a:r>
              <a:rPr lang="en-US" sz="2400" b="1" dirty="0" err="1"/>
              <a:t>Saumya</a:t>
            </a:r>
            <a:r>
              <a:rPr lang="en-US" sz="2400" b="1" dirty="0"/>
              <a:t> Vani  </a:t>
            </a:r>
            <a:r>
              <a:rPr lang="en-US" sz="2400" dirty="0"/>
              <a:t>-</a:t>
            </a:r>
            <a:r>
              <a:rPr lang="en-US" sz="2400" b="1" dirty="0"/>
              <a:t> </a:t>
            </a:r>
            <a:r>
              <a:rPr lang="en-US" sz="2400" dirty="0"/>
              <a:t>905383</a:t>
            </a:r>
          </a:p>
          <a:p>
            <a:pPr marL="342900" indent="-342900" algn="just">
              <a:buFontTx/>
              <a:buChar char="-"/>
            </a:pPr>
            <a:r>
              <a:rPr lang="en-US" sz="2400" b="1" dirty="0"/>
              <a:t>Nehal Raj</a:t>
            </a:r>
            <a:r>
              <a:rPr lang="en-US" sz="2400" dirty="0"/>
              <a:t> – 905167</a:t>
            </a:r>
          </a:p>
          <a:p>
            <a:pPr marL="342900" indent="-342900" algn="just">
              <a:buFontTx/>
              <a:buChar char="-"/>
            </a:pPr>
            <a:r>
              <a:rPr lang="en-US" sz="2400" b="1" dirty="0"/>
              <a:t>P </a:t>
            </a:r>
            <a:r>
              <a:rPr lang="en-US" sz="2400" b="1" dirty="0" err="1"/>
              <a:t>Venaktesh</a:t>
            </a:r>
            <a:r>
              <a:rPr lang="en-US" sz="2400" b="1" dirty="0"/>
              <a:t> </a:t>
            </a:r>
            <a:r>
              <a:rPr lang="en-US" sz="2400" b="1" dirty="0" err="1"/>
              <a:t>Patro</a:t>
            </a:r>
            <a:r>
              <a:rPr lang="en-US" sz="2400" dirty="0"/>
              <a:t>  - 905391</a:t>
            </a:r>
          </a:p>
          <a:p>
            <a:pPr marL="342900" indent="-342900" algn="just">
              <a:buFontTx/>
              <a:buChar char="-"/>
            </a:pPr>
            <a:r>
              <a:rPr lang="en-US" sz="2400" b="1" dirty="0"/>
              <a:t>Prateek Jaiswal</a:t>
            </a:r>
            <a:r>
              <a:rPr lang="en-US" sz="2400" dirty="0"/>
              <a:t> - 904636 </a:t>
            </a:r>
          </a:p>
          <a:p>
            <a:pPr marL="342900" indent="-342900" algn="just">
              <a:buFontTx/>
              <a:buChar char="-"/>
            </a:pPr>
            <a:r>
              <a:rPr lang="en-US" sz="2400" b="1" dirty="0"/>
              <a:t>Rishikesh Mishra</a:t>
            </a:r>
            <a:r>
              <a:rPr lang="en-US" sz="2400" dirty="0"/>
              <a:t> – 904718</a:t>
            </a:r>
          </a:p>
          <a:p>
            <a:pPr marL="342900" indent="-342900" algn="just">
              <a:buFontTx/>
              <a:buChar char="-"/>
            </a:pPr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b="1" dirty="0" err="1"/>
              <a:t>Susha</a:t>
            </a:r>
            <a:r>
              <a:rPr lang="en-US" sz="2400" b="1" dirty="0"/>
              <a:t> </a:t>
            </a:r>
            <a:r>
              <a:rPr lang="en-US" sz="2400" b="1" dirty="0" err="1"/>
              <a:t>Raghunatha</a:t>
            </a:r>
            <a:r>
              <a:rPr lang="en-US" sz="2400" b="1" dirty="0"/>
              <a:t> </a:t>
            </a:r>
            <a:r>
              <a:rPr lang="en-US" sz="2400" dirty="0"/>
              <a:t>(Mentor)</a:t>
            </a:r>
          </a:p>
          <a:p>
            <a:pPr marL="342900" indent="-342900" algn="just">
              <a:buFontTx/>
              <a:buChar char="-"/>
            </a:pPr>
            <a:r>
              <a:rPr lang="en-US" sz="2400" b="1" dirty="0"/>
              <a:t>Krishna Kumar </a:t>
            </a:r>
            <a:r>
              <a:rPr lang="en-US" sz="2400" b="1" dirty="0" err="1"/>
              <a:t>Mandella</a:t>
            </a:r>
            <a:r>
              <a:rPr lang="en-US" sz="2400" b="1" dirty="0"/>
              <a:t> </a:t>
            </a:r>
            <a:r>
              <a:rPr lang="en-US" sz="2400" dirty="0"/>
              <a:t>(Trainer)</a:t>
            </a:r>
          </a:p>
          <a:p>
            <a:pPr marL="342900" indent="-342900" algn="just">
              <a:buFontTx/>
              <a:buChar char="-"/>
            </a:pPr>
            <a:endParaRPr lang="en-US" sz="2400" dirty="0"/>
          </a:p>
          <a:p>
            <a:pPr marL="342900" indent="-342900" algn="just">
              <a:buFontTx/>
              <a:buChar char="-"/>
            </a:pPr>
            <a:endParaRPr lang="en-US" sz="2400" dirty="0"/>
          </a:p>
          <a:p>
            <a:pPr algn="just"/>
            <a:r>
              <a:rPr lang="en-US" sz="2400" b="1" dirty="0"/>
              <a:t>Cohort Code </a:t>
            </a:r>
            <a:r>
              <a:rPr lang="en-US" sz="2400" dirty="0"/>
              <a:t>– INTCDE21IJ011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2E5B8-B776-4AC2-B670-524ED71BF934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3" name="Google Shape;87;p13">
            <a:extLst>
              <a:ext uri="{FF2B5EF4-FFF2-40B4-BE49-F238E27FC236}">
                <a16:creationId xmlns:a16="http://schemas.microsoft.com/office/drawing/2014/main" id="{D3CBC374-13BB-4A5B-A8B6-A622AD944E1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8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1103" b="1110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oogle Shape;87;p13">
            <a:extLst>
              <a:ext uri="{FF2B5EF4-FFF2-40B4-BE49-F238E27FC236}">
                <a16:creationId xmlns:a16="http://schemas.microsoft.com/office/drawing/2014/main" id="{7386C046-2017-46C1-AB68-D49B18E7DE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805" y="2908434"/>
            <a:ext cx="1540896" cy="380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Authentication Microservice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Responsible for Security and generating JWT Token for Roles based Logins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Customer Microservice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Responsible for creating, updating and viewing Customers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Account Microservice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Responsible for creating bank account, viewing account details and statements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Transaction Microservice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Responsible for transact operations like withdraw, deposits, transfer and viewing transaction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Rules Microservice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9480" y="4688112"/>
            <a:ext cx="2160589" cy="900000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Responsible for evaluating minimum balance rule while performing transactions and evaluates monthly charge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79095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6A3EC7-1CE7-4D2F-AFA3-46E7283E126B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Google Shape;87;p13">
            <a:extLst>
              <a:ext uri="{FF2B5EF4-FFF2-40B4-BE49-F238E27FC236}">
                <a16:creationId xmlns:a16="http://schemas.microsoft.com/office/drawing/2014/main" id="{0876202A-6F50-4963-B4E4-216820B5107E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788B979-7FD4-44CC-9079-01BA1E9D070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/>
          <a:srcRect/>
          <a:stretch/>
        </p:blipFill>
        <p:spPr>
          <a:xfrm>
            <a:off x="1086454" y="2358091"/>
            <a:ext cx="854075" cy="854075"/>
          </a:xfrm>
        </p:spPr>
      </p:pic>
      <p:pic>
        <p:nvPicPr>
          <p:cNvPr id="30" name="Picture Placeholder 29" descr="User">
            <a:extLst>
              <a:ext uri="{FF2B5EF4-FFF2-40B4-BE49-F238E27FC236}">
                <a16:creationId xmlns:a16="http://schemas.microsoft.com/office/drawing/2014/main" id="{7628C82E-B179-408A-86A6-9D230F95CE15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176" y="2358091"/>
            <a:ext cx="854075" cy="854075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0792A499-48BD-4F9E-9A62-33042BF212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/>
          <a:srcRect/>
          <a:stretch/>
        </p:blipFill>
        <p:spPr>
          <a:xfrm>
            <a:off x="5233156" y="2214862"/>
            <a:ext cx="1725688" cy="1150458"/>
          </a:xfr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5903E13F-47EE-4B7A-A6A2-F62731DB6300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/>
          <a:srcRect/>
          <a:stretch/>
        </p:blipFill>
        <p:spPr>
          <a:xfrm>
            <a:off x="7968268" y="2358091"/>
            <a:ext cx="854075" cy="854075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79CC400E-F972-4ED6-A2DA-15EE535B70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/>
          <a:srcRect/>
          <a:stretch/>
        </p:blipFill>
        <p:spPr>
          <a:xfrm>
            <a:off x="10261341" y="2358091"/>
            <a:ext cx="854075" cy="854075"/>
          </a:xfrm>
        </p:spPr>
      </p:pic>
    </p:spTree>
    <p:extLst>
      <p:ext uri="{BB962C8B-B14F-4D97-AF65-F5344CB8AC3E}">
        <p14:creationId xmlns:p14="http://schemas.microsoft.com/office/powerpoint/2010/main" val="37376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14071"/>
            <a:ext cx="11340000" cy="432000"/>
          </a:xfrm>
        </p:spPr>
        <p:txBody>
          <a:bodyPr/>
          <a:lstStyle/>
          <a:p>
            <a:r>
              <a:rPr lang="en-IN" dirty="0"/>
              <a:t>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;p15">
            <a:extLst>
              <a:ext uri="{FF2B5EF4-FFF2-40B4-BE49-F238E27FC236}">
                <a16:creationId xmlns:a16="http://schemas.microsoft.com/office/drawing/2014/main" id="{70679C62-8CB0-46F6-95C8-C2CE49623C49}"/>
              </a:ext>
            </a:extLst>
          </p:cNvPr>
          <p:cNvSpPr/>
          <p:nvPr/>
        </p:nvSpPr>
        <p:spPr>
          <a:xfrm>
            <a:off x="4788891" y="1709665"/>
            <a:ext cx="1703700" cy="1121472"/>
          </a:xfrm>
          <a:prstGeom prst="cloud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UI Portal</a:t>
            </a:r>
            <a:endParaRPr sz="2600" dirty="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" name="Google Shape;101;p15">
            <a:extLst>
              <a:ext uri="{FF2B5EF4-FFF2-40B4-BE49-F238E27FC236}">
                <a16:creationId xmlns:a16="http://schemas.microsoft.com/office/drawing/2014/main" id="{09D746BF-B7B9-4025-AEA9-EA87D5BA9928}"/>
              </a:ext>
            </a:extLst>
          </p:cNvPr>
          <p:cNvSpPr/>
          <p:nvPr/>
        </p:nvSpPr>
        <p:spPr>
          <a:xfrm>
            <a:off x="681963" y="4274399"/>
            <a:ext cx="1380300" cy="1046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Customer Microservice</a:t>
            </a:r>
            <a:endParaRPr sz="1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" name="Google Shape;102;p15">
            <a:extLst>
              <a:ext uri="{FF2B5EF4-FFF2-40B4-BE49-F238E27FC236}">
                <a16:creationId xmlns:a16="http://schemas.microsoft.com/office/drawing/2014/main" id="{329E3A71-5E31-4AF4-8C64-862BA87CFEA4}"/>
              </a:ext>
            </a:extLst>
          </p:cNvPr>
          <p:cNvSpPr/>
          <p:nvPr/>
        </p:nvSpPr>
        <p:spPr>
          <a:xfrm>
            <a:off x="2890023" y="4274399"/>
            <a:ext cx="1380300" cy="1046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Account Microservice</a:t>
            </a:r>
            <a:endParaRPr dirty="0"/>
          </a:p>
        </p:txBody>
      </p:sp>
      <p:sp>
        <p:nvSpPr>
          <p:cNvPr id="10" name="Google Shape;103;p15">
            <a:extLst>
              <a:ext uri="{FF2B5EF4-FFF2-40B4-BE49-F238E27FC236}">
                <a16:creationId xmlns:a16="http://schemas.microsoft.com/office/drawing/2014/main" id="{109324B2-1E7E-4199-8A25-60EDDFF2ADE1}"/>
              </a:ext>
            </a:extLst>
          </p:cNvPr>
          <p:cNvSpPr/>
          <p:nvPr/>
        </p:nvSpPr>
        <p:spPr>
          <a:xfrm>
            <a:off x="9715436" y="4280458"/>
            <a:ext cx="1380300" cy="1046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Rules Microservice</a:t>
            </a:r>
            <a:endParaRPr dirty="0"/>
          </a:p>
        </p:txBody>
      </p:sp>
      <p:sp>
        <p:nvSpPr>
          <p:cNvPr id="11" name="Google Shape;104;p15">
            <a:extLst>
              <a:ext uri="{FF2B5EF4-FFF2-40B4-BE49-F238E27FC236}">
                <a16:creationId xmlns:a16="http://schemas.microsoft.com/office/drawing/2014/main" id="{94C09D65-9318-45B1-BF98-45C56CE27CA1}"/>
              </a:ext>
            </a:extLst>
          </p:cNvPr>
          <p:cNvSpPr/>
          <p:nvPr/>
        </p:nvSpPr>
        <p:spPr>
          <a:xfrm>
            <a:off x="7659559" y="4280458"/>
            <a:ext cx="1380300" cy="1046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Transaction Microservice</a:t>
            </a:r>
            <a:endParaRPr dirty="0"/>
          </a:p>
        </p:txBody>
      </p:sp>
      <p:sp>
        <p:nvSpPr>
          <p:cNvPr id="12" name="Google Shape;105;p15">
            <a:extLst>
              <a:ext uri="{FF2B5EF4-FFF2-40B4-BE49-F238E27FC236}">
                <a16:creationId xmlns:a16="http://schemas.microsoft.com/office/drawing/2014/main" id="{474CAB27-7655-40DB-8BD8-C88CA2D418A9}"/>
              </a:ext>
            </a:extLst>
          </p:cNvPr>
          <p:cNvSpPr/>
          <p:nvPr/>
        </p:nvSpPr>
        <p:spPr>
          <a:xfrm>
            <a:off x="5004914" y="4274399"/>
            <a:ext cx="1703699" cy="1046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Authentication Microservice</a:t>
            </a:r>
            <a:endParaRPr sz="1200" dirty="0"/>
          </a:p>
        </p:txBody>
      </p:sp>
      <p:cxnSp>
        <p:nvCxnSpPr>
          <p:cNvPr id="13" name="Google Shape;106;p15">
            <a:extLst>
              <a:ext uri="{FF2B5EF4-FFF2-40B4-BE49-F238E27FC236}">
                <a16:creationId xmlns:a16="http://schemas.microsoft.com/office/drawing/2014/main" id="{F17F661F-02E1-4077-B04A-C8108307678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372113" y="2270401"/>
            <a:ext cx="3422063" cy="2003998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07;p15">
            <a:extLst>
              <a:ext uri="{FF2B5EF4-FFF2-40B4-BE49-F238E27FC236}">
                <a16:creationId xmlns:a16="http://schemas.microsoft.com/office/drawing/2014/main" id="{797139C2-63F4-4A7E-B41B-C5E6D1FB86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580173" y="2619513"/>
            <a:ext cx="1453586" cy="165488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08;p15">
            <a:extLst>
              <a:ext uri="{FF2B5EF4-FFF2-40B4-BE49-F238E27FC236}">
                <a16:creationId xmlns:a16="http://schemas.microsoft.com/office/drawing/2014/main" id="{189CFD77-787C-4F6A-8168-1F31B5C0410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196423" y="2583602"/>
            <a:ext cx="2153286" cy="169685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9;p15">
            <a:extLst>
              <a:ext uri="{FF2B5EF4-FFF2-40B4-BE49-F238E27FC236}">
                <a16:creationId xmlns:a16="http://schemas.microsoft.com/office/drawing/2014/main" id="{BBDA76FA-68E3-42EF-B560-1BBA8B852A7A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flipH="1" flipV="1">
            <a:off x="6491171" y="2270401"/>
            <a:ext cx="3914415" cy="2010057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0;p15">
            <a:extLst>
              <a:ext uri="{FF2B5EF4-FFF2-40B4-BE49-F238E27FC236}">
                <a16:creationId xmlns:a16="http://schemas.microsoft.com/office/drawing/2014/main" id="{DD141256-9EB2-4091-A947-1C3EB2DFD189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flipH="1" flipV="1">
            <a:off x="5640741" y="2829943"/>
            <a:ext cx="216023" cy="144445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799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Microservice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4;p20">
            <a:extLst>
              <a:ext uri="{FF2B5EF4-FFF2-40B4-BE49-F238E27FC236}">
                <a16:creationId xmlns:a16="http://schemas.microsoft.com/office/drawing/2014/main" id="{B1754FD3-6235-48F8-AAFC-9E65A89FCC26}"/>
              </a:ext>
            </a:extLst>
          </p:cNvPr>
          <p:cNvSpPr txBox="1">
            <a:spLocks/>
          </p:cNvSpPr>
          <p:nvPr/>
        </p:nvSpPr>
        <p:spPr>
          <a:xfrm>
            <a:off x="426000" y="1096265"/>
            <a:ext cx="113400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Bell MT"/>
                <a:ea typeface="Bell MT"/>
                <a:cs typeface="Bell MT"/>
                <a:sym typeface="Bell MT"/>
              </a:rPr>
              <a:t>Authentication Microservice is used by all the microservices to perform the operations that only if the logged in user has the privileges 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Bell MT"/>
              <a:ea typeface="Bell MT"/>
              <a:cs typeface="Bell MT"/>
              <a:sym typeface="Bell M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Bell MT"/>
                <a:ea typeface="Bell MT"/>
                <a:cs typeface="Bell MT"/>
                <a:sym typeface="Bell MT"/>
              </a:rPr>
              <a:t>Post: /login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Bell MT"/>
                <a:ea typeface="Bell MT"/>
                <a:cs typeface="Bell MT"/>
                <a:sym typeface="Bell MT"/>
              </a:rPr>
              <a:t>Get: /</a:t>
            </a:r>
            <a:r>
              <a:rPr lang="en-US" sz="1600" dirty="0" err="1">
                <a:latin typeface="Bell MT"/>
                <a:ea typeface="Bell MT"/>
                <a:cs typeface="Bell MT"/>
                <a:sym typeface="Bell MT"/>
              </a:rPr>
              <a:t>validateToken</a:t>
            </a:r>
            <a:endParaRPr lang="en-US" sz="1600" dirty="0">
              <a:latin typeface="Bell MT"/>
              <a:ea typeface="Bell MT"/>
              <a:cs typeface="Bell MT"/>
              <a:sym typeface="Bell M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Bell MT"/>
                <a:ea typeface="Bell MT"/>
                <a:cs typeface="Bell MT"/>
                <a:sym typeface="Bell MT"/>
              </a:rPr>
              <a:t>Get: /role/{</a:t>
            </a:r>
            <a:r>
              <a:rPr lang="en-US" sz="1600" dirty="0" err="1">
                <a:latin typeface="Bell MT"/>
                <a:ea typeface="Bell MT"/>
                <a:cs typeface="Bell MT"/>
                <a:sym typeface="Bell MT"/>
              </a:rPr>
              <a:t>userid</a:t>
            </a:r>
            <a:r>
              <a:rPr lang="en-US" sz="1600" dirty="0">
                <a:latin typeface="Bell MT"/>
                <a:ea typeface="Bell MT"/>
                <a:cs typeface="Bell MT"/>
                <a:sym typeface="Bell MT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" name="Google Shape;175;p20">
            <a:extLst>
              <a:ext uri="{FF2B5EF4-FFF2-40B4-BE49-F238E27FC236}">
                <a16:creationId xmlns:a16="http://schemas.microsoft.com/office/drawing/2014/main" id="{9C1A50C1-F759-45AA-8543-CEE494FD7773}"/>
              </a:ext>
            </a:extLst>
          </p:cNvPr>
          <p:cNvSpPr/>
          <p:nvPr/>
        </p:nvSpPr>
        <p:spPr>
          <a:xfrm>
            <a:off x="4356571" y="2689412"/>
            <a:ext cx="2654100" cy="1123680"/>
          </a:xfrm>
          <a:prstGeom prst="cloud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Authentication Microservice</a:t>
            </a:r>
            <a:endParaRPr sz="190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" name="Google Shape;176;p20">
            <a:extLst>
              <a:ext uri="{FF2B5EF4-FFF2-40B4-BE49-F238E27FC236}">
                <a16:creationId xmlns:a16="http://schemas.microsoft.com/office/drawing/2014/main" id="{8709F812-C4E8-40EA-B856-FB41D8BC6AD9}"/>
              </a:ext>
            </a:extLst>
          </p:cNvPr>
          <p:cNvSpPr/>
          <p:nvPr/>
        </p:nvSpPr>
        <p:spPr>
          <a:xfrm>
            <a:off x="1185741" y="5311766"/>
            <a:ext cx="1675235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Handle Login</a:t>
            </a:r>
            <a:endParaRPr sz="1600" dirty="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" name="Google Shape;177;p20">
            <a:extLst>
              <a:ext uri="{FF2B5EF4-FFF2-40B4-BE49-F238E27FC236}">
                <a16:creationId xmlns:a16="http://schemas.microsoft.com/office/drawing/2014/main" id="{E9D0CE9F-62F8-48DB-A83C-B55F786B8B25}"/>
              </a:ext>
            </a:extLst>
          </p:cNvPr>
          <p:cNvSpPr/>
          <p:nvPr/>
        </p:nvSpPr>
        <p:spPr>
          <a:xfrm>
            <a:off x="3643339" y="5311766"/>
            <a:ext cx="1703551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Handle Logout</a:t>
            </a:r>
            <a:endParaRPr dirty="0"/>
          </a:p>
        </p:txBody>
      </p:sp>
      <p:sp>
        <p:nvSpPr>
          <p:cNvPr id="11" name="Google Shape;178;p20">
            <a:extLst>
              <a:ext uri="{FF2B5EF4-FFF2-40B4-BE49-F238E27FC236}">
                <a16:creationId xmlns:a16="http://schemas.microsoft.com/office/drawing/2014/main" id="{68E701D6-7156-446B-8364-D183C64EA0F8}"/>
              </a:ext>
            </a:extLst>
          </p:cNvPr>
          <p:cNvSpPr/>
          <p:nvPr/>
        </p:nvSpPr>
        <p:spPr>
          <a:xfrm>
            <a:off x="8851365" y="5301055"/>
            <a:ext cx="16503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Get the Role</a:t>
            </a:r>
            <a:endParaRPr dirty="0"/>
          </a:p>
        </p:txBody>
      </p:sp>
      <p:sp>
        <p:nvSpPr>
          <p:cNvPr id="12" name="Google Shape;179;p20">
            <a:extLst>
              <a:ext uri="{FF2B5EF4-FFF2-40B4-BE49-F238E27FC236}">
                <a16:creationId xmlns:a16="http://schemas.microsoft.com/office/drawing/2014/main" id="{ED28BFA1-8E77-477C-9ED0-7D2855C3FFBB}"/>
              </a:ext>
            </a:extLst>
          </p:cNvPr>
          <p:cNvSpPr/>
          <p:nvPr/>
        </p:nvSpPr>
        <p:spPr>
          <a:xfrm>
            <a:off x="6295095" y="5301056"/>
            <a:ext cx="16503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Validate Token	</a:t>
            </a:r>
            <a:endParaRPr sz="1200" dirty="0"/>
          </a:p>
        </p:txBody>
      </p:sp>
      <p:cxnSp>
        <p:nvCxnSpPr>
          <p:cNvPr id="13" name="Google Shape;180;p20">
            <a:extLst>
              <a:ext uri="{FF2B5EF4-FFF2-40B4-BE49-F238E27FC236}">
                <a16:creationId xmlns:a16="http://schemas.microsoft.com/office/drawing/2014/main" id="{BCBF4744-C52B-4014-A484-15799D95964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2023359" y="3251252"/>
            <a:ext cx="2341445" cy="2060514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81;p20">
            <a:extLst>
              <a:ext uri="{FF2B5EF4-FFF2-40B4-BE49-F238E27FC236}">
                <a16:creationId xmlns:a16="http://schemas.microsoft.com/office/drawing/2014/main" id="{F8C751E2-3D87-4341-BC4C-E32C05D18CF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495115" y="3771153"/>
            <a:ext cx="775659" cy="1540613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82;p20">
            <a:extLst>
              <a:ext uri="{FF2B5EF4-FFF2-40B4-BE49-F238E27FC236}">
                <a16:creationId xmlns:a16="http://schemas.microsoft.com/office/drawing/2014/main" id="{538B491A-C2E7-42E6-97D5-D3A37D5566F9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flipH="1" flipV="1">
            <a:off x="7008459" y="3251252"/>
            <a:ext cx="2668056" cy="2049803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83;p20">
            <a:extLst>
              <a:ext uri="{FF2B5EF4-FFF2-40B4-BE49-F238E27FC236}">
                <a16:creationId xmlns:a16="http://schemas.microsoft.com/office/drawing/2014/main" id="{235F86AE-7146-410E-BCED-8149E1D9C95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96000" y="3723341"/>
            <a:ext cx="1024245" cy="1577715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495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Microservice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116;p16">
            <a:extLst>
              <a:ext uri="{FF2B5EF4-FFF2-40B4-BE49-F238E27FC236}">
                <a16:creationId xmlns:a16="http://schemas.microsoft.com/office/drawing/2014/main" id="{2681F384-96FD-4158-80FB-C168DE99F1CF}"/>
              </a:ext>
            </a:extLst>
          </p:cNvPr>
          <p:cNvSpPr txBox="1">
            <a:spLocks/>
          </p:cNvSpPr>
          <p:nvPr/>
        </p:nvSpPr>
        <p:spPr>
          <a:xfrm>
            <a:off x="408397" y="1053791"/>
            <a:ext cx="11375205" cy="1545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Bell MT" panose="02020503060305020303" pitchFamily="18" charset="0"/>
                <a:ea typeface="Bell MT"/>
                <a:cs typeface="Bell MT"/>
                <a:sym typeface="Bell MT"/>
              </a:rPr>
              <a:t>Customer Microservice is used to handle the data of a customer and perform various operations with that data.</a:t>
            </a:r>
          </a:p>
          <a:p>
            <a:pPr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dirty="0">
                <a:latin typeface="Bell MT" panose="02020503060305020303" pitchFamily="18" charset="0"/>
              </a:rPr>
              <a:t>Post: /</a:t>
            </a:r>
            <a:r>
              <a:rPr lang="en-US" sz="1600" dirty="0" err="1">
                <a:latin typeface="Bell MT" panose="02020503060305020303" pitchFamily="18" charset="0"/>
              </a:rPr>
              <a:t>createcustomer</a:t>
            </a:r>
            <a:endParaRPr lang="en-US" sz="1600" dirty="0">
              <a:latin typeface="Bell MT" panose="02020503060305020303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dirty="0">
                <a:latin typeface="Bell MT" panose="02020503060305020303" pitchFamily="18" charset="0"/>
              </a:rPr>
              <a:t>Get: /</a:t>
            </a:r>
            <a:r>
              <a:rPr lang="en-US" sz="1600" dirty="0" err="1">
                <a:latin typeface="Bell MT" panose="02020503060305020303" pitchFamily="18" charset="0"/>
              </a:rPr>
              <a:t>getcustomerdetails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63" name="Google Shape;117;p16">
            <a:extLst>
              <a:ext uri="{FF2B5EF4-FFF2-40B4-BE49-F238E27FC236}">
                <a16:creationId xmlns:a16="http://schemas.microsoft.com/office/drawing/2014/main" id="{2B7C36B8-4ADD-42BE-9167-A4CE9D23D16D}"/>
              </a:ext>
            </a:extLst>
          </p:cNvPr>
          <p:cNvSpPr/>
          <p:nvPr/>
        </p:nvSpPr>
        <p:spPr>
          <a:xfrm>
            <a:off x="4203885" y="3173261"/>
            <a:ext cx="2654100" cy="997755"/>
          </a:xfrm>
          <a:prstGeom prst="cloud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Customer Microservice</a:t>
            </a:r>
            <a:endParaRPr sz="1900" dirty="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64" name="Google Shape;118;p16">
            <a:extLst>
              <a:ext uri="{FF2B5EF4-FFF2-40B4-BE49-F238E27FC236}">
                <a16:creationId xmlns:a16="http://schemas.microsoft.com/office/drawing/2014/main" id="{576A1AA7-12FD-4048-9192-112F510C1F75}"/>
              </a:ext>
            </a:extLst>
          </p:cNvPr>
          <p:cNvSpPr/>
          <p:nvPr/>
        </p:nvSpPr>
        <p:spPr>
          <a:xfrm>
            <a:off x="1542975" y="5251916"/>
            <a:ext cx="12681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Create Customer</a:t>
            </a:r>
            <a:endParaRPr sz="1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65" name="Google Shape;119;p16">
            <a:extLst>
              <a:ext uri="{FF2B5EF4-FFF2-40B4-BE49-F238E27FC236}">
                <a16:creationId xmlns:a16="http://schemas.microsoft.com/office/drawing/2014/main" id="{3CB5E1F0-A04F-4ADC-A9D4-CC4FA585CE07}"/>
              </a:ext>
            </a:extLst>
          </p:cNvPr>
          <p:cNvSpPr/>
          <p:nvPr/>
        </p:nvSpPr>
        <p:spPr>
          <a:xfrm>
            <a:off x="3920565" y="5251916"/>
            <a:ext cx="1190057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Get Details</a:t>
            </a:r>
            <a:endParaRPr dirty="0"/>
          </a:p>
        </p:txBody>
      </p:sp>
      <p:sp>
        <p:nvSpPr>
          <p:cNvPr id="66" name="Google Shape;120;p16">
            <a:extLst>
              <a:ext uri="{FF2B5EF4-FFF2-40B4-BE49-F238E27FC236}">
                <a16:creationId xmlns:a16="http://schemas.microsoft.com/office/drawing/2014/main" id="{D36E5B9F-2626-4174-849A-8094BA5069FC}"/>
              </a:ext>
            </a:extLst>
          </p:cNvPr>
          <p:cNvSpPr/>
          <p:nvPr/>
        </p:nvSpPr>
        <p:spPr>
          <a:xfrm>
            <a:off x="8357223" y="5231326"/>
            <a:ext cx="15846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Update Customer</a:t>
            </a:r>
            <a:endParaRPr/>
          </a:p>
        </p:txBody>
      </p:sp>
      <p:sp>
        <p:nvSpPr>
          <p:cNvPr id="67" name="Google Shape;121;p16">
            <a:extLst>
              <a:ext uri="{FF2B5EF4-FFF2-40B4-BE49-F238E27FC236}">
                <a16:creationId xmlns:a16="http://schemas.microsoft.com/office/drawing/2014/main" id="{7AB62B83-5956-4B4D-964B-12E6CD3C199C}"/>
              </a:ext>
            </a:extLst>
          </p:cNvPr>
          <p:cNvSpPr/>
          <p:nvPr/>
        </p:nvSpPr>
        <p:spPr>
          <a:xfrm>
            <a:off x="6220112" y="5251916"/>
            <a:ext cx="1275747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Delete Customer</a:t>
            </a:r>
            <a:endParaRPr dirty="0"/>
          </a:p>
        </p:txBody>
      </p:sp>
      <p:cxnSp>
        <p:nvCxnSpPr>
          <p:cNvPr id="68" name="Google Shape;122;p16">
            <a:extLst>
              <a:ext uri="{FF2B5EF4-FFF2-40B4-BE49-F238E27FC236}">
                <a16:creationId xmlns:a16="http://schemas.microsoft.com/office/drawing/2014/main" id="{8D821893-FB33-463A-BDD5-D132BA48AD0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2177025" y="3672139"/>
            <a:ext cx="2035093" cy="1579777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23;p16">
            <a:extLst>
              <a:ext uri="{FF2B5EF4-FFF2-40B4-BE49-F238E27FC236}">
                <a16:creationId xmlns:a16="http://schemas.microsoft.com/office/drawing/2014/main" id="{36D51254-9816-4A37-BF10-5438499ED5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515594" y="4047071"/>
            <a:ext cx="654880" cy="1204845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24;p16">
            <a:extLst>
              <a:ext uri="{FF2B5EF4-FFF2-40B4-BE49-F238E27FC236}">
                <a16:creationId xmlns:a16="http://schemas.microsoft.com/office/drawing/2014/main" id="{78C6A133-0163-459B-8CE3-65D18C40AF8C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5997824" y="4047071"/>
            <a:ext cx="860162" cy="1204845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25;p16">
            <a:extLst>
              <a:ext uri="{FF2B5EF4-FFF2-40B4-BE49-F238E27FC236}">
                <a16:creationId xmlns:a16="http://schemas.microsoft.com/office/drawing/2014/main" id="{811B7F4E-6947-472D-A655-4CC25080DF75}"/>
              </a:ext>
            </a:extLst>
          </p:cNvPr>
          <p:cNvCxnSpPr>
            <a:cxnSpLocks/>
            <a:endCxn id="63" idx="0"/>
          </p:cNvCxnSpPr>
          <p:nvPr/>
        </p:nvCxnSpPr>
        <p:spPr>
          <a:xfrm flipH="1" flipV="1">
            <a:off x="6855773" y="3672139"/>
            <a:ext cx="2293752" cy="15467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80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Account Microservice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2;p17">
            <a:extLst>
              <a:ext uri="{FF2B5EF4-FFF2-40B4-BE49-F238E27FC236}">
                <a16:creationId xmlns:a16="http://schemas.microsoft.com/office/drawing/2014/main" id="{337DC302-35CA-4A59-A484-58094AE8C23B}"/>
              </a:ext>
            </a:extLst>
          </p:cNvPr>
          <p:cNvSpPr/>
          <p:nvPr/>
        </p:nvSpPr>
        <p:spPr>
          <a:xfrm>
            <a:off x="4178332" y="2767051"/>
            <a:ext cx="2654100" cy="903901"/>
          </a:xfrm>
          <a:prstGeom prst="cloud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Account Microservice</a:t>
            </a:r>
            <a:endParaRPr sz="1900" dirty="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" name="Google Shape;133;p17">
            <a:extLst>
              <a:ext uri="{FF2B5EF4-FFF2-40B4-BE49-F238E27FC236}">
                <a16:creationId xmlns:a16="http://schemas.microsoft.com/office/drawing/2014/main" id="{951BC5A9-83A8-4F0C-9454-559A00E40F65}"/>
              </a:ext>
            </a:extLst>
          </p:cNvPr>
          <p:cNvSpPr/>
          <p:nvPr/>
        </p:nvSpPr>
        <p:spPr>
          <a:xfrm>
            <a:off x="471069" y="5219387"/>
            <a:ext cx="12681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Account Creation</a:t>
            </a:r>
            <a:endParaRPr sz="1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134;p17">
            <a:extLst>
              <a:ext uri="{FF2B5EF4-FFF2-40B4-BE49-F238E27FC236}">
                <a16:creationId xmlns:a16="http://schemas.microsoft.com/office/drawing/2014/main" id="{90BBF358-751C-4C1C-8E7A-27558E67FCD3}"/>
              </a:ext>
            </a:extLst>
          </p:cNvPr>
          <p:cNvSpPr/>
          <p:nvPr/>
        </p:nvSpPr>
        <p:spPr>
          <a:xfrm>
            <a:off x="2364343" y="5219387"/>
            <a:ext cx="1363771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Get Details</a:t>
            </a:r>
            <a:endParaRPr/>
          </a:p>
        </p:txBody>
      </p:sp>
      <p:sp>
        <p:nvSpPr>
          <p:cNvPr id="12" name="Google Shape;135;p17">
            <a:extLst>
              <a:ext uri="{FF2B5EF4-FFF2-40B4-BE49-F238E27FC236}">
                <a16:creationId xmlns:a16="http://schemas.microsoft.com/office/drawing/2014/main" id="{790E422F-364A-4964-8A10-B93272755669}"/>
              </a:ext>
            </a:extLst>
          </p:cNvPr>
          <p:cNvSpPr/>
          <p:nvPr/>
        </p:nvSpPr>
        <p:spPr>
          <a:xfrm>
            <a:off x="8174584" y="5219387"/>
            <a:ext cx="15846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Withdraw</a:t>
            </a:r>
            <a:endParaRPr dirty="0"/>
          </a:p>
        </p:txBody>
      </p:sp>
      <p:sp>
        <p:nvSpPr>
          <p:cNvPr id="13" name="Google Shape;136;p17">
            <a:extLst>
              <a:ext uri="{FF2B5EF4-FFF2-40B4-BE49-F238E27FC236}">
                <a16:creationId xmlns:a16="http://schemas.microsoft.com/office/drawing/2014/main" id="{59F6614E-3B3E-4529-A046-81E61F490A82}"/>
              </a:ext>
            </a:extLst>
          </p:cNvPr>
          <p:cNvSpPr/>
          <p:nvPr/>
        </p:nvSpPr>
        <p:spPr>
          <a:xfrm>
            <a:off x="6390583" y="5219387"/>
            <a:ext cx="11589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Deposit Money</a:t>
            </a:r>
            <a:endParaRPr/>
          </a:p>
        </p:txBody>
      </p:sp>
      <p:sp>
        <p:nvSpPr>
          <p:cNvPr id="16" name="Google Shape;137;p17">
            <a:extLst>
              <a:ext uri="{FF2B5EF4-FFF2-40B4-BE49-F238E27FC236}">
                <a16:creationId xmlns:a16="http://schemas.microsoft.com/office/drawing/2014/main" id="{8F7E2B9C-7CAA-4657-B85D-CA1E19375177}"/>
              </a:ext>
            </a:extLst>
          </p:cNvPr>
          <p:cNvSpPr/>
          <p:nvPr/>
        </p:nvSpPr>
        <p:spPr>
          <a:xfrm>
            <a:off x="4261972" y="5219387"/>
            <a:ext cx="150351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Display Accounts</a:t>
            </a:r>
            <a:endParaRPr sz="1200" dirty="0"/>
          </a:p>
        </p:txBody>
      </p:sp>
      <p:cxnSp>
        <p:nvCxnSpPr>
          <p:cNvPr id="17" name="Google Shape;138;p17">
            <a:extLst>
              <a:ext uri="{FF2B5EF4-FFF2-40B4-BE49-F238E27FC236}">
                <a16:creationId xmlns:a16="http://schemas.microsoft.com/office/drawing/2014/main" id="{969CEA0A-D623-49D9-8A7B-2D1296567EA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5119" y="3219002"/>
            <a:ext cx="3081446" cy="2000385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39;p17">
            <a:extLst>
              <a:ext uri="{FF2B5EF4-FFF2-40B4-BE49-F238E27FC236}">
                <a16:creationId xmlns:a16="http://schemas.microsoft.com/office/drawing/2014/main" id="{478219AD-39F2-48BF-AD7A-9C0400F7918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046229" y="3502205"/>
            <a:ext cx="1456494" cy="1717182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40;p17">
            <a:extLst>
              <a:ext uri="{FF2B5EF4-FFF2-40B4-BE49-F238E27FC236}">
                <a16:creationId xmlns:a16="http://schemas.microsoft.com/office/drawing/2014/main" id="{53FBA8DE-999D-4B53-AB07-26D6B27876B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09783" y="3590358"/>
            <a:ext cx="1160250" cy="1629029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41;p17">
            <a:extLst>
              <a:ext uri="{FF2B5EF4-FFF2-40B4-BE49-F238E27FC236}">
                <a16:creationId xmlns:a16="http://schemas.microsoft.com/office/drawing/2014/main" id="{B0627501-A80F-4451-9BE2-CE6922EEDE8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443833" y="3460370"/>
            <a:ext cx="2523051" cy="1759017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42;p17">
            <a:extLst>
              <a:ext uri="{FF2B5EF4-FFF2-40B4-BE49-F238E27FC236}">
                <a16:creationId xmlns:a16="http://schemas.microsoft.com/office/drawing/2014/main" id="{695D0010-FE3F-41D9-A596-4F9C194D0E3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13727" y="3590358"/>
            <a:ext cx="263605" cy="1629029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135;p17">
            <a:extLst>
              <a:ext uri="{FF2B5EF4-FFF2-40B4-BE49-F238E27FC236}">
                <a16:creationId xmlns:a16="http://schemas.microsoft.com/office/drawing/2014/main" id="{478BC332-8FFF-4443-905B-DDCC645B304D}"/>
              </a:ext>
            </a:extLst>
          </p:cNvPr>
          <p:cNvSpPr/>
          <p:nvPr/>
        </p:nvSpPr>
        <p:spPr>
          <a:xfrm>
            <a:off x="10187400" y="5219387"/>
            <a:ext cx="15846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Statement</a:t>
            </a:r>
            <a:endParaRPr dirty="0"/>
          </a:p>
        </p:txBody>
      </p:sp>
      <p:cxnSp>
        <p:nvCxnSpPr>
          <p:cNvPr id="56" name="Google Shape;141;p17">
            <a:extLst>
              <a:ext uri="{FF2B5EF4-FFF2-40B4-BE49-F238E27FC236}">
                <a16:creationId xmlns:a16="http://schemas.microsoft.com/office/drawing/2014/main" id="{21B04D2A-0E5A-453B-ACB8-605C987526B3}"/>
              </a:ext>
            </a:extLst>
          </p:cNvPr>
          <p:cNvCxnSpPr>
            <a:cxnSpLocks/>
            <a:endCxn id="9" idx="0"/>
          </p:cNvCxnSpPr>
          <p:nvPr/>
        </p:nvCxnSpPr>
        <p:spPr>
          <a:xfrm flipH="1" flipV="1">
            <a:off x="6830220" y="3219002"/>
            <a:ext cx="4064076" cy="200038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116;p16">
            <a:extLst>
              <a:ext uri="{FF2B5EF4-FFF2-40B4-BE49-F238E27FC236}">
                <a16:creationId xmlns:a16="http://schemas.microsoft.com/office/drawing/2014/main" id="{2681F384-96FD-4158-80FB-C168DE99F1CF}"/>
              </a:ext>
            </a:extLst>
          </p:cNvPr>
          <p:cNvSpPr txBox="1">
            <a:spLocks/>
          </p:cNvSpPr>
          <p:nvPr/>
        </p:nvSpPr>
        <p:spPr>
          <a:xfrm>
            <a:off x="408397" y="1053791"/>
            <a:ext cx="11375205" cy="2098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Bell MT" panose="02020503060305020303" pitchFamily="18" charset="0"/>
                <a:ea typeface="Bell MT"/>
                <a:cs typeface="Bell MT"/>
                <a:sym typeface="Bell MT"/>
              </a:rPr>
              <a:t>Account Microservice is used to handle the data of a customer’s account. And perform various operations with that data.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latin typeface="Bell MT" panose="02020503060305020303" pitchFamily="18" charset="0"/>
              <a:ea typeface="Bell MT"/>
              <a:cs typeface="Bell MT"/>
              <a:sym typeface="Bell MT"/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Post: /</a:t>
            </a:r>
            <a:r>
              <a:rPr lang="en-US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createAccount</a:t>
            </a: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 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Get: /</a:t>
            </a:r>
            <a:r>
              <a:rPr lang="en-US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getCustomerAccounts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Get: /</a:t>
            </a:r>
            <a:r>
              <a:rPr lang="en-US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getAccount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Get: /</a:t>
            </a:r>
            <a:r>
              <a:rPr lang="en-US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getAccountStatement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Post: /deposit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Post: /withdraw</a:t>
            </a:r>
            <a:endParaRPr lang="en-US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3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55" grpId="0" animBg="1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Microservice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8;p18">
            <a:extLst>
              <a:ext uri="{FF2B5EF4-FFF2-40B4-BE49-F238E27FC236}">
                <a16:creationId xmlns:a16="http://schemas.microsoft.com/office/drawing/2014/main" id="{695053F4-4418-4D89-B4CE-A13FF4F780D1}"/>
              </a:ext>
            </a:extLst>
          </p:cNvPr>
          <p:cNvSpPr txBox="1">
            <a:spLocks/>
          </p:cNvSpPr>
          <p:nvPr/>
        </p:nvSpPr>
        <p:spPr>
          <a:xfrm>
            <a:off x="432000" y="1150051"/>
            <a:ext cx="11496368" cy="1652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Bell MT" panose="02020503060305020303" pitchFamily="18" charset="0"/>
                <a:ea typeface="Bell MT"/>
                <a:cs typeface="Bell MT"/>
                <a:sym typeface="Bell MT"/>
              </a:rPr>
              <a:t>Transaction Microservice is used to handle the transaction data for account. And perform various operations with that data.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Bell MT" panose="02020503060305020303" pitchFamily="18" charset="0"/>
              <a:ea typeface="Bell MT"/>
              <a:cs typeface="Bell MT"/>
              <a:sym typeface="Bell M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Post: /deposit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Post: /withdraw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Post: /</a:t>
            </a:r>
            <a:r>
              <a:rPr lang="en-US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transafer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Bell MT" panose="02020503060305020303" pitchFamily="18" charset="0"/>
              </a:rPr>
              <a:t>Get: /</a:t>
            </a:r>
            <a:r>
              <a:rPr lang="en-US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getTransactionDetails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Google Shape;149;p18">
            <a:extLst>
              <a:ext uri="{FF2B5EF4-FFF2-40B4-BE49-F238E27FC236}">
                <a16:creationId xmlns:a16="http://schemas.microsoft.com/office/drawing/2014/main" id="{278219B3-17D2-48BA-8B90-7F5E8570C93F}"/>
              </a:ext>
            </a:extLst>
          </p:cNvPr>
          <p:cNvSpPr/>
          <p:nvPr/>
        </p:nvSpPr>
        <p:spPr>
          <a:xfrm>
            <a:off x="4101783" y="3089015"/>
            <a:ext cx="2654100" cy="1052772"/>
          </a:xfrm>
          <a:prstGeom prst="cloud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Transaction Microservice</a:t>
            </a:r>
            <a:endParaRPr sz="1900" dirty="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" name="Google Shape;150;p18">
            <a:extLst>
              <a:ext uri="{FF2B5EF4-FFF2-40B4-BE49-F238E27FC236}">
                <a16:creationId xmlns:a16="http://schemas.microsoft.com/office/drawing/2014/main" id="{9AB9A360-C0FF-4EDC-A161-F6E6A3BB5B4B}"/>
              </a:ext>
            </a:extLst>
          </p:cNvPr>
          <p:cNvSpPr/>
          <p:nvPr/>
        </p:nvSpPr>
        <p:spPr>
          <a:xfrm>
            <a:off x="1097404" y="5417130"/>
            <a:ext cx="1440261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Get Transaction</a:t>
            </a:r>
            <a:endParaRPr sz="1600" dirty="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" name="Google Shape;151;p18">
            <a:extLst>
              <a:ext uri="{FF2B5EF4-FFF2-40B4-BE49-F238E27FC236}">
                <a16:creationId xmlns:a16="http://schemas.microsoft.com/office/drawing/2014/main" id="{602330FF-1514-47A2-B79B-B2EDF2A6B254}"/>
              </a:ext>
            </a:extLst>
          </p:cNvPr>
          <p:cNvSpPr/>
          <p:nvPr/>
        </p:nvSpPr>
        <p:spPr>
          <a:xfrm>
            <a:off x="5972127" y="5417130"/>
            <a:ext cx="138419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Transfer</a:t>
            </a:r>
            <a:endParaRPr dirty="0"/>
          </a:p>
        </p:txBody>
      </p:sp>
      <p:sp>
        <p:nvSpPr>
          <p:cNvPr id="11" name="Google Shape;152;p18">
            <a:extLst>
              <a:ext uri="{FF2B5EF4-FFF2-40B4-BE49-F238E27FC236}">
                <a16:creationId xmlns:a16="http://schemas.microsoft.com/office/drawing/2014/main" id="{E78B7A7F-91E0-4AE1-B12B-DCF07192AAAD}"/>
              </a:ext>
            </a:extLst>
          </p:cNvPr>
          <p:cNvSpPr/>
          <p:nvPr/>
        </p:nvSpPr>
        <p:spPr>
          <a:xfrm>
            <a:off x="3454174" y="5417130"/>
            <a:ext cx="15846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Withdraw</a:t>
            </a:r>
            <a:endParaRPr dirty="0"/>
          </a:p>
        </p:txBody>
      </p:sp>
      <p:sp>
        <p:nvSpPr>
          <p:cNvPr id="12" name="Google Shape;153;p18">
            <a:extLst>
              <a:ext uri="{FF2B5EF4-FFF2-40B4-BE49-F238E27FC236}">
                <a16:creationId xmlns:a16="http://schemas.microsoft.com/office/drawing/2014/main" id="{8FE94D47-3E09-4BDC-A553-477394FFC837}"/>
              </a:ext>
            </a:extLst>
          </p:cNvPr>
          <p:cNvSpPr/>
          <p:nvPr/>
        </p:nvSpPr>
        <p:spPr>
          <a:xfrm>
            <a:off x="8067384" y="5417130"/>
            <a:ext cx="1384189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Deposit</a:t>
            </a:r>
            <a:endParaRPr dirty="0"/>
          </a:p>
        </p:txBody>
      </p:sp>
      <p:cxnSp>
        <p:nvCxnSpPr>
          <p:cNvPr id="13" name="Google Shape;154;p18">
            <a:extLst>
              <a:ext uri="{FF2B5EF4-FFF2-40B4-BE49-F238E27FC236}">
                <a16:creationId xmlns:a16="http://schemas.microsoft.com/office/drawing/2014/main" id="{93C650F1-D7F0-4555-9177-9D87EC0A962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817535" y="3615401"/>
            <a:ext cx="2292481" cy="1801729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55;p18">
            <a:extLst>
              <a:ext uri="{FF2B5EF4-FFF2-40B4-BE49-F238E27FC236}">
                <a16:creationId xmlns:a16="http://schemas.microsoft.com/office/drawing/2014/main" id="{2E506D54-4297-4FB6-8392-03388879413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085334" y="4065176"/>
            <a:ext cx="578888" cy="1351954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56;p18">
            <a:extLst>
              <a:ext uri="{FF2B5EF4-FFF2-40B4-BE49-F238E27FC236}">
                <a16:creationId xmlns:a16="http://schemas.microsoft.com/office/drawing/2014/main" id="{F083F53B-CE7A-4A1D-B99F-74049F5901A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586071" y="3702023"/>
            <a:ext cx="2173408" cy="1715107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7;p18">
            <a:extLst>
              <a:ext uri="{FF2B5EF4-FFF2-40B4-BE49-F238E27FC236}">
                <a16:creationId xmlns:a16="http://schemas.microsoft.com/office/drawing/2014/main" id="{3AC871F6-028A-46E1-B180-82DC2395996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246474" y="4092776"/>
            <a:ext cx="922352" cy="1324354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901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525-5666-4F9E-86F5-F601F77F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14070"/>
            <a:ext cx="11340000" cy="432000"/>
          </a:xfrm>
        </p:spPr>
        <p:txBody>
          <a:bodyPr/>
          <a:lstStyle/>
          <a:p>
            <a:r>
              <a:rPr lang="en-IN" dirty="0"/>
              <a:t>Rules Microservice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299C7-431D-474D-9607-A17747E9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0894-8C22-4B4B-A270-9A2BE414D09F}"/>
              </a:ext>
            </a:extLst>
          </p:cNvPr>
          <p:cNvSpPr/>
          <p:nvPr/>
        </p:nvSpPr>
        <p:spPr>
          <a:xfrm>
            <a:off x="9377082" y="6176995"/>
            <a:ext cx="1923988" cy="31767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oogle Shape;87;p13">
            <a:extLst>
              <a:ext uri="{FF2B5EF4-FFF2-40B4-BE49-F238E27FC236}">
                <a16:creationId xmlns:a16="http://schemas.microsoft.com/office/drawing/2014/main" id="{30264AA0-BE81-4DAC-94A3-104C16314822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29586" y="5987730"/>
            <a:ext cx="1178419" cy="785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10ACD603-D315-4040-BAE5-1D3B7041136A}"/>
              </a:ext>
            </a:extLst>
          </p:cNvPr>
          <p:cNvSpPr txBox="1">
            <a:spLocks/>
          </p:cNvSpPr>
          <p:nvPr/>
        </p:nvSpPr>
        <p:spPr>
          <a:xfrm>
            <a:off x="432000" y="1030522"/>
            <a:ext cx="11340000" cy="1103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Bell MT" panose="02020503060305020303" pitchFamily="18" charset="0"/>
                <a:ea typeface="Bell MT"/>
                <a:cs typeface="Bell MT"/>
                <a:sym typeface="Bell MT"/>
              </a:rPr>
              <a:t>Rules Microservice is used to provide certain rules to check the minimum criteria for transaction. It performs the following operations.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Bell MT" panose="02020503060305020303" pitchFamily="18" charset="0"/>
              <a:ea typeface="Bell MT"/>
              <a:cs typeface="Bell MT"/>
              <a:sym typeface="Bell M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IN" sz="1600" dirty="0">
                <a:solidFill>
                  <a:srgbClr val="000000"/>
                </a:solidFill>
                <a:latin typeface="Bell MT" panose="02020503060305020303" pitchFamily="18" charset="0"/>
              </a:rPr>
              <a:t>GET: /</a:t>
            </a:r>
            <a:r>
              <a:rPr lang="en-IN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evaluateMinBal</a:t>
            </a:r>
            <a:endParaRPr lang="en-US" sz="1600" dirty="0">
              <a:latin typeface="Bell MT" panose="02020503060305020303" pitchFamily="18" charset="0"/>
              <a:sym typeface="Bell M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IN" sz="1600" dirty="0">
                <a:solidFill>
                  <a:srgbClr val="000000"/>
                </a:solidFill>
                <a:latin typeface="Bell MT" panose="02020503060305020303" pitchFamily="18" charset="0"/>
              </a:rPr>
              <a:t>GET: /</a:t>
            </a:r>
            <a:r>
              <a:rPr lang="en-IN" sz="1600" dirty="0" err="1">
                <a:solidFill>
                  <a:srgbClr val="000000"/>
                </a:solidFill>
                <a:latin typeface="Bell MT" panose="02020503060305020303" pitchFamily="18" charset="0"/>
              </a:rPr>
              <a:t>getServiceCharges</a:t>
            </a: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8" name="Google Shape;164;p19">
            <a:extLst>
              <a:ext uri="{FF2B5EF4-FFF2-40B4-BE49-F238E27FC236}">
                <a16:creationId xmlns:a16="http://schemas.microsoft.com/office/drawing/2014/main" id="{9E988455-B4A3-4442-B06E-43F8395F0E91}"/>
              </a:ext>
            </a:extLst>
          </p:cNvPr>
          <p:cNvSpPr/>
          <p:nvPr/>
        </p:nvSpPr>
        <p:spPr>
          <a:xfrm>
            <a:off x="4496193" y="2620803"/>
            <a:ext cx="2879293" cy="959908"/>
          </a:xfrm>
          <a:prstGeom prst="cloud">
            <a:avLst/>
          </a:prstGeom>
          <a:solidFill>
            <a:srgbClr val="3C7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Rules Microservice</a:t>
            </a:r>
            <a:endParaRPr sz="1900" dirty="0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" name="Google Shape;165;p19">
            <a:extLst>
              <a:ext uri="{FF2B5EF4-FFF2-40B4-BE49-F238E27FC236}">
                <a16:creationId xmlns:a16="http://schemas.microsoft.com/office/drawing/2014/main" id="{D7FAC22B-A527-407F-91DE-B71F915EBA7B}"/>
              </a:ext>
            </a:extLst>
          </p:cNvPr>
          <p:cNvSpPr/>
          <p:nvPr/>
        </p:nvSpPr>
        <p:spPr>
          <a:xfrm>
            <a:off x="2478533" y="4464402"/>
            <a:ext cx="25125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Evaluate Minimum Balance</a:t>
            </a:r>
            <a:endParaRPr sz="1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" name="Google Shape;166;p19">
            <a:extLst>
              <a:ext uri="{FF2B5EF4-FFF2-40B4-BE49-F238E27FC236}">
                <a16:creationId xmlns:a16="http://schemas.microsoft.com/office/drawing/2014/main" id="{F3619DD1-9572-403F-B0C2-BC4EEC64DCF9}"/>
              </a:ext>
            </a:extLst>
          </p:cNvPr>
          <p:cNvSpPr/>
          <p:nvPr/>
        </p:nvSpPr>
        <p:spPr>
          <a:xfrm>
            <a:off x="7375486" y="4529102"/>
            <a:ext cx="2654100" cy="64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Deduct Service Charge</a:t>
            </a:r>
            <a:endParaRPr/>
          </a:p>
        </p:txBody>
      </p:sp>
      <p:cxnSp>
        <p:nvCxnSpPr>
          <p:cNvPr id="11" name="Google Shape;167;p19">
            <a:extLst>
              <a:ext uri="{FF2B5EF4-FFF2-40B4-BE49-F238E27FC236}">
                <a16:creationId xmlns:a16="http://schemas.microsoft.com/office/drawing/2014/main" id="{E30562D9-0A31-484E-B61F-C6F5F58D18BF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734783" y="3100757"/>
            <a:ext cx="770341" cy="1363645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68;p19">
            <a:extLst>
              <a:ext uri="{FF2B5EF4-FFF2-40B4-BE49-F238E27FC236}">
                <a16:creationId xmlns:a16="http://schemas.microsoft.com/office/drawing/2014/main" id="{E096DBB7-7C77-4EAC-B7A7-241B1C7B7363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flipH="1" flipV="1">
            <a:off x="7373087" y="3100757"/>
            <a:ext cx="1329449" cy="1428345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90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886</TotalTime>
  <Words>601</Words>
  <Application>Microsoft Office PowerPoint</Application>
  <PresentationFormat>Widescreen</PresentationFormat>
  <Paragraphs>159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Bell MT</vt:lpstr>
      <vt:lpstr>Calibri</vt:lpstr>
      <vt:lpstr>Calibri Light</vt:lpstr>
      <vt:lpstr>Rockwell</vt:lpstr>
      <vt:lpstr>Times New Roman</vt:lpstr>
      <vt:lpstr>Office Theme</vt:lpstr>
      <vt:lpstr>Retail Banking System</vt:lpstr>
      <vt:lpstr>Project Overview</vt:lpstr>
      <vt:lpstr>Microservices</vt:lpstr>
      <vt:lpstr>Microservices</vt:lpstr>
      <vt:lpstr>Authentication Microservice</vt:lpstr>
      <vt:lpstr>Customer Microservice</vt:lpstr>
      <vt:lpstr>Account Microservice</vt:lpstr>
      <vt:lpstr>Transaction Microservice</vt:lpstr>
      <vt:lpstr>Rules Microservice</vt:lpstr>
      <vt:lpstr>PowerPoint Presentation</vt:lpstr>
      <vt:lpstr>PowerPoint Presentation</vt:lpstr>
      <vt:lpstr>PowerPoint Presentation</vt:lpstr>
      <vt:lpstr>Landing Page</vt:lpstr>
      <vt:lpstr>Admin Login</vt:lpstr>
      <vt:lpstr>PowerPoint Presentation</vt:lpstr>
      <vt:lpstr>Customer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System</dc:title>
  <dc:creator>Rishikesh Mishra</dc:creator>
  <cp:lastModifiedBy>Rishikesh Mishra</cp:lastModifiedBy>
  <cp:revision>56</cp:revision>
  <dcterms:created xsi:type="dcterms:W3CDTF">2021-07-06T04:16:09Z</dcterms:created>
  <dcterms:modified xsi:type="dcterms:W3CDTF">2021-07-08T11:29:05Z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