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SemiBold"/>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hPlIitzeGCTQEUrMLscOJ4KQrO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C13276-FDED-4E86-9F4E-FFDC8D369E73}">
  <a:tblStyle styleId="{02C13276-FDED-4E86-9F4E-FFDC8D369E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SemiBold-bold.fntdata"/><Relationship Id="rId27" Type="http://schemas.openxmlformats.org/officeDocument/2006/relationships/font" Target="fonts/Nunito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Semi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font" Target="fonts/NunitoSemiBold-boldItalic.fntdata"/><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a6843188be_1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a6843188be_1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a6843188be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a6843188be_1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a6843188be_1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a6843188be_1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6843188be_1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a6843188be_1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6843188be_1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a6843188be_1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a6843188be_1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a6843188be_1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a6843188be_1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a6843188be_1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c113fee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ac113feee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a6843188be_1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a6843188be_1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6843188be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6843188be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6843188be_1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a6843188be_1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2"/>
          <p:cNvGrpSpPr/>
          <p:nvPr/>
        </p:nvGrpSpPr>
        <p:grpSpPr>
          <a:xfrm>
            <a:off x="255200" y="592"/>
            <a:ext cx="2250363" cy="1044300"/>
            <a:chOff x="255200" y="592"/>
            <a:chExt cx="2250363" cy="1044300"/>
          </a:xfrm>
        </p:grpSpPr>
        <p:sp>
          <p:nvSpPr>
            <p:cNvPr id="15" name="Google Shape;15;p1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2"/>
          <p:cNvGrpSpPr/>
          <p:nvPr/>
        </p:nvGrpSpPr>
        <p:grpSpPr>
          <a:xfrm>
            <a:off x="905395" y="592"/>
            <a:ext cx="2250363" cy="1044300"/>
            <a:chOff x="905395" y="592"/>
            <a:chExt cx="2250363" cy="1044300"/>
          </a:xfrm>
        </p:grpSpPr>
        <p:sp>
          <p:nvSpPr>
            <p:cNvPr id="19" name="Google Shape;19;p1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2"/>
          <p:cNvGrpSpPr/>
          <p:nvPr/>
        </p:nvGrpSpPr>
        <p:grpSpPr>
          <a:xfrm>
            <a:off x="7057468" y="5088"/>
            <a:ext cx="1851281" cy="752108"/>
            <a:chOff x="6917201" y="0"/>
            <a:chExt cx="2227776" cy="863400"/>
          </a:xfrm>
        </p:grpSpPr>
        <p:sp>
          <p:nvSpPr>
            <p:cNvPr id="23" name="Google Shape;23;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2"/>
          <p:cNvGrpSpPr/>
          <p:nvPr/>
        </p:nvGrpSpPr>
        <p:grpSpPr>
          <a:xfrm>
            <a:off x="6553032" y="4217852"/>
            <a:ext cx="2389067" cy="925737"/>
            <a:chOff x="6917201" y="0"/>
            <a:chExt cx="2227776" cy="863400"/>
          </a:xfrm>
        </p:grpSpPr>
        <p:sp>
          <p:nvSpPr>
            <p:cNvPr id="27" name="Google Shape;27;p1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2"/>
          <p:cNvGrpSpPr/>
          <p:nvPr/>
        </p:nvGrpSpPr>
        <p:grpSpPr>
          <a:xfrm>
            <a:off x="199149" y="4055652"/>
            <a:ext cx="2795413" cy="1083308"/>
            <a:chOff x="6917201" y="0"/>
            <a:chExt cx="2227776" cy="863400"/>
          </a:xfrm>
        </p:grpSpPr>
        <p:sp>
          <p:nvSpPr>
            <p:cNvPr id="31" name="Google Shape;31;p1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2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1"/>
          <p:cNvGrpSpPr/>
          <p:nvPr/>
        </p:nvGrpSpPr>
        <p:grpSpPr>
          <a:xfrm>
            <a:off x="5959222" y="4119576"/>
            <a:ext cx="2520951" cy="1024165"/>
            <a:chOff x="6917201" y="0"/>
            <a:chExt cx="2227776" cy="863400"/>
          </a:xfrm>
        </p:grpSpPr>
        <p:sp>
          <p:nvSpPr>
            <p:cNvPr id="112" name="Google Shape;112;p2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1"/>
          <p:cNvGrpSpPr/>
          <p:nvPr/>
        </p:nvGrpSpPr>
        <p:grpSpPr>
          <a:xfrm>
            <a:off x="199149" y="2"/>
            <a:ext cx="2795413" cy="1083308"/>
            <a:chOff x="6917201" y="0"/>
            <a:chExt cx="2227776" cy="863400"/>
          </a:xfrm>
        </p:grpSpPr>
        <p:sp>
          <p:nvSpPr>
            <p:cNvPr id="116" name="Google Shape;116;p2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4"/>
          <p:cNvGrpSpPr/>
          <p:nvPr/>
        </p:nvGrpSpPr>
        <p:grpSpPr>
          <a:xfrm>
            <a:off x="5594191" y="3961115"/>
            <a:ext cx="2910144" cy="1182340"/>
            <a:chOff x="6917201" y="0"/>
            <a:chExt cx="2227776" cy="863400"/>
          </a:xfrm>
        </p:grpSpPr>
        <p:sp>
          <p:nvSpPr>
            <p:cNvPr id="47" name="Google Shape;47;p1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4"/>
          <p:cNvGrpSpPr/>
          <p:nvPr/>
        </p:nvGrpSpPr>
        <p:grpSpPr>
          <a:xfrm>
            <a:off x="199149" y="2"/>
            <a:ext cx="2795413" cy="1083308"/>
            <a:chOff x="6917201" y="0"/>
            <a:chExt cx="2227776" cy="863400"/>
          </a:xfrm>
        </p:grpSpPr>
        <p:sp>
          <p:nvSpPr>
            <p:cNvPr id="51" name="Google Shape;51;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8"/>
          <p:cNvGrpSpPr/>
          <p:nvPr/>
        </p:nvGrpSpPr>
        <p:grpSpPr>
          <a:xfrm>
            <a:off x="255991" y="-118"/>
            <a:ext cx="2251347" cy="1043408"/>
            <a:chOff x="3961956" y="4383950"/>
            <a:chExt cx="1160548" cy="548700"/>
          </a:xfrm>
        </p:grpSpPr>
        <p:sp>
          <p:nvSpPr>
            <p:cNvPr id="81" name="Google Shape;81;p1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8"/>
          <p:cNvGrpSpPr/>
          <p:nvPr/>
        </p:nvGrpSpPr>
        <p:grpSpPr>
          <a:xfrm>
            <a:off x="34934" y="4522125"/>
            <a:ext cx="1593305" cy="617072"/>
            <a:chOff x="6917201" y="0"/>
            <a:chExt cx="2227776" cy="863400"/>
          </a:xfrm>
        </p:grpSpPr>
        <p:sp>
          <p:nvSpPr>
            <p:cNvPr id="86" name="Google Shape;86;p1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8"/>
          <p:cNvGrpSpPr/>
          <p:nvPr/>
        </p:nvGrpSpPr>
        <p:grpSpPr>
          <a:xfrm>
            <a:off x="5886353" y="1243"/>
            <a:ext cx="3257454" cy="1261514"/>
            <a:chOff x="6917201" y="0"/>
            <a:chExt cx="2227776" cy="863400"/>
          </a:xfrm>
        </p:grpSpPr>
        <p:sp>
          <p:nvSpPr>
            <p:cNvPr id="90" name="Google Shape;90;p1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rive.google.com/drive/folders/1QW7Eak2PbWma0Tb0El4jjWCQnswvXPuF?usp=share_link"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027563" y="1077325"/>
            <a:ext cx="6872400" cy="1108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  PROJECT-2  ENPM-667</a:t>
            </a:r>
            <a:endParaRPr b="1"/>
          </a:p>
          <a:p>
            <a:pPr indent="0" lvl="0" marL="0" rtl="0" algn="ctr">
              <a:lnSpc>
                <a:spcPct val="100000"/>
              </a:lnSpc>
              <a:spcBef>
                <a:spcPts val="0"/>
              </a:spcBef>
              <a:spcAft>
                <a:spcPts val="0"/>
              </a:spcAft>
              <a:buSzPct val="111111"/>
              <a:buNone/>
            </a:pPr>
            <a:r>
              <a:rPr b="1" lang="en"/>
              <a:t> </a:t>
            </a:r>
            <a:endParaRPr b="1"/>
          </a:p>
        </p:txBody>
      </p:sp>
      <p:sp>
        <p:nvSpPr>
          <p:cNvPr id="129" name="Google Shape;129;p1"/>
          <p:cNvSpPr txBox="1"/>
          <p:nvPr>
            <p:ph idx="1" type="subTitle"/>
          </p:nvPr>
        </p:nvSpPr>
        <p:spPr>
          <a:xfrm>
            <a:off x="5851825" y="4318775"/>
            <a:ext cx="3055200" cy="6099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just">
              <a:lnSpc>
                <a:spcPct val="100000"/>
              </a:lnSpc>
              <a:spcBef>
                <a:spcPts val="0"/>
              </a:spcBef>
              <a:spcAft>
                <a:spcPts val="0"/>
              </a:spcAft>
              <a:buSzPct val="135089"/>
              <a:buNone/>
            </a:pPr>
            <a:r>
              <a:rPr lang="en" sz="1692">
                <a:latin typeface="Nunito"/>
                <a:ea typeface="Nunito"/>
                <a:cs typeface="Nunito"/>
                <a:sym typeface="Nunito"/>
              </a:rPr>
              <a:t> Rishikesh Jadhav		(rjadhav1)</a:t>
            </a:r>
            <a:endParaRPr sz="1692">
              <a:latin typeface="Nunito"/>
              <a:ea typeface="Nunito"/>
              <a:cs typeface="Nunito"/>
              <a:sym typeface="Nunito"/>
            </a:endParaRPr>
          </a:p>
          <a:p>
            <a:pPr indent="0" lvl="0" marL="0" rtl="0" algn="just">
              <a:lnSpc>
                <a:spcPct val="100000"/>
              </a:lnSpc>
              <a:spcBef>
                <a:spcPts val="0"/>
              </a:spcBef>
              <a:spcAft>
                <a:spcPts val="0"/>
              </a:spcAft>
              <a:buSzPct val="135089"/>
              <a:buNone/>
            </a:pPr>
            <a:r>
              <a:rPr lang="en" sz="1692">
                <a:latin typeface="Nunito"/>
                <a:ea typeface="Nunito"/>
                <a:cs typeface="Nunito"/>
                <a:sym typeface="Nunito"/>
              </a:rPr>
              <a:t> Nishant Pandey		(npandey2)</a:t>
            </a:r>
            <a:endParaRPr sz="1692">
              <a:latin typeface="Nunito"/>
              <a:ea typeface="Nunito"/>
              <a:cs typeface="Nunito"/>
              <a:sym typeface="Nunito"/>
            </a:endParaRPr>
          </a:p>
          <a:p>
            <a:pPr indent="0" lvl="0" marL="0" rtl="0" algn="just">
              <a:lnSpc>
                <a:spcPct val="100000"/>
              </a:lnSpc>
              <a:spcBef>
                <a:spcPts val="0"/>
              </a:spcBef>
              <a:spcAft>
                <a:spcPts val="0"/>
              </a:spcAft>
              <a:buSzPct val="142857"/>
              <a:buNone/>
            </a:pPr>
            <a:r>
              <a:t/>
            </a:r>
            <a:endParaRPr>
              <a:latin typeface="Nunito"/>
              <a:ea typeface="Nunito"/>
              <a:cs typeface="Nunito"/>
              <a:sym typeface="Nunito"/>
            </a:endParaRPr>
          </a:p>
        </p:txBody>
      </p:sp>
      <p:sp>
        <p:nvSpPr>
          <p:cNvPr id="130" name="Google Shape;130;p1"/>
          <p:cNvSpPr txBox="1"/>
          <p:nvPr/>
        </p:nvSpPr>
        <p:spPr>
          <a:xfrm>
            <a:off x="1380900" y="1793600"/>
            <a:ext cx="6127500" cy="1079700"/>
          </a:xfrm>
          <a:prstGeom prst="rect">
            <a:avLst/>
          </a:prstGeom>
          <a:noFill/>
          <a:ln>
            <a:noFill/>
          </a:ln>
        </p:spPr>
        <p:txBody>
          <a:bodyPr anchorCtr="0" anchor="t" bIns="91425" lIns="91425" spcFirstLastPara="1" rIns="91425" wrap="square" tIns="91425">
            <a:normAutofit lnSpcReduction="20000"/>
          </a:bodyPr>
          <a:lstStyle/>
          <a:p>
            <a:pPr indent="0" lvl="0" marL="0" marR="0" rtl="0" algn="ctr">
              <a:lnSpc>
                <a:spcPct val="100000"/>
              </a:lnSpc>
              <a:spcBef>
                <a:spcPts val="0"/>
              </a:spcBef>
              <a:spcAft>
                <a:spcPts val="0"/>
              </a:spcAft>
              <a:buClr>
                <a:srgbClr val="000000"/>
              </a:buClr>
              <a:buSzPts val="2500"/>
              <a:buFont typeface="Arial"/>
              <a:buNone/>
            </a:pPr>
            <a:r>
              <a:rPr b="1" lang="en" sz="5700">
                <a:latin typeface="Nunito"/>
                <a:ea typeface="Nunito"/>
                <a:cs typeface="Nunito"/>
                <a:sym typeface="Nunito"/>
              </a:rPr>
              <a:t>CR-7</a:t>
            </a:r>
            <a:endParaRPr b="1" sz="5700">
              <a:latin typeface="Nunito"/>
              <a:ea typeface="Nunito"/>
              <a:cs typeface="Nunito"/>
              <a:sym typeface="Nunito"/>
            </a:endParaRPr>
          </a:p>
          <a:p>
            <a:pPr indent="0" lvl="0" marL="0" marR="0" rtl="0" algn="ctr">
              <a:lnSpc>
                <a:spcPct val="100000"/>
              </a:lnSpc>
              <a:spcBef>
                <a:spcPts val="0"/>
              </a:spcBef>
              <a:spcAft>
                <a:spcPts val="0"/>
              </a:spcAft>
              <a:buClr>
                <a:srgbClr val="000000"/>
              </a:buClr>
              <a:buSzPts val="2500"/>
              <a:buFont typeface="Arial"/>
              <a:buNone/>
            </a:pPr>
            <a:r>
              <a:rPr b="1" lang="en" sz="1250">
                <a:latin typeface="Nunito"/>
                <a:ea typeface="Nunito"/>
                <a:cs typeface="Nunito"/>
                <a:sym typeface="Nunito"/>
              </a:rPr>
              <a:t>(Cleaning Robot-7)</a:t>
            </a:r>
            <a:endParaRPr b="1" sz="1250">
              <a:latin typeface="Nunito"/>
              <a:ea typeface="Nunito"/>
              <a:cs typeface="Nunito"/>
              <a:sym typeface="Nunito"/>
            </a:endParaRPr>
          </a:p>
        </p:txBody>
      </p:sp>
      <p:pic>
        <p:nvPicPr>
          <p:cNvPr id="131" name="Google Shape;131;p1"/>
          <p:cNvPicPr preferRelativeResize="0"/>
          <p:nvPr/>
        </p:nvPicPr>
        <p:blipFill rotWithShape="1">
          <a:blip r:embed="rId3">
            <a:alphaModFix/>
          </a:blip>
          <a:srcRect b="0" l="0" r="0" t="0"/>
          <a:stretch/>
        </p:blipFill>
        <p:spPr>
          <a:xfrm>
            <a:off x="271950" y="332039"/>
            <a:ext cx="755625" cy="745275"/>
          </a:xfrm>
          <a:prstGeom prst="rect">
            <a:avLst/>
          </a:prstGeom>
          <a:noFill/>
          <a:ln>
            <a:noFill/>
          </a:ln>
        </p:spPr>
      </p:pic>
      <p:sp>
        <p:nvSpPr>
          <p:cNvPr id="132" name="Google Shape;132;p1"/>
          <p:cNvSpPr txBox="1"/>
          <p:nvPr/>
        </p:nvSpPr>
        <p:spPr>
          <a:xfrm>
            <a:off x="1854050" y="3786350"/>
            <a:ext cx="55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3" name="Google Shape;133;p1"/>
          <p:cNvSpPr txBox="1"/>
          <p:nvPr/>
        </p:nvSpPr>
        <p:spPr>
          <a:xfrm>
            <a:off x="2028900" y="2893550"/>
            <a:ext cx="4831500" cy="8928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000000"/>
              </a:buClr>
              <a:buSzPts val="2500"/>
              <a:buFont typeface="Arial"/>
              <a:buNone/>
            </a:pPr>
            <a:r>
              <a:rPr b="1" lang="en" sz="2300">
                <a:latin typeface="Nunito"/>
                <a:ea typeface="Nunito"/>
                <a:cs typeface="Nunito"/>
                <a:sym typeface="Nunito"/>
              </a:rPr>
              <a:t>Differential drive mobile robot</a:t>
            </a:r>
            <a:endParaRPr b="1" sz="2300">
              <a:latin typeface="Nunito"/>
              <a:ea typeface="Nunito"/>
              <a:cs typeface="Nunito"/>
              <a:sym typeface="Nunito"/>
            </a:endParaRPr>
          </a:p>
          <a:p>
            <a:pPr indent="0" lvl="0" marL="0" rtl="0" algn="ctr">
              <a:spcBef>
                <a:spcPts val="0"/>
              </a:spcBef>
              <a:spcAft>
                <a:spcPts val="0"/>
              </a:spcAft>
              <a:buClr>
                <a:srgbClr val="000000"/>
              </a:buClr>
              <a:buSzPts val="2500"/>
              <a:buFont typeface="Arial"/>
              <a:buNone/>
            </a:pPr>
            <a:r>
              <a:rPr b="1" lang="en" sz="2300">
                <a:latin typeface="Nunito"/>
                <a:ea typeface="Nunito"/>
                <a:cs typeface="Nunito"/>
                <a:sym typeface="Nunito"/>
              </a:rPr>
              <a:t>with a robotic Arm</a:t>
            </a:r>
            <a:endParaRPr sz="12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FORWARD KINEMATICS</a:t>
            </a:r>
            <a:endParaRPr/>
          </a:p>
        </p:txBody>
      </p:sp>
      <p:sp>
        <p:nvSpPr>
          <p:cNvPr id="205" name="Google Shape;205;p8"/>
          <p:cNvSpPr txBox="1"/>
          <p:nvPr>
            <p:ph idx="1" type="body"/>
          </p:nvPr>
        </p:nvSpPr>
        <p:spPr>
          <a:xfrm>
            <a:off x="819150" y="1535525"/>
            <a:ext cx="7505700" cy="3008100"/>
          </a:xfrm>
          <a:prstGeom prst="rect">
            <a:avLst/>
          </a:prstGeom>
          <a:solidFill>
            <a:srgbClr val="F9CB9C"/>
          </a:solidFill>
          <a:ln>
            <a:noFill/>
          </a:ln>
        </p:spPr>
        <p:txBody>
          <a:bodyPr anchorCtr="0" anchor="ctr" bIns="91425" lIns="91425" spcFirstLastPara="1" rIns="91425" wrap="square" tIns="91425">
            <a:normAutofit/>
          </a:bodyPr>
          <a:lstStyle/>
          <a:p>
            <a:pPr indent="-336550" lvl="0" marL="457200" rtl="0" algn="just">
              <a:lnSpc>
                <a:spcPct val="115000"/>
              </a:lnSpc>
              <a:spcBef>
                <a:spcPts val="0"/>
              </a:spcBef>
              <a:spcAft>
                <a:spcPts val="0"/>
              </a:spcAft>
              <a:buSzPts val="1700"/>
              <a:buFont typeface="Nunito SemiBold"/>
              <a:buChar char="●"/>
            </a:pPr>
            <a:r>
              <a:rPr lang="en" sz="1700">
                <a:latin typeface="Nunito SemiBold"/>
                <a:ea typeface="Nunito SemiBold"/>
                <a:cs typeface="Nunito SemiBold"/>
                <a:sym typeface="Nunito SemiBold"/>
              </a:rPr>
              <a:t>DH parameter are assigned.</a:t>
            </a:r>
            <a:endParaRPr sz="1700">
              <a:latin typeface="Nunito SemiBold"/>
              <a:ea typeface="Nunito SemiBold"/>
              <a:cs typeface="Nunito SemiBold"/>
              <a:sym typeface="Nunito SemiBold"/>
            </a:endParaRPr>
          </a:p>
          <a:p>
            <a:pPr indent="-336550" lvl="0" marL="457200" rtl="0" algn="just">
              <a:lnSpc>
                <a:spcPct val="115000"/>
              </a:lnSpc>
              <a:spcBef>
                <a:spcPts val="0"/>
              </a:spcBef>
              <a:spcAft>
                <a:spcPts val="0"/>
              </a:spcAft>
              <a:buSzPts val="1700"/>
              <a:buFont typeface="Nunito SemiBold"/>
              <a:buChar char="●"/>
            </a:pPr>
            <a:r>
              <a:rPr lang="en" sz="1700">
                <a:latin typeface="Nunito SemiBold"/>
                <a:ea typeface="Nunito SemiBold"/>
                <a:cs typeface="Nunito SemiBold"/>
                <a:sym typeface="Nunito SemiBold"/>
              </a:rPr>
              <a:t>Calculation of Transformation matrices for all joints w.r.t. base frame. </a:t>
            </a:r>
            <a:endParaRPr sz="1700">
              <a:latin typeface="Nunito SemiBold"/>
              <a:ea typeface="Nunito SemiBold"/>
              <a:cs typeface="Nunito SemiBold"/>
              <a:sym typeface="Nunito SemiBold"/>
            </a:endParaRPr>
          </a:p>
          <a:p>
            <a:pPr indent="-336550" lvl="0" marL="457200" rtl="0" algn="just">
              <a:lnSpc>
                <a:spcPct val="115000"/>
              </a:lnSpc>
              <a:spcBef>
                <a:spcPts val="0"/>
              </a:spcBef>
              <a:spcAft>
                <a:spcPts val="0"/>
              </a:spcAft>
              <a:buSzPts val="1700"/>
              <a:buFont typeface="Nunito SemiBold"/>
              <a:buChar char="●"/>
            </a:pPr>
            <a:r>
              <a:rPr lang="en" sz="1700">
                <a:latin typeface="Nunito SemiBold"/>
                <a:ea typeface="Nunito SemiBold"/>
                <a:cs typeface="Nunito SemiBold"/>
                <a:sym typeface="Nunito SemiBold"/>
              </a:rPr>
              <a:t>The angles are all assumed to be zero and then the verification of the final frame (elbow_pitch joint) positions is done in RViz.</a:t>
            </a:r>
            <a:endParaRPr sz="1700">
              <a:latin typeface="Nunito SemiBold"/>
              <a:ea typeface="Nunito SemiBold"/>
              <a:cs typeface="Nunito SemiBold"/>
              <a:sym typeface="Nunito SemiBold"/>
            </a:endParaRPr>
          </a:p>
          <a:p>
            <a:pPr indent="-336550" lvl="0" marL="457200" rtl="0" algn="just">
              <a:lnSpc>
                <a:spcPct val="115000"/>
              </a:lnSpc>
              <a:spcBef>
                <a:spcPts val="0"/>
              </a:spcBef>
              <a:spcAft>
                <a:spcPts val="0"/>
              </a:spcAft>
              <a:buSzPts val="1700"/>
              <a:buFont typeface="Nunito SemiBold"/>
              <a:buChar char="●"/>
            </a:pPr>
            <a:r>
              <a:rPr lang="en" sz="1700">
                <a:latin typeface="Nunito SemiBold"/>
                <a:ea typeface="Nunito SemiBold"/>
                <a:cs typeface="Nunito SemiBold"/>
                <a:sym typeface="Nunito SemiBold"/>
              </a:rPr>
              <a:t>Final Transformation Matrix:</a:t>
            </a:r>
            <a:endParaRPr sz="1700">
              <a:latin typeface="Nunito SemiBold"/>
              <a:ea typeface="Nunito SemiBold"/>
              <a:cs typeface="Nunito SemiBold"/>
              <a:sym typeface="Nunito SemiBold"/>
            </a:endParaRPr>
          </a:p>
          <a:p>
            <a:pPr indent="0" lvl="0" marL="0" rtl="0" algn="ctr">
              <a:lnSpc>
                <a:spcPct val="115000"/>
              </a:lnSpc>
              <a:spcBef>
                <a:spcPts val="1200"/>
              </a:spcBef>
              <a:spcAft>
                <a:spcPts val="1200"/>
              </a:spcAft>
              <a:buNone/>
            </a:pPr>
            <a:r>
              <a:rPr b="1" lang="en">
                <a:latin typeface="Nunito"/>
                <a:ea typeface="Nunito"/>
                <a:cs typeface="Nunito"/>
                <a:sym typeface="Nunito"/>
              </a:rPr>
              <a:t>H6=T1*T2*T3*T4*T5*T6</a:t>
            </a:r>
            <a:endParaRPr b="1">
              <a:latin typeface="Nunito"/>
              <a:ea typeface="Nunito"/>
              <a:cs typeface="Nunito"/>
              <a:sym typeface="Nunito"/>
            </a:endParaRPr>
          </a:p>
        </p:txBody>
      </p:sp>
      <p:pic>
        <p:nvPicPr>
          <p:cNvPr id="206" name="Google Shape;206;p8"/>
          <p:cNvPicPr preferRelativeResize="0"/>
          <p:nvPr/>
        </p:nvPicPr>
        <p:blipFill rotWithShape="1">
          <a:blip r:embed="rId3">
            <a:alphaModFix/>
          </a:blip>
          <a:srcRect b="0" l="0" r="0" t="0"/>
          <a:stretch/>
        </p:blipFill>
        <p:spPr>
          <a:xfrm>
            <a:off x="256275" y="276289"/>
            <a:ext cx="755625" cy="745275"/>
          </a:xfrm>
          <a:prstGeom prst="rect">
            <a:avLst/>
          </a:prstGeom>
          <a:noFill/>
          <a:ln>
            <a:noFill/>
          </a:ln>
        </p:spPr>
      </p:pic>
      <p:sp>
        <p:nvSpPr>
          <p:cNvPr id="207" name="Google Shape;207;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9"/>
          <p:cNvPicPr preferRelativeResize="0"/>
          <p:nvPr/>
        </p:nvPicPr>
        <p:blipFill rotWithShape="1">
          <a:blip r:embed="rId3">
            <a:alphaModFix/>
          </a:blip>
          <a:srcRect b="0" l="0" r="0" t="0"/>
          <a:stretch/>
        </p:blipFill>
        <p:spPr>
          <a:xfrm>
            <a:off x="256275" y="239739"/>
            <a:ext cx="755625" cy="745275"/>
          </a:xfrm>
          <a:prstGeom prst="rect">
            <a:avLst/>
          </a:prstGeom>
          <a:noFill/>
          <a:ln>
            <a:noFill/>
          </a:ln>
        </p:spPr>
      </p:pic>
      <p:sp>
        <p:nvSpPr>
          <p:cNvPr id="213" name="Google Shape;213;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14" name="Google Shape;214;p9"/>
          <p:cNvPicPr preferRelativeResize="0"/>
          <p:nvPr/>
        </p:nvPicPr>
        <p:blipFill rotWithShape="1">
          <a:blip r:embed="rId4">
            <a:alphaModFix/>
          </a:blip>
          <a:srcRect b="0" l="0" r="0" t="0"/>
          <a:stretch/>
        </p:blipFill>
        <p:spPr>
          <a:xfrm>
            <a:off x="712474" y="1462247"/>
            <a:ext cx="3959199" cy="2695500"/>
          </a:xfrm>
          <a:prstGeom prst="rect">
            <a:avLst/>
          </a:prstGeom>
          <a:noFill/>
          <a:ln cap="flat" cmpd="sng" w="9525">
            <a:solidFill>
              <a:srgbClr val="000000"/>
            </a:solidFill>
            <a:prstDash val="dash"/>
            <a:round/>
            <a:headEnd len="sm" w="sm" type="none"/>
            <a:tailEnd len="sm" w="sm" type="none"/>
          </a:ln>
        </p:spPr>
      </p:pic>
      <p:pic>
        <p:nvPicPr>
          <p:cNvPr id="215" name="Google Shape;215;p9"/>
          <p:cNvPicPr preferRelativeResize="0"/>
          <p:nvPr/>
        </p:nvPicPr>
        <p:blipFill>
          <a:blip r:embed="rId5">
            <a:alphaModFix/>
          </a:blip>
          <a:stretch>
            <a:fillRect/>
          </a:stretch>
        </p:blipFill>
        <p:spPr>
          <a:xfrm>
            <a:off x="5163898" y="1430648"/>
            <a:ext cx="2973050" cy="2758699"/>
          </a:xfrm>
          <a:prstGeom prst="rect">
            <a:avLst/>
          </a:prstGeom>
          <a:noFill/>
          <a:ln cap="flat" cmpd="sng" w="9525">
            <a:solidFill>
              <a:schemeClr val="dk2"/>
            </a:solidFill>
            <a:prstDash val="dash"/>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g1a6843188be_11_8"/>
          <p:cNvPicPr preferRelativeResize="0"/>
          <p:nvPr/>
        </p:nvPicPr>
        <p:blipFill rotWithShape="1">
          <a:blip r:embed="rId3">
            <a:alphaModFix/>
          </a:blip>
          <a:srcRect b="0" l="0" r="0" t="0"/>
          <a:stretch/>
        </p:blipFill>
        <p:spPr>
          <a:xfrm>
            <a:off x="256275" y="239739"/>
            <a:ext cx="755625" cy="745275"/>
          </a:xfrm>
          <a:prstGeom prst="rect">
            <a:avLst/>
          </a:prstGeom>
          <a:noFill/>
          <a:ln>
            <a:noFill/>
          </a:ln>
        </p:spPr>
      </p:pic>
      <p:sp>
        <p:nvSpPr>
          <p:cNvPr id="221" name="Google Shape;221;g1a6843188be_11_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22" name="Google Shape;222;g1a6843188be_11_8"/>
          <p:cNvPicPr preferRelativeResize="0"/>
          <p:nvPr/>
        </p:nvPicPr>
        <p:blipFill>
          <a:blip r:embed="rId4">
            <a:alphaModFix/>
          </a:blip>
          <a:stretch>
            <a:fillRect/>
          </a:stretch>
        </p:blipFill>
        <p:spPr>
          <a:xfrm>
            <a:off x="2538925" y="467300"/>
            <a:ext cx="4372900" cy="2782775"/>
          </a:xfrm>
          <a:prstGeom prst="rect">
            <a:avLst/>
          </a:prstGeom>
          <a:noFill/>
          <a:ln cap="flat" cmpd="sng" w="9525">
            <a:solidFill>
              <a:schemeClr val="dk2"/>
            </a:solidFill>
            <a:prstDash val="dash"/>
            <a:round/>
            <a:headEnd len="sm" w="sm" type="none"/>
            <a:tailEnd len="sm" w="sm" type="none"/>
          </a:ln>
        </p:spPr>
      </p:pic>
      <p:sp>
        <p:nvSpPr>
          <p:cNvPr id="223" name="Google Shape;223;g1a6843188be_11_8"/>
          <p:cNvSpPr txBox="1"/>
          <p:nvPr>
            <p:ph idx="1" type="body"/>
          </p:nvPr>
        </p:nvSpPr>
        <p:spPr>
          <a:xfrm>
            <a:off x="209700" y="3347650"/>
            <a:ext cx="8724600" cy="1063800"/>
          </a:xfrm>
          <a:prstGeom prst="rect">
            <a:avLst/>
          </a:prstGeom>
          <a:solidFill>
            <a:srgbClr val="F9CB9C"/>
          </a:solidFill>
          <a:ln>
            <a:noFill/>
          </a:ln>
        </p:spPr>
        <p:txBody>
          <a:bodyPr anchorCtr="0" anchor="ctr" bIns="91425" lIns="91425" spcFirstLastPara="1" rIns="91425" wrap="square" tIns="91425">
            <a:normAutofit fontScale="85000" lnSpcReduction="20000"/>
          </a:bodyPr>
          <a:lstStyle/>
          <a:p>
            <a:pPr indent="0" lvl="0" marL="0" rtl="0" algn="just">
              <a:lnSpc>
                <a:spcPct val="115000"/>
              </a:lnSpc>
              <a:spcBef>
                <a:spcPts val="0"/>
              </a:spcBef>
              <a:spcAft>
                <a:spcPts val="0"/>
              </a:spcAft>
              <a:buNone/>
            </a:pPr>
            <a:r>
              <a:rPr lang="en" sz="1700">
                <a:latin typeface="Nunito SemiBold"/>
                <a:ea typeface="Nunito SemiBold"/>
                <a:cs typeface="Nunito SemiBold"/>
                <a:sym typeface="Nunito SemiBold"/>
              </a:rPr>
              <a:t>The Matrix obtained shows the value of end effector with respect to the first link but the value of pose in RViz is with respect to ground frame. To complete the </a:t>
            </a:r>
            <a:r>
              <a:rPr lang="en" sz="1700">
                <a:latin typeface="Nunito SemiBold"/>
                <a:ea typeface="Nunito SemiBold"/>
                <a:cs typeface="Nunito SemiBold"/>
                <a:sym typeface="Nunito SemiBold"/>
              </a:rPr>
              <a:t>verification</a:t>
            </a:r>
            <a:r>
              <a:rPr lang="en" sz="1700">
                <a:latin typeface="Nunito SemiBold"/>
                <a:ea typeface="Nunito SemiBold"/>
                <a:cs typeface="Nunito SemiBold"/>
                <a:sym typeface="Nunito SemiBold"/>
              </a:rPr>
              <a:t> the half of the chassis height and the wheel radius should be added. This gives the final output same as RViz hence the completing the </a:t>
            </a:r>
            <a:r>
              <a:rPr lang="en" sz="1700">
                <a:latin typeface="Nunito SemiBold"/>
                <a:ea typeface="Nunito SemiBold"/>
                <a:cs typeface="Nunito SemiBold"/>
                <a:sym typeface="Nunito SemiBold"/>
              </a:rPr>
              <a:t>verification</a:t>
            </a:r>
            <a:r>
              <a:rPr lang="en" sz="1700">
                <a:latin typeface="Nunito SemiBold"/>
                <a:ea typeface="Nunito SemiBold"/>
                <a:cs typeface="Nunito SemiBold"/>
                <a:sym typeface="Nunito SemiBold"/>
              </a:rPr>
              <a:t>.</a:t>
            </a:r>
            <a:endParaRPr sz="1700">
              <a:latin typeface="Nunito SemiBold"/>
              <a:ea typeface="Nunito SemiBold"/>
              <a:cs typeface="Nunito SemiBold"/>
              <a:sym typeface="Nunito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INVERSE KINEMATICS</a:t>
            </a:r>
            <a:endParaRPr/>
          </a:p>
        </p:txBody>
      </p:sp>
      <p:sp>
        <p:nvSpPr>
          <p:cNvPr id="229" name="Google Shape;229;p10"/>
          <p:cNvSpPr txBox="1"/>
          <p:nvPr>
            <p:ph idx="1" type="body"/>
          </p:nvPr>
        </p:nvSpPr>
        <p:spPr>
          <a:xfrm>
            <a:off x="819150" y="1535525"/>
            <a:ext cx="7505700" cy="3008100"/>
          </a:xfrm>
          <a:prstGeom prst="rect">
            <a:avLst/>
          </a:prstGeom>
          <a:solidFill>
            <a:srgbClr val="F9CB9C"/>
          </a:solidFill>
          <a:ln>
            <a:noFill/>
          </a:ln>
        </p:spPr>
        <p:txBody>
          <a:bodyPr anchorCtr="0" anchor="ctr" bIns="91425" lIns="91425" spcFirstLastPara="1" rIns="91425" wrap="square" tIns="91425">
            <a:normAutofit/>
          </a:bodyPr>
          <a:lstStyle/>
          <a:p>
            <a:pPr indent="-336550" lvl="0" marL="457200" rtl="0" algn="just">
              <a:lnSpc>
                <a:spcPct val="115000"/>
              </a:lnSpc>
              <a:spcBef>
                <a:spcPts val="0"/>
              </a:spcBef>
              <a:spcAft>
                <a:spcPts val="0"/>
              </a:spcAft>
              <a:buSzPts val="1700"/>
              <a:buFont typeface="Nunito SemiBold"/>
              <a:buChar char="●"/>
            </a:pPr>
            <a:r>
              <a:rPr lang="en" sz="1700">
                <a:latin typeface="Nunito SemiBold"/>
                <a:ea typeface="Nunito SemiBold"/>
                <a:cs typeface="Nunito SemiBold"/>
                <a:sym typeface="Nunito SemiBold"/>
              </a:rPr>
              <a:t>Formula for calculating the Jacobian to represent the velocity kinematics for the robot arm is applied.</a:t>
            </a:r>
            <a:endParaRPr sz="1700">
              <a:latin typeface="Nunito SemiBold"/>
              <a:ea typeface="Nunito SemiBold"/>
              <a:cs typeface="Nunito SemiBold"/>
              <a:sym typeface="Nunito SemiBold"/>
            </a:endParaRPr>
          </a:p>
          <a:p>
            <a:pPr indent="-336550" lvl="0" marL="457200" rtl="0" algn="just">
              <a:lnSpc>
                <a:spcPct val="115000"/>
              </a:lnSpc>
              <a:spcBef>
                <a:spcPts val="0"/>
              </a:spcBef>
              <a:spcAft>
                <a:spcPts val="0"/>
              </a:spcAft>
              <a:buSzPts val="1700"/>
              <a:buFont typeface="Nunito SemiBold"/>
              <a:buChar char="●"/>
            </a:pPr>
            <a:r>
              <a:rPr lang="en" sz="1700">
                <a:latin typeface="Nunito SemiBold"/>
                <a:ea typeface="Nunito SemiBold"/>
                <a:cs typeface="Nunito SemiBold"/>
                <a:sym typeface="Nunito SemiBold"/>
              </a:rPr>
              <a:t>Where the upper half gives the linear velocity component for each link and he lower half gives the angular velocity component for each link.</a:t>
            </a:r>
            <a:endParaRPr sz="1700">
              <a:latin typeface="Nunito SemiBold"/>
              <a:ea typeface="Nunito SemiBold"/>
              <a:cs typeface="Nunito SemiBold"/>
              <a:sym typeface="Nunito SemiBold"/>
            </a:endParaRPr>
          </a:p>
          <a:p>
            <a:pPr indent="-336550" lvl="0" marL="457200" rtl="0" algn="just">
              <a:lnSpc>
                <a:spcPct val="115000"/>
              </a:lnSpc>
              <a:spcBef>
                <a:spcPts val="0"/>
              </a:spcBef>
              <a:spcAft>
                <a:spcPts val="0"/>
              </a:spcAft>
              <a:buSzPts val="1700"/>
              <a:buFont typeface="Nunito SemiBold"/>
              <a:buChar char="●"/>
            </a:pPr>
            <a:r>
              <a:rPr lang="en" sz="1700">
                <a:latin typeface="Nunito SemiBold"/>
                <a:ea typeface="Nunito SemiBold"/>
                <a:cs typeface="Nunito SemiBold"/>
                <a:sym typeface="Nunito SemiBold"/>
              </a:rPr>
              <a:t>Both Jv and Jw vary based on type of joint, i.e they are different for revolute and prismatic joints. </a:t>
            </a:r>
            <a:endParaRPr sz="1700">
              <a:latin typeface="Nunito SemiBold"/>
              <a:ea typeface="Nunito SemiBold"/>
              <a:cs typeface="Nunito SemiBold"/>
              <a:sym typeface="Nunito SemiBold"/>
            </a:endParaRPr>
          </a:p>
          <a:p>
            <a:pPr indent="-336550" lvl="0" marL="457200" rtl="0" algn="just">
              <a:lnSpc>
                <a:spcPct val="115000"/>
              </a:lnSpc>
              <a:spcBef>
                <a:spcPts val="0"/>
              </a:spcBef>
              <a:spcAft>
                <a:spcPts val="0"/>
              </a:spcAft>
              <a:buSzPts val="1700"/>
              <a:buFont typeface="Nunito SemiBold"/>
              <a:buChar char="●"/>
            </a:pPr>
            <a:r>
              <a:rPr lang="en" sz="1700">
                <a:latin typeface="Nunito SemiBold"/>
                <a:ea typeface="Nunito SemiBold"/>
                <a:cs typeface="Nunito SemiBold"/>
                <a:sym typeface="Nunito SemiBold"/>
              </a:rPr>
              <a:t>Then the results are obtained and the verification is done. </a:t>
            </a:r>
            <a:endParaRPr b="1">
              <a:latin typeface="Nunito"/>
              <a:ea typeface="Nunito"/>
              <a:cs typeface="Nunito"/>
              <a:sym typeface="Nunito"/>
            </a:endParaRPr>
          </a:p>
        </p:txBody>
      </p:sp>
      <p:pic>
        <p:nvPicPr>
          <p:cNvPr id="230" name="Google Shape;230;p10"/>
          <p:cNvPicPr preferRelativeResize="0"/>
          <p:nvPr/>
        </p:nvPicPr>
        <p:blipFill rotWithShape="1">
          <a:blip r:embed="rId3">
            <a:alphaModFix/>
          </a:blip>
          <a:srcRect b="0" l="0" r="0" t="0"/>
          <a:stretch/>
        </p:blipFill>
        <p:spPr>
          <a:xfrm>
            <a:off x="256275" y="276289"/>
            <a:ext cx="755625" cy="745275"/>
          </a:xfrm>
          <a:prstGeom prst="rect">
            <a:avLst/>
          </a:prstGeom>
          <a:noFill/>
          <a:ln>
            <a:noFill/>
          </a:ln>
        </p:spPr>
      </p:pic>
      <p:sp>
        <p:nvSpPr>
          <p:cNvPr id="231" name="Google Shape;231;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a6843188be_11_1"/>
          <p:cNvSpPr txBox="1"/>
          <p:nvPr>
            <p:ph idx="1" type="body"/>
          </p:nvPr>
        </p:nvSpPr>
        <p:spPr>
          <a:xfrm>
            <a:off x="209700" y="2918225"/>
            <a:ext cx="8724600" cy="1063800"/>
          </a:xfrm>
          <a:prstGeom prst="rect">
            <a:avLst/>
          </a:prstGeom>
          <a:solidFill>
            <a:srgbClr val="F9CB9C"/>
          </a:solidFill>
          <a:ln>
            <a:noFill/>
          </a:ln>
        </p:spPr>
        <p:txBody>
          <a:bodyPr anchorCtr="0" anchor="ctr" bIns="91425" lIns="91425" spcFirstLastPara="1" rIns="91425" wrap="square" tIns="91425">
            <a:normAutofit fontScale="85000" lnSpcReduction="10000"/>
          </a:bodyPr>
          <a:lstStyle/>
          <a:p>
            <a:pPr indent="0" lvl="0" marL="457200" rtl="0" algn="ctr">
              <a:lnSpc>
                <a:spcPct val="115000"/>
              </a:lnSpc>
              <a:spcBef>
                <a:spcPts val="0"/>
              </a:spcBef>
              <a:spcAft>
                <a:spcPts val="0"/>
              </a:spcAft>
              <a:buNone/>
            </a:pPr>
            <a:r>
              <a:rPr lang="en" sz="1700">
                <a:latin typeface="Nunito SemiBold"/>
                <a:ea typeface="Nunito SemiBold"/>
                <a:cs typeface="Nunito SemiBold"/>
                <a:sym typeface="Nunito SemiBold"/>
              </a:rPr>
              <a:t>The results obtained and verification are in this link:</a:t>
            </a:r>
            <a:endParaRPr sz="1700">
              <a:latin typeface="Nunito SemiBold"/>
              <a:ea typeface="Nunito SemiBold"/>
              <a:cs typeface="Nunito SemiBold"/>
              <a:sym typeface="Nunito SemiBold"/>
            </a:endParaRPr>
          </a:p>
          <a:p>
            <a:pPr indent="0" lvl="0" marL="457200" rtl="0" algn="ctr">
              <a:lnSpc>
                <a:spcPct val="115000"/>
              </a:lnSpc>
              <a:spcBef>
                <a:spcPts val="0"/>
              </a:spcBef>
              <a:spcAft>
                <a:spcPts val="0"/>
              </a:spcAft>
              <a:buNone/>
            </a:pPr>
            <a:r>
              <a:t/>
            </a:r>
            <a:endParaRPr sz="1700">
              <a:latin typeface="Nunito SemiBold"/>
              <a:ea typeface="Nunito SemiBold"/>
              <a:cs typeface="Nunito SemiBold"/>
              <a:sym typeface="Nunito SemiBold"/>
            </a:endParaRPr>
          </a:p>
          <a:p>
            <a:pPr indent="0" lvl="0" marL="0" rtl="0" algn="just">
              <a:lnSpc>
                <a:spcPct val="115000"/>
              </a:lnSpc>
              <a:spcBef>
                <a:spcPts val="0"/>
              </a:spcBef>
              <a:spcAft>
                <a:spcPts val="0"/>
              </a:spcAft>
              <a:buNone/>
            </a:pPr>
            <a:r>
              <a:rPr lang="en" sz="1700" u="sng">
                <a:solidFill>
                  <a:schemeClr val="hlink"/>
                </a:solidFill>
                <a:latin typeface="Nunito SemiBold"/>
                <a:ea typeface="Nunito SemiBold"/>
                <a:cs typeface="Nunito SemiBold"/>
                <a:sym typeface="Nunito SemiBold"/>
                <a:hlinkClick r:id="rId3"/>
              </a:rPr>
              <a:t>https://drive.google.com/drive/folders/1QW7Eak2PbWma0Tb0El4jjWCQnswvXPuF?usp=share_link</a:t>
            </a:r>
            <a:endParaRPr sz="1700">
              <a:latin typeface="Nunito SemiBold"/>
              <a:ea typeface="Nunito SemiBold"/>
              <a:cs typeface="Nunito SemiBold"/>
              <a:sym typeface="Nunito SemiBold"/>
            </a:endParaRPr>
          </a:p>
          <a:p>
            <a:pPr indent="0" lvl="0" marL="457200" rtl="0" algn="just">
              <a:lnSpc>
                <a:spcPct val="115000"/>
              </a:lnSpc>
              <a:spcBef>
                <a:spcPts val="0"/>
              </a:spcBef>
              <a:spcAft>
                <a:spcPts val="0"/>
              </a:spcAft>
              <a:buNone/>
            </a:pPr>
            <a:r>
              <a:t/>
            </a:r>
            <a:endParaRPr b="1">
              <a:latin typeface="Nunito"/>
              <a:ea typeface="Nunito"/>
              <a:cs typeface="Nunito"/>
              <a:sym typeface="Nunito"/>
            </a:endParaRPr>
          </a:p>
        </p:txBody>
      </p:sp>
      <p:pic>
        <p:nvPicPr>
          <p:cNvPr id="237" name="Google Shape;237;g1a6843188be_11_1"/>
          <p:cNvPicPr preferRelativeResize="0"/>
          <p:nvPr/>
        </p:nvPicPr>
        <p:blipFill rotWithShape="1">
          <a:blip r:embed="rId4">
            <a:alphaModFix/>
          </a:blip>
          <a:srcRect b="0" l="0" r="0" t="0"/>
          <a:stretch/>
        </p:blipFill>
        <p:spPr>
          <a:xfrm>
            <a:off x="256275" y="276289"/>
            <a:ext cx="755625" cy="745275"/>
          </a:xfrm>
          <a:prstGeom prst="rect">
            <a:avLst/>
          </a:prstGeom>
          <a:noFill/>
          <a:ln>
            <a:noFill/>
          </a:ln>
        </p:spPr>
      </p:pic>
      <p:sp>
        <p:nvSpPr>
          <p:cNvPr id="238" name="Google Shape;238;g1a6843188be_11_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a6843188be_11_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WORKSPACE</a:t>
            </a:r>
            <a:endParaRPr/>
          </a:p>
        </p:txBody>
      </p:sp>
      <p:sp>
        <p:nvSpPr>
          <p:cNvPr id="244" name="Google Shape;244;g1a6843188be_11_16"/>
          <p:cNvSpPr txBox="1"/>
          <p:nvPr>
            <p:ph idx="1" type="body"/>
          </p:nvPr>
        </p:nvSpPr>
        <p:spPr>
          <a:xfrm>
            <a:off x="819150" y="1526775"/>
            <a:ext cx="7505700" cy="3016800"/>
          </a:xfrm>
          <a:prstGeom prst="rect">
            <a:avLst/>
          </a:prstGeom>
          <a:solidFill>
            <a:srgbClr val="F9CB9C"/>
          </a:solid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1" lang="en">
                <a:latin typeface="Nunito"/>
                <a:ea typeface="Nunito"/>
                <a:cs typeface="Nunito"/>
                <a:sym typeface="Nunito"/>
              </a:rPr>
              <a:t>Workspace in the application simulation</a:t>
            </a:r>
            <a:endParaRPr b="1">
              <a:latin typeface="Nunito"/>
              <a:ea typeface="Nunito"/>
              <a:cs typeface="Nunito"/>
              <a:sym typeface="Nunito"/>
            </a:endParaRPr>
          </a:p>
        </p:txBody>
      </p:sp>
      <p:pic>
        <p:nvPicPr>
          <p:cNvPr id="245" name="Google Shape;245;g1a6843188be_11_16"/>
          <p:cNvPicPr preferRelativeResize="0"/>
          <p:nvPr/>
        </p:nvPicPr>
        <p:blipFill rotWithShape="1">
          <a:blip r:embed="rId3">
            <a:alphaModFix/>
          </a:blip>
          <a:srcRect b="0" l="0" r="0" t="0"/>
          <a:stretch/>
        </p:blipFill>
        <p:spPr>
          <a:xfrm>
            <a:off x="256275" y="276289"/>
            <a:ext cx="755625" cy="745275"/>
          </a:xfrm>
          <a:prstGeom prst="rect">
            <a:avLst/>
          </a:prstGeom>
          <a:noFill/>
          <a:ln>
            <a:noFill/>
          </a:ln>
        </p:spPr>
      </p:pic>
      <p:sp>
        <p:nvSpPr>
          <p:cNvPr id="246" name="Google Shape;246;g1a6843188be_11_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a6843188be_11_2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PROBLEMS FACED</a:t>
            </a:r>
            <a:endParaRPr/>
          </a:p>
        </p:txBody>
      </p:sp>
      <p:sp>
        <p:nvSpPr>
          <p:cNvPr id="252" name="Google Shape;252;g1a6843188be_11_23"/>
          <p:cNvSpPr txBox="1"/>
          <p:nvPr>
            <p:ph idx="1" type="body"/>
          </p:nvPr>
        </p:nvSpPr>
        <p:spPr>
          <a:xfrm>
            <a:off x="819150" y="1535525"/>
            <a:ext cx="7505700" cy="3008100"/>
          </a:xfrm>
          <a:prstGeom prst="rect">
            <a:avLst/>
          </a:prstGeom>
          <a:solidFill>
            <a:srgbClr val="F9CB9C"/>
          </a:solidFill>
          <a:ln>
            <a:noFill/>
          </a:ln>
        </p:spPr>
        <p:txBody>
          <a:bodyPr anchorCtr="0" anchor="ctr" bIns="91425" lIns="91425" spcFirstLastPara="1" rIns="91425" wrap="square" tIns="91425">
            <a:noAutofit/>
          </a:bodyPr>
          <a:lstStyle/>
          <a:p>
            <a:pPr indent="-330200" lvl="0" marL="457200" rtl="0" algn="just">
              <a:lnSpc>
                <a:spcPct val="115000"/>
              </a:lnSpc>
              <a:spcBef>
                <a:spcPts val="0"/>
              </a:spcBef>
              <a:spcAft>
                <a:spcPts val="0"/>
              </a:spcAft>
              <a:buSzPts val="1600"/>
              <a:buFont typeface="Nunito SemiBold"/>
              <a:buChar char="●"/>
            </a:pPr>
            <a:r>
              <a:rPr lang="en" sz="1600">
                <a:latin typeface="Nunito SemiBold"/>
                <a:ea typeface="Nunito SemiBold"/>
                <a:cs typeface="Nunito SemiBold"/>
                <a:sym typeface="Nunito SemiBold"/>
              </a:rPr>
              <a:t>Correctly spawning the robot in gazebo and Rviz which was </a:t>
            </a:r>
            <a:r>
              <a:rPr lang="en" sz="1600">
                <a:latin typeface="Nunito SemiBold"/>
                <a:ea typeface="Nunito SemiBold"/>
                <a:cs typeface="Nunito SemiBold"/>
                <a:sym typeface="Nunito SemiBold"/>
              </a:rPr>
              <a:t>spawning</a:t>
            </a:r>
            <a:r>
              <a:rPr lang="en" sz="1600">
                <a:latin typeface="Nunito SemiBold"/>
                <a:ea typeface="Nunito SemiBold"/>
                <a:cs typeface="Nunito SemiBold"/>
                <a:sym typeface="Nunito SemiBold"/>
              </a:rPr>
              <a:t> with dislocated parts.</a:t>
            </a:r>
            <a:endParaRPr sz="1600">
              <a:latin typeface="Nunito SemiBold"/>
              <a:ea typeface="Nunito SemiBold"/>
              <a:cs typeface="Nunito SemiBold"/>
              <a:sym typeface="Nunito SemiBold"/>
            </a:endParaRPr>
          </a:p>
          <a:p>
            <a:pPr indent="-330200" lvl="0" marL="457200" rtl="0" algn="just">
              <a:lnSpc>
                <a:spcPct val="115000"/>
              </a:lnSpc>
              <a:spcBef>
                <a:spcPts val="0"/>
              </a:spcBef>
              <a:spcAft>
                <a:spcPts val="0"/>
              </a:spcAft>
              <a:buSzPts val="1600"/>
              <a:buFont typeface="Nunito SemiBold"/>
              <a:buChar char="●"/>
            </a:pPr>
            <a:r>
              <a:rPr lang="en" sz="1600">
                <a:latin typeface="Nunito SemiBold"/>
                <a:ea typeface="Nunito SemiBold"/>
                <a:cs typeface="Nunito SemiBold"/>
                <a:sym typeface="Nunito SemiBold"/>
              </a:rPr>
              <a:t>Finding the DH parameters as the robot used by us is not universal.  </a:t>
            </a:r>
            <a:endParaRPr sz="1600">
              <a:latin typeface="Nunito SemiBold"/>
              <a:ea typeface="Nunito SemiBold"/>
              <a:cs typeface="Nunito SemiBold"/>
              <a:sym typeface="Nunito SemiBold"/>
            </a:endParaRPr>
          </a:p>
          <a:p>
            <a:pPr indent="-330200" lvl="0" marL="457200" rtl="0" algn="just">
              <a:lnSpc>
                <a:spcPct val="115000"/>
              </a:lnSpc>
              <a:spcBef>
                <a:spcPts val="0"/>
              </a:spcBef>
              <a:spcAft>
                <a:spcPts val="0"/>
              </a:spcAft>
              <a:buSzPts val="1600"/>
              <a:buFont typeface="Nunito SemiBold"/>
              <a:buChar char="●"/>
            </a:pPr>
            <a:r>
              <a:rPr lang="en" sz="1600">
                <a:latin typeface="Nunito SemiBold"/>
                <a:ea typeface="Nunito SemiBold"/>
                <a:cs typeface="Nunito SemiBold"/>
                <a:sym typeface="Nunito SemiBold"/>
              </a:rPr>
              <a:t>Multiple errors were solved which we faced while creating the launch and yaml files.</a:t>
            </a:r>
            <a:endParaRPr sz="1600">
              <a:latin typeface="Nunito SemiBold"/>
              <a:ea typeface="Nunito SemiBold"/>
              <a:cs typeface="Nunito SemiBold"/>
              <a:sym typeface="Nunito SemiBold"/>
            </a:endParaRPr>
          </a:p>
          <a:p>
            <a:pPr indent="-330200" lvl="0" marL="457200" rtl="0" algn="just">
              <a:lnSpc>
                <a:spcPct val="115000"/>
              </a:lnSpc>
              <a:spcBef>
                <a:spcPts val="0"/>
              </a:spcBef>
              <a:spcAft>
                <a:spcPts val="0"/>
              </a:spcAft>
              <a:buSzPts val="1600"/>
              <a:buFont typeface="Nunito SemiBold"/>
              <a:buChar char="●"/>
            </a:pPr>
            <a:r>
              <a:rPr lang="en" sz="1600">
                <a:latin typeface="Nunito SemiBold"/>
                <a:ea typeface="Nunito SemiBold"/>
                <a:cs typeface="Nunito SemiBold"/>
                <a:sym typeface="Nunito SemiBold"/>
              </a:rPr>
              <a:t>Writing</a:t>
            </a:r>
            <a:r>
              <a:rPr lang="en" sz="1600">
                <a:latin typeface="Nunito SemiBold"/>
                <a:ea typeface="Nunito SemiBold"/>
                <a:cs typeface="Nunito SemiBold"/>
                <a:sym typeface="Nunito SemiBold"/>
              </a:rPr>
              <a:t> the </a:t>
            </a:r>
            <a:r>
              <a:rPr lang="en" sz="1600">
                <a:latin typeface="Nunito SemiBold"/>
                <a:ea typeface="Nunito SemiBold"/>
                <a:cs typeface="Nunito SemiBold"/>
                <a:sym typeface="Nunito SemiBold"/>
              </a:rPr>
              <a:t>python</a:t>
            </a:r>
            <a:r>
              <a:rPr lang="en" sz="1600">
                <a:latin typeface="Nunito SemiBold"/>
                <a:ea typeface="Nunito SemiBold"/>
                <a:cs typeface="Nunito SemiBold"/>
                <a:sym typeface="Nunito SemiBold"/>
              </a:rPr>
              <a:t> script for forward, inverse kinematics and a closed loop controller for the differential drive robot.</a:t>
            </a:r>
            <a:endParaRPr sz="1600">
              <a:latin typeface="Nunito SemiBold"/>
              <a:ea typeface="Nunito SemiBold"/>
              <a:cs typeface="Nunito SemiBold"/>
              <a:sym typeface="Nunito SemiBold"/>
            </a:endParaRPr>
          </a:p>
          <a:p>
            <a:pPr indent="-330200" lvl="0" marL="457200" rtl="0" algn="just">
              <a:lnSpc>
                <a:spcPct val="115000"/>
              </a:lnSpc>
              <a:spcBef>
                <a:spcPts val="0"/>
              </a:spcBef>
              <a:spcAft>
                <a:spcPts val="0"/>
              </a:spcAft>
              <a:buSzPts val="1600"/>
              <a:buFont typeface="Nunito SemiBold"/>
              <a:buChar char="●"/>
            </a:pPr>
            <a:r>
              <a:rPr lang="en" sz="1600">
                <a:latin typeface="Nunito SemiBold"/>
                <a:ea typeface="Nunito SemiBold"/>
                <a:cs typeface="Nunito SemiBold"/>
                <a:sym typeface="Nunito SemiBold"/>
              </a:rPr>
              <a:t>Correctly simulating the application</a:t>
            </a:r>
            <a:endParaRPr sz="1600">
              <a:latin typeface="Nunito SemiBold"/>
              <a:ea typeface="Nunito SemiBold"/>
              <a:cs typeface="Nunito SemiBold"/>
              <a:sym typeface="Nunito SemiBold"/>
            </a:endParaRPr>
          </a:p>
          <a:p>
            <a:pPr indent="-330200" lvl="0" marL="457200" rtl="0" algn="just">
              <a:lnSpc>
                <a:spcPct val="115000"/>
              </a:lnSpc>
              <a:spcBef>
                <a:spcPts val="0"/>
              </a:spcBef>
              <a:spcAft>
                <a:spcPts val="0"/>
              </a:spcAft>
              <a:buSzPts val="1600"/>
              <a:buFont typeface="Nunito SemiBold"/>
              <a:buChar char="●"/>
            </a:pPr>
            <a:r>
              <a:rPr lang="en" sz="1600">
                <a:latin typeface="Nunito SemiBold"/>
                <a:ea typeface="Nunito SemiBold"/>
                <a:cs typeface="Nunito SemiBold"/>
                <a:sym typeface="Nunito SemiBold"/>
              </a:rPr>
              <a:t>Sensors could not be added due to complications instead had to use Gazebo odometer to write the closed loop controller for the mobile robot.</a:t>
            </a:r>
            <a:endParaRPr sz="1600">
              <a:latin typeface="Nunito SemiBold"/>
              <a:ea typeface="Nunito SemiBold"/>
              <a:cs typeface="Nunito SemiBold"/>
              <a:sym typeface="Nunito SemiBold"/>
            </a:endParaRPr>
          </a:p>
        </p:txBody>
      </p:sp>
      <p:pic>
        <p:nvPicPr>
          <p:cNvPr id="253" name="Google Shape;253;g1a6843188be_11_23"/>
          <p:cNvPicPr preferRelativeResize="0"/>
          <p:nvPr/>
        </p:nvPicPr>
        <p:blipFill rotWithShape="1">
          <a:blip r:embed="rId3">
            <a:alphaModFix/>
          </a:blip>
          <a:srcRect b="0" l="0" r="0" t="0"/>
          <a:stretch/>
        </p:blipFill>
        <p:spPr>
          <a:xfrm>
            <a:off x="256275" y="276289"/>
            <a:ext cx="755625" cy="745275"/>
          </a:xfrm>
          <a:prstGeom prst="rect">
            <a:avLst/>
          </a:prstGeom>
          <a:noFill/>
          <a:ln>
            <a:noFill/>
          </a:ln>
        </p:spPr>
      </p:pic>
      <p:sp>
        <p:nvSpPr>
          <p:cNvPr id="254" name="Google Shape;254;g1a6843188be_11_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a6843188be_11_30"/>
          <p:cNvSpPr txBox="1"/>
          <p:nvPr>
            <p:ph type="title"/>
          </p:nvPr>
        </p:nvSpPr>
        <p:spPr>
          <a:xfrm>
            <a:off x="819150" y="757775"/>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RESULTS</a:t>
            </a:r>
            <a:endParaRPr/>
          </a:p>
        </p:txBody>
      </p:sp>
      <p:sp>
        <p:nvSpPr>
          <p:cNvPr id="260" name="Google Shape;260;g1a6843188be_11_30"/>
          <p:cNvSpPr txBox="1"/>
          <p:nvPr>
            <p:ph idx="1" type="body"/>
          </p:nvPr>
        </p:nvSpPr>
        <p:spPr>
          <a:xfrm>
            <a:off x="819150" y="1535525"/>
            <a:ext cx="7505700" cy="3008100"/>
          </a:xfrm>
          <a:prstGeom prst="rect">
            <a:avLst/>
          </a:prstGeom>
          <a:solidFill>
            <a:srgbClr val="F9CB9C"/>
          </a:solid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t/>
            </a:r>
            <a:endParaRPr>
              <a:latin typeface="Nunito"/>
              <a:ea typeface="Nunito"/>
              <a:cs typeface="Nunito"/>
              <a:sym typeface="Nunito"/>
            </a:endParaRPr>
          </a:p>
          <a:p>
            <a:pPr indent="0" lvl="0" marL="0" rtl="0" algn="ctr">
              <a:lnSpc>
                <a:spcPct val="115000"/>
              </a:lnSpc>
              <a:spcBef>
                <a:spcPts val="0"/>
              </a:spcBef>
              <a:spcAft>
                <a:spcPts val="0"/>
              </a:spcAft>
              <a:buNone/>
            </a:pPr>
            <a:r>
              <a:t/>
            </a:r>
            <a:endParaRPr>
              <a:latin typeface="Nunito"/>
              <a:ea typeface="Nunito"/>
              <a:cs typeface="Nunito"/>
              <a:sym typeface="Nunito"/>
            </a:endParaRPr>
          </a:p>
          <a:p>
            <a:pPr indent="0" lvl="0" marL="0" rtl="0" algn="ctr">
              <a:lnSpc>
                <a:spcPct val="115000"/>
              </a:lnSpc>
              <a:spcBef>
                <a:spcPts val="0"/>
              </a:spcBef>
              <a:spcAft>
                <a:spcPts val="0"/>
              </a:spcAft>
              <a:buNone/>
            </a:pPr>
            <a:r>
              <a:rPr lang="en">
                <a:latin typeface="Nunito SemiBold"/>
                <a:ea typeface="Nunito SemiBold"/>
                <a:cs typeface="Nunito SemiBold"/>
                <a:sym typeface="Nunito SemiBold"/>
              </a:rPr>
              <a:t>After using the closed loop controller to go to the goal the pick and place process is executed.</a:t>
            </a:r>
            <a:endParaRPr>
              <a:latin typeface="Nunito SemiBold"/>
              <a:ea typeface="Nunito SemiBold"/>
              <a:cs typeface="Nunito SemiBold"/>
              <a:sym typeface="Nunito SemiBold"/>
            </a:endParaRPr>
          </a:p>
        </p:txBody>
      </p:sp>
      <p:pic>
        <p:nvPicPr>
          <p:cNvPr id="261" name="Google Shape;261;g1a6843188be_11_30"/>
          <p:cNvPicPr preferRelativeResize="0"/>
          <p:nvPr/>
        </p:nvPicPr>
        <p:blipFill rotWithShape="1">
          <a:blip r:embed="rId3">
            <a:alphaModFix/>
          </a:blip>
          <a:srcRect b="0" l="0" r="0" t="0"/>
          <a:stretch/>
        </p:blipFill>
        <p:spPr>
          <a:xfrm>
            <a:off x="256275" y="276289"/>
            <a:ext cx="755625" cy="745275"/>
          </a:xfrm>
          <a:prstGeom prst="rect">
            <a:avLst/>
          </a:prstGeom>
          <a:noFill/>
          <a:ln>
            <a:noFill/>
          </a:ln>
        </p:spPr>
      </p:pic>
      <p:sp>
        <p:nvSpPr>
          <p:cNvPr id="262" name="Google Shape;262;g1a6843188be_11_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63" name="Google Shape;263;g1a6843188be_11_30"/>
          <p:cNvPicPr preferRelativeResize="0"/>
          <p:nvPr/>
        </p:nvPicPr>
        <p:blipFill>
          <a:blip r:embed="rId4">
            <a:alphaModFix/>
          </a:blip>
          <a:stretch>
            <a:fillRect/>
          </a:stretch>
        </p:blipFill>
        <p:spPr>
          <a:xfrm>
            <a:off x="963424" y="2737200"/>
            <a:ext cx="1496700" cy="1205850"/>
          </a:xfrm>
          <a:prstGeom prst="rect">
            <a:avLst/>
          </a:prstGeom>
          <a:noFill/>
          <a:ln cap="flat" cmpd="sng" w="9525">
            <a:solidFill>
              <a:schemeClr val="dk2"/>
            </a:solidFill>
            <a:prstDash val="dash"/>
            <a:round/>
            <a:headEnd len="sm" w="sm" type="none"/>
            <a:tailEnd len="sm" w="sm" type="none"/>
          </a:ln>
        </p:spPr>
      </p:pic>
      <p:pic>
        <p:nvPicPr>
          <p:cNvPr id="264" name="Google Shape;264;g1a6843188be_11_30"/>
          <p:cNvPicPr preferRelativeResize="0"/>
          <p:nvPr/>
        </p:nvPicPr>
        <p:blipFill>
          <a:blip r:embed="rId5">
            <a:alphaModFix/>
          </a:blip>
          <a:stretch>
            <a:fillRect/>
          </a:stretch>
        </p:blipFill>
        <p:spPr>
          <a:xfrm>
            <a:off x="2896225" y="2737200"/>
            <a:ext cx="1496700" cy="1205850"/>
          </a:xfrm>
          <a:prstGeom prst="rect">
            <a:avLst/>
          </a:prstGeom>
          <a:noFill/>
          <a:ln cap="flat" cmpd="sng" w="9525">
            <a:solidFill>
              <a:schemeClr val="dk2"/>
            </a:solidFill>
            <a:prstDash val="dash"/>
            <a:round/>
            <a:headEnd len="sm" w="sm" type="none"/>
            <a:tailEnd len="sm" w="sm" type="none"/>
          </a:ln>
        </p:spPr>
      </p:pic>
      <p:pic>
        <p:nvPicPr>
          <p:cNvPr id="265" name="Google Shape;265;g1a6843188be_11_30"/>
          <p:cNvPicPr preferRelativeResize="0"/>
          <p:nvPr/>
        </p:nvPicPr>
        <p:blipFill>
          <a:blip r:embed="rId6">
            <a:alphaModFix/>
          </a:blip>
          <a:stretch>
            <a:fillRect/>
          </a:stretch>
        </p:blipFill>
        <p:spPr>
          <a:xfrm>
            <a:off x="4829038" y="2724600"/>
            <a:ext cx="1496700" cy="1205850"/>
          </a:xfrm>
          <a:prstGeom prst="rect">
            <a:avLst/>
          </a:prstGeom>
          <a:noFill/>
          <a:ln cap="flat" cmpd="sng" w="9525">
            <a:solidFill>
              <a:schemeClr val="dk2"/>
            </a:solidFill>
            <a:prstDash val="dash"/>
            <a:round/>
            <a:headEnd len="sm" w="sm" type="none"/>
            <a:tailEnd len="sm" w="sm" type="none"/>
          </a:ln>
        </p:spPr>
      </p:pic>
      <p:pic>
        <p:nvPicPr>
          <p:cNvPr id="266" name="Google Shape;266;g1a6843188be_11_30"/>
          <p:cNvPicPr preferRelativeResize="0"/>
          <p:nvPr/>
        </p:nvPicPr>
        <p:blipFill>
          <a:blip r:embed="rId7">
            <a:alphaModFix/>
          </a:blip>
          <a:stretch>
            <a:fillRect/>
          </a:stretch>
        </p:blipFill>
        <p:spPr>
          <a:xfrm>
            <a:off x="6761875" y="2718300"/>
            <a:ext cx="1496700" cy="1205850"/>
          </a:xfrm>
          <a:prstGeom prst="rect">
            <a:avLst/>
          </a:prstGeom>
          <a:noFill/>
          <a:ln cap="flat" cmpd="sng" w="9525">
            <a:solidFill>
              <a:schemeClr val="dk2"/>
            </a:solidFill>
            <a:prstDash val="dash"/>
            <a:round/>
            <a:headEnd len="sm" w="sm" type="none"/>
            <a:tailEnd len="sm" w="sm" type="none"/>
          </a:ln>
        </p:spPr>
      </p:pic>
      <p:cxnSp>
        <p:nvCxnSpPr>
          <p:cNvPr id="267" name="Google Shape;267;g1a6843188be_11_30"/>
          <p:cNvCxnSpPr>
            <a:stCxn id="263" idx="3"/>
            <a:endCxn id="264" idx="1"/>
          </p:cNvCxnSpPr>
          <p:nvPr/>
        </p:nvCxnSpPr>
        <p:spPr>
          <a:xfrm>
            <a:off x="2460124" y="3340125"/>
            <a:ext cx="436200" cy="0"/>
          </a:xfrm>
          <a:prstGeom prst="straightConnector1">
            <a:avLst/>
          </a:prstGeom>
          <a:noFill/>
          <a:ln cap="flat" cmpd="sng" w="9525">
            <a:solidFill>
              <a:schemeClr val="dk2"/>
            </a:solidFill>
            <a:prstDash val="dot"/>
            <a:round/>
            <a:headEnd len="med" w="med" type="none"/>
            <a:tailEnd len="med" w="med" type="triangle"/>
          </a:ln>
        </p:spPr>
      </p:cxnSp>
      <p:cxnSp>
        <p:nvCxnSpPr>
          <p:cNvPr id="268" name="Google Shape;268;g1a6843188be_11_30"/>
          <p:cNvCxnSpPr>
            <a:endCxn id="265" idx="1"/>
          </p:cNvCxnSpPr>
          <p:nvPr/>
        </p:nvCxnSpPr>
        <p:spPr>
          <a:xfrm>
            <a:off x="4402438" y="3314925"/>
            <a:ext cx="426600" cy="12600"/>
          </a:xfrm>
          <a:prstGeom prst="straightConnector1">
            <a:avLst/>
          </a:prstGeom>
          <a:noFill/>
          <a:ln cap="flat" cmpd="sng" w="9525">
            <a:solidFill>
              <a:schemeClr val="dk2"/>
            </a:solidFill>
            <a:prstDash val="dot"/>
            <a:round/>
            <a:headEnd len="med" w="med" type="none"/>
            <a:tailEnd len="med" w="med" type="triangle"/>
          </a:ln>
        </p:spPr>
      </p:cxnSp>
      <p:cxnSp>
        <p:nvCxnSpPr>
          <p:cNvPr id="269" name="Google Shape;269;g1a6843188be_11_30"/>
          <p:cNvCxnSpPr>
            <a:stCxn id="265" idx="3"/>
            <a:endCxn id="266" idx="1"/>
          </p:cNvCxnSpPr>
          <p:nvPr/>
        </p:nvCxnSpPr>
        <p:spPr>
          <a:xfrm flipH="1" rot="10800000">
            <a:off x="6325738" y="3321225"/>
            <a:ext cx="436200" cy="6300"/>
          </a:xfrm>
          <a:prstGeom prst="straightConnector1">
            <a:avLst/>
          </a:prstGeom>
          <a:noFill/>
          <a:ln cap="flat" cmpd="sng" w="9525">
            <a:solidFill>
              <a:schemeClr val="dk2"/>
            </a:solidFill>
            <a:prstDash val="dot"/>
            <a:round/>
            <a:headEnd len="med" w="med" type="none"/>
            <a:tailEnd len="med" w="med" type="triangle"/>
          </a:ln>
        </p:spPr>
      </p:cxnSp>
      <p:sp>
        <p:nvSpPr>
          <p:cNvPr id="270" name="Google Shape;270;g1a6843188be_11_30"/>
          <p:cNvSpPr txBox="1"/>
          <p:nvPr/>
        </p:nvSpPr>
        <p:spPr>
          <a:xfrm>
            <a:off x="1052975" y="3943050"/>
            <a:ext cx="1317600" cy="400200"/>
          </a:xfrm>
          <a:prstGeom prst="rect">
            <a:avLst/>
          </a:prstGeom>
          <a:solidFill>
            <a:srgbClr val="F9CB9C"/>
          </a:solid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STEP 1</a:t>
            </a:r>
            <a:endParaRPr b="1">
              <a:latin typeface="Nunito"/>
              <a:ea typeface="Nunito"/>
              <a:cs typeface="Nunito"/>
              <a:sym typeface="Nunito"/>
            </a:endParaRPr>
          </a:p>
        </p:txBody>
      </p:sp>
      <p:sp>
        <p:nvSpPr>
          <p:cNvPr id="271" name="Google Shape;271;g1a6843188be_11_30"/>
          <p:cNvSpPr txBox="1"/>
          <p:nvPr/>
        </p:nvSpPr>
        <p:spPr>
          <a:xfrm>
            <a:off x="2985775" y="3943050"/>
            <a:ext cx="1317600" cy="400200"/>
          </a:xfrm>
          <a:prstGeom prst="rect">
            <a:avLst/>
          </a:prstGeom>
          <a:solidFill>
            <a:srgbClr val="F9CB9C"/>
          </a:solid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STEP 2 </a:t>
            </a:r>
            <a:endParaRPr b="1">
              <a:latin typeface="Nunito"/>
              <a:ea typeface="Nunito"/>
              <a:cs typeface="Nunito"/>
              <a:sym typeface="Nunito"/>
            </a:endParaRPr>
          </a:p>
        </p:txBody>
      </p:sp>
      <p:sp>
        <p:nvSpPr>
          <p:cNvPr id="272" name="Google Shape;272;g1a6843188be_11_30"/>
          <p:cNvSpPr txBox="1"/>
          <p:nvPr/>
        </p:nvSpPr>
        <p:spPr>
          <a:xfrm>
            <a:off x="4918575" y="3943050"/>
            <a:ext cx="1317600" cy="400200"/>
          </a:xfrm>
          <a:prstGeom prst="rect">
            <a:avLst/>
          </a:prstGeom>
          <a:solidFill>
            <a:srgbClr val="F9CB9C"/>
          </a:solid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STEP 3</a:t>
            </a:r>
            <a:endParaRPr b="1">
              <a:latin typeface="Nunito"/>
              <a:ea typeface="Nunito"/>
              <a:cs typeface="Nunito"/>
              <a:sym typeface="Nunito"/>
            </a:endParaRPr>
          </a:p>
        </p:txBody>
      </p:sp>
      <p:sp>
        <p:nvSpPr>
          <p:cNvPr id="273" name="Google Shape;273;g1a6843188be_11_30"/>
          <p:cNvSpPr txBox="1"/>
          <p:nvPr/>
        </p:nvSpPr>
        <p:spPr>
          <a:xfrm>
            <a:off x="6851375" y="3943050"/>
            <a:ext cx="1317600" cy="400200"/>
          </a:xfrm>
          <a:prstGeom prst="rect">
            <a:avLst/>
          </a:prstGeom>
          <a:solidFill>
            <a:srgbClr val="F9CB9C"/>
          </a:solid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STEP 4</a:t>
            </a:r>
            <a:endParaRPr b="1">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a6843188be_11_37"/>
          <p:cNvSpPr txBox="1"/>
          <p:nvPr>
            <p:ph type="title"/>
          </p:nvPr>
        </p:nvSpPr>
        <p:spPr>
          <a:xfrm>
            <a:off x="819150" y="66015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CONCLUSION</a:t>
            </a:r>
            <a:endParaRPr/>
          </a:p>
        </p:txBody>
      </p:sp>
      <p:sp>
        <p:nvSpPr>
          <p:cNvPr id="279" name="Google Shape;279;g1a6843188be_11_37"/>
          <p:cNvSpPr txBox="1"/>
          <p:nvPr>
            <p:ph idx="1" type="body"/>
          </p:nvPr>
        </p:nvSpPr>
        <p:spPr>
          <a:xfrm>
            <a:off x="819150" y="1389125"/>
            <a:ext cx="7505700" cy="3227400"/>
          </a:xfrm>
          <a:prstGeom prst="rect">
            <a:avLst/>
          </a:prstGeom>
          <a:solidFill>
            <a:srgbClr val="F9CB9C"/>
          </a:solidFill>
          <a:ln>
            <a:noFill/>
          </a:ln>
        </p:spPr>
        <p:txBody>
          <a:bodyPr anchorCtr="0" anchor="ctr" bIns="91425" lIns="91425" spcFirstLastPara="1" rIns="91425" wrap="square" tIns="91425">
            <a:noAutofit/>
          </a:bodyPr>
          <a:lstStyle/>
          <a:p>
            <a:pPr indent="-336550" lvl="0" marL="457200" rtl="0" algn="l">
              <a:lnSpc>
                <a:spcPct val="100000"/>
              </a:lnSpc>
              <a:spcBef>
                <a:spcPts val="0"/>
              </a:spcBef>
              <a:spcAft>
                <a:spcPts val="0"/>
              </a:spcAft>
              <a:buSzPts val="1700"/>
              <a:buFont typeface="Nunito SemiBold"/>
              <a:buChar char="●"/>
            </a:pPr>
            <a:r>
              <a:rPr lang="en" sz="1700">
                <a:solidFill>
                  <a:srgbClr val="000000"/>
                </a:solidFill>
                <a:latin typeface="Nunito SemiBold"/>
                <a:ea typeface="Nunito SemiBold"/>
                <a:cs typeface="Nunito SemiBold"/>
                <a:sym typeface="Nunito SemiBold"/>
              </a:rPr>
              <a:t>The URDF file was properly spawned in rviz and gazebo.</a:t>
            </a:r>
            <a:endParaRPr sz="1700">
              <a:solidFill>
                <a:srgbClr val="000000"/>
              </a:solidFill>
              <a:latin typeface="Nunito SemiBold"/>
              <a:ea typeface="Nunito SemiBold"/>
              <a:cs typeface="Nunito SemiBold"/>
              <a:sym typeface="Nunito SemiBold"/>
            </a:endParaRPr>
          </a:p>
          <a:p>
            <a:pPr indent="-336550" lvl="0" marL="457200" rtl="0" algn="l">
              <a:lnSpc>
                <a:spcPct val="100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Wrote a joint state publisher gui and checked the working of joints.</a:t>
            </a:r>
            <a:endParaRPr sz="1700">
              <a:solidFill>
                <a:srgbClr val="000000"/>
              </a:solidFill>
              <a:latin typeface="Nunito SemiBold"/>
              <a:ea typeface="Nunito SemiBold"/>
              <a:cs typeface="Nunito SemiBold"/>
              <a:sym typeface="Nunito SemiBold"/>
            </a:endParaRPr>
          </a:p>
          <a:p>
            <a:pPr indent="-336550" lvl="0" marL="457200" rtl="0" algn="l">
              <a:lnSpc>
                <a:spcPct val="100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Created an rqt_robot_steering, teleop, closed loop controller to make sure the </a:t>
            </a:r>
            <a:r>
              <a:rPr lang="en" sz="1700">
                <a:solidFill>
                  <a:srgbClr val="000000"/>
                </a:solidFill>
                <a:latin typeface="Nunito SemiBold"/>
                <a:ea typeface="Nunito SemiBold"/>
                <a:cs typeface="Nunito SemiBold"/>
                <a:sym typeface="Nunito SemiBold"/>
              </a:rPr>
              <a:t>differential</a:t>
            </a:r>
            <a:r>
              <a:rPr lang="en" sz="1700">
                <a:solidFill>
                  <a:srgbClr val="000000"/>
                </a:solidFill>
                <a:latin typeface="Nunito SemiBold"/>
                <a:ea typeface="Nunito SemiBold"/>
                <a:cs typeface="Nunito SemiBold"/>
                <a:sym typeface="Nunito SemiBold"/>
              </a:rPr>
              <a:t> drive robot was able to traverse the world properly.</a:t>
            </a:r>
            <a:endParaRPr sz="1700">
              <a:solidFill>
                <a:srgbClr val="000000"/>
              </a:solidFill>
              <a:latin typeface="Nunito SemiBold"/>
              <a:ea typeface="Nunito SemiBold"/>
              <a:cs typeface="Nunito SemiBold"/>
              <a:sym typeface="Nunito SemiBold"/>
            </a:endParaRPr>
          </a:p>
          <a:p>
            <a:pPr indent="-336550" lvl="0" marL="457200" rtl="0" algn="l">
              <a:lnSpc>
                <a:spcPct val="100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Created a custom test world for the robot environment. </a:t>
            </a:r>
            <a:endParaRPr sz="1700">
              <a:solidFill>
                <a:srgbClr val="000000"/>
              </a:solidFill>
              <a:latin typeface="Nunito SemiBold"/>
              <a:ea typeface="Nunito SemiBold"/>
              <a:cs typeface="Nunito SemiBold"/>
              <a:sym typeface="Nunito SemiBold"/>
            </a:endParaRPr>
          </a:p>
          <a:p>
            <a:pPr indent="-336550" lvl="0" marL="457200" rtl="0" algn="l">
              <a:lnSpc>
                <a:spcPct val="100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Created the .launch and .Yaml files.</a:t>
            </a:r>
            <a:endParaRPr sz="1700">
              <a:solidFill>
                <a:srgbClr val="000000"/>
              </a:solidFill>
              <a:latin typeface="Nunito SemiBold"/>
              <a:ea typeface="Nunito SemiBold"/>
              <a:cs typeface="Nunito SemiBold"/>
              <a:sym typeface="Nunito SemiBold"/>
            </a:endParaRPr>
          </a:p>
          <a:p>
            <a:pPr indent="-336550" lvl="0" marL="457200" rtl="0" algn="l">
              <a:lnSpc>
                <a:spcPct val="100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Wrote the Python scripts for finding the </a:t>
            </a:r>
            <a:r>
              <a:rPr lang="en" sz="1700">
                <a:solidFill>
                  <a:srgbClr val="000000"/>
                </a:solidFill>
                <a:latin typeface="Nunito SemiBold"/>
                <a:ea typeface="Nunito SemiBold"/>
                <a:cs typeface="Nunito SemiBold"/>
                <a:sym typeface="Nunito SemiBold"/>
              </a:rPr>
              <a:t>Homogeneous</a:t>
            </a:r>
            <a:r>
              <a:rPr lang="en" sz="1700">
                <a:solidFill>
                  <a:srgbClr val="000000"/>
                </a:solidFill>
                <a:latin typeface="Nunito SemiBold"/>
                <a:ea typeface="Nunito SemiBold"/>
                <a:cs typeface="Nunito SemiBold"/>
                <a:sym typeface="Nunito SemiBold"/>
              </a:rPr>
              <a:t> </a:t>
            </a:r>
            <a:r>
              <a:rPr lang="en" sz="1700">
                <a:solidFill>
                  <a:srgbClr val="000000"/>
                </a:solidFill>
                <a:latin typeface="Nunito SemiBold"/>
                <a:ea typeface="Nunito SemiBold"/>
                <a:cs typeface="Nunito SemiBold"/>
                <a:sym typeface="Nunito SemiBold"/>
              </a:rPr>
              <a:t>transformation</a:t>
            </a:r>
            <a:r>
              <a:rPr lang="en" sz="1700">
                <a:solidFill>
                  <a:srgbClr val="000000"/>
                </a:solidFill>
                <a:latin typeface="Nunito SemiBold"/>
                <a:ea typeface="Nunito SemiBold"/>
                <a:cs typeface="Nunito SemiBold"/>
                <a:sym typeface="Nunito SemiBold"/>
              </a:rPr>
              <a:t> matrix via the DH-table and the found the Jacobian as well and verification of forward and inverse kinematics was conducted.</a:t>
            </a:r>
            <a:endParaRPr sz="1700">
              <a:solidFill>
                <a:srgbClr val="000000"/>
              </a:solidFill>
              <a:latin typeface="Nunito SemiBold"/>
              <a:ea typeface="Nunito SemiBold"/>
              <a:cs typeface="Nunito SemiBold"/>
              <a:sym typeface="Nunito SemiBold"/>
            </a:endParaRPr>
          </a:p>
          <a:p>
            <a:pPr indent="-336550" lvl="0" marL="457200" rtl="0" algn="l">
              <a:lnSpc>
                <a:spcPct val="100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Application simulation was done.</a:t>
            </a:r>
            <a:endParaRPr sz="1700">
              <a:solidFill>
                <a:srgbClr val="000000"/>
              </a:solidFill>
              <a:latin typeface="Nunito SemiBold"/>
              <a:ea typeface="Nunito SemiBold"/>
              <a:cs typeface="Nunito SemiBold"/>
              <a:sym typeface="Nunito SemiBold"/>
            </a:endParaRPr>
          </a:p>
        </p:txBody>
      </p:sp>
      <p:pic>
        <p:nvPicPr>
          <p:cNvPr id="280" name="Google Shape;280;g1a6843188be_11_37"/>
          <p:cNvPicPr preferRelativeResize="0"/>
          <p:nvPr/>
        </p:nvPicPr>
        <p:blipFill rotWithShape="1">
          <a:blip r:embed="rId3">
            <a:alphaModFix/>
          </a:blip>
          <a:srcRect b="0" l="0" r="0" t="0"/>
          <a:stretch/>
        </p:blipFill>
        <p:spPr>
          <a:xfrm>
            <a:off x="256275" y="276289"/>
            <a:ext cx="755625" cy="745275"/>
          </a:xfrm>
          <a:prstGeom prst="rect">
            <a:avLst/>
          </a:prstGeom>
          <a:noFill/>
          <a:ln>
            <a:noFill/>
          </a:ln>
        </p:spPr>
      </p:pic>
      <p:sp>
        <p:nvSpPr>
          <p:cNvPr id="281" name="Google Shape;281;g1a6843188be_11_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a6843188be_11_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INDIVIDUAL CONTRIBUTIONS</a:t>
            </a:r>
            <a:endParaRPr/>
          </a:p>
        </p:txBody>
      </p:sp>
      <p:sp>
        <p:nvSpPr>
          <p:cNvPr id="287" name="Google Shape;287;g1a6843188be_11_44"/>
          <p:cNvSpPr txBox="1"/>
          <p:nvPr>
            <p:ph idx="1" type="body"/>
          </p:nvPr>
        </p:nvSpPr>
        <p:spPr>
          <a:xfrm>
            <a:off x="819150" y="1535525"/>
            <a:ext cx="7505700" cy="3008100"/>
          </a:xfrm>
          <a:prstGeom prst="rect">
            <a:avLst/>
          </a:prstGeom>
          <a:solidFill>
            <a:srgbClr val="F9CB9C"/>
          </a:solidFill>
          <a:ln>
            <a:noFill/>
          </a:ln>
        </p:spPr>
        <p:txBody>
          <a:bodyPr anchorCtr="0" anchor="ctr" bIns="91425" lIns="91425" spcFirstLastPara="1" rIns="91425" wrap="square" tIns="91425">
            <a:normAutofit/>
          </a:bodyPr>
          <a:lstStyle/>
          <a:p>
            <a:pPr indent="-336550" lvl="0" marL="457200" rtl="0" algn="just">
              <a:lnSpc>
                <a:spcPct val="115000"/>
              </a:lnSpc>
              <a:spcBef>
                <a:spcPts val="0"/>
              </a:spcBef>
              <a:spcAft>
                <a:spcPts val="0"/>
              </a:spcAft>
              <a:buSzPts val="1700"/>
              <a:buFont typeface="Nunito SemiBold"/>
              <a:buChar char="●"/>
            </a:pPr>
            <a:r>
              <a:rPr lang="en" sz="1700">
                <a:latin typeface="Nunito SemiBold"/>
                <a:ea typeface="Nunito SemiBold"/>
                <a:cs typeface="Nunito SemiBold"/>
                <a:sym typeface="Nunito SemiBold"/>
              </a:rPr>
              <a:t>Rishikesh Jadhav- Forward kinematic analysis, Wrote the launch, .yaml files and transmissions, Presentation and report.</a:t>
            </a:r>
            <a:endParaRPr sz="1700">
              <a:latin typeface="Nunito SemiBold"/>
              <a:ea typeface="Nunito SemiBold"/>
              <a:cs typeface="Nunito SemiBold"/>
              <a:sym typeface="Nunito SemiBold"/>
            </a:endParaRPr>
          </a:p>
          <a:p>
            <a:pPr indent="-336550" lvl="0" marL="457200" rtl="0" algn="just">
              <a:lnSpc>
                <a:spcPct val="115000"/>
              </a:lnSpc>
              <a:spcBef>
                <a:spcPts val="0"/>
              </a:spcBef>
              <a:spcAft>
                <a:spcPts val="0"/>
              </a:spcAft>
              <a:buSzPts val="1700"/>
              <a:buFont typeface="Nunito SemiBold"/>
              <a:buChar char="●"/>
            </a:pPr>
            <a:r>
              <a:rPr lang="en" sz="1700">
                <a:latin typeface="Nunito SemiBold"/>
                <a:ea typeface="Nunito SemiBold"/>
                <a:cs typeface="Nunito SemiBold"/>
                <a:sym typeface="Nunito SemiBold"/>
              </a:rPr>
              <a:t>Nishant Pandey- Inverse Kinematic analysis, </a:t>
            </a:r>
            <a:r>
              <a:rPr lang="en" sz="1700">
                <a:latin typeface="Nunito SemiBold"/>
                <a:ea typeface="Nunito SemiBold"/>
                <a:cs typeface="Nunito SemiBold"/>
                <a:sym typeface="Nunito SemiBold"/>
              </a:rPr>
              <a:t>closed loop controller code for differential drive robot</a:t>
            </a:r>
            <a:r>
              <a:rPr lang="en" sz="1700">
                <a:latin typeface="Nunito SemiBold"/>
                <a:ea typeface="Nunito SemiBold"/>
                <a:cs typeface="Nunito SemiBold"/>
                <a:sym typeface="Nunito SemiBold"/>
              </a:rPr>
              <a:t> Application simulation, Presentation and report.</a:t>
            </a:r>
            <a:endParaRPr sz="1700">
              <a:latin typeface="Nunito SemiBold"/>
              <a:ea typeface="Nunito SemiBold"/>
              <a:cs typeface="Nunito SemiBold"/>
              <a:sym typeface="Nunito SemiBold"/>
            </a:endParaRPr>
          </a:p>
        </p:txBody>
      </p:sp>
      <p:pic>
        <p:nvPicPr>
          <p:cNvPr id="288" name="Google Shape;288;g1a6843188be_11_44"/>
          <p:cNvPicPr preferRelativeResize="0"/>
          <p:nvPr/>
        </p:nvPicPr>
        <p:blipFill rotWithShape="1">
          <a:blip r:embed="rId3">
            <a:alphaModFix/>
          </a:blip>
          <a:srcRect b="0" l="0" r="0" t="0"/>
          <a:stretch/>
        </p:blipFill>
        <p:spPr>
          <a:xfrm>
            <a:off x="256275" y="276289"/>
            <a:ext cx="755625" cy="745275"/>
          </a:xfrm>
          <a:prstGeom prst="rect">
            <a:avLst/>
          </a:prstGeom>
          <a:noFill/>
          <a:ln>
            <a:noFill/>
          </a:ln>
        </p:spPr>
      </p:pic>
      <p:sp>
        <p:nvSpPr>
          <p:cNvPr id="289" name="Google Shape;289;g1a6843188be_11_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ac113feeee_0_0"/>
          <p:cNvSpPr txBox="1"/>
          <p:nvPr>
            <p:ph type="ctrTitle"/>
          </p:nvPr>
        </p:nvSpPr>
        <p:spPr>
          <a:xfrm>
            <a:off x="1486473" y="1067950"/>
            <a:ext cx="5832900" cy="1108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22"/>
              <a:buNone/>
            </a:pPr>
            <a:r>
              <a:rPr b="1" lang="en"/>
              <a:t>  PROJECT-2  ENPM-662 </a:t>
            </a:r>
            <a:endParaRPr b="1"/>
          </a:p>
        </p:txBody>
      </p:sp>
      <p:sp>
        <p:nvSpPr>
          <p:cNvPr id="139" name="Google Shape;139;g1ac113feeee_0_0"/>
          <p:cNvSpPr txBox="1"/>
          <p:nvPr>
            <p:ph idx="1" type="subTitle"/>
          </p:nvPr>
        </p:nvSpPr>
        <p:spPr>
          <a:xfrm>
            <a:off x="5851825" y="4318775"/>
            <a:ext cx="3055200" cy="6099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just">
              <a:lnSpc>
                <a:spcPct val="100000"/>
              </a:lnSpc>
              <a:spcBef>
                <a:spcPts val="0"/>
              </a:spcBef>
              <a:spcAft>
                <a:spcPts val="0"/>
              </a:spcAft>
              <a:buSzPct val="135089"/>
              <a:buNone/>
            </a:pPr>
            <a:r>
              <a:rPr lang="en" sz="1692">
                <a:latin typeface="Nunito"/>
                <a:ea typeface="Nunito"/>
                <a:cs typeface="Nunito"/>
                <a:sym typeface="Nunito"/>
              </a:rPr>
              <a:t> Rishikesh Jadhav		(rjadhav1)</a:t>
            </a:r>
            <a:endParaRPr sz="1692">
              <a:latin typeface="Nunito"/>
              <a:ea typeface="Nunito"/>
              <a:cs typeface="Nunito"/>
              <a:sym typeface="Nunito"/>
            </a:endParaRPr>
          </a:p>
          <a:p>
            <a:pPr indent="0" lvl="0" marL="0" rtl="0" algn="just">
              <a:lnSpc>
                <a:spcPct val="100000"/>
              </a:lnSpc>
              <a:spcBef>
                <a:spcPts val="0"/>
              </a:spcBef>
              <a:spcAft>
                <a:spcPts val="0"/>
              </a:spcAft>
              <a:buSzPct val="135089"/>
              <a:buNone/>
            </a:pPr>
            <a:r>
              <a:rPr lang="en" sz="1692">
                <a:latin typeface="Nunito"/>
                <a:ea typeface="Nunito"/>
                <a:cs typeface="Nunito"/>
                <a:sym typeface="Nunito"/>
              </a:rPr>
              <a:t> Nishant Pandey		(npandey2)</a:t>
            </a:r>
            <a:endParaRPr sz="1692">
              <a:latin typeface="Nunito"/>
              <a:ea typeface="Nunito"/>
              <a:cs typeface="Nunito"/>
              <a:sym typeface="Nunito"/>
            </a:endParaRPr>
          </a:p>
          <a:p>
            <a:pPr indent="0" lvl="0" marL="0" rtl="0" algn="just">
              <a:lnSpc>
                <a:spcPct val="100000"/>
              </a:lnSpc>
              <a:spcBef>
                <a:spcPts val="0"/>
              </a:spcBef>
              <a:spcAft>
                <a:spcPts val="0"/>
              </a:spcAft>
              <a:buSzPct val="142856"/>
              <a:buNone/>
            </a:pPr>
            <a:r>
              <a:t/>
            </a:r>
            <a:endParaRPr>
              <a:latin typeface="Nunito"/>
              <a:ea typeface="Nunito"/>
              <a:cs typeface="Nunito"/>
              <a:sym typeface="Nunito"/>
            </a:endParaRPr>
          </a:p>
        </p:txBody>
      </p:sp>
      <p:sp>
        <p:nvSpPr>
          <p:cNvPr id="140" name="Google Shape;140;g1ac113feeee_0_0"/>
          <p:cNvSpPr txBox="1"/>
          <p:nvPr/>
        </p:nvSpPr>
        <p:spPr>
          <a:xfrm>
            <a:off x="1569650" y="1891988"/>
            <a:ext cx="6127500" cy="1079700"/>
          </a:xfrm>
          <a:prstGeom prst="rect">
            <a:avLst/>
          </a:prstGeom>
          <a:noFill/>
          <a:ln>
            <a:noFill/>
          </a:ln>
        </p:spPr>
        <p:txBody>
          <a:bodyPr anchorCtr="0" anchor="t" bIns="91425" lIns="91425" spcFirstLastPara="1" rIns="91425" wrap="square" tIns="91425">
            <a:normAutofit lnSpcReduction="20000"/>
          </a:bodyPr>
          <a:lstStyle/>
          <a:p>
            <a:pPr indent="0" lvl="0" marL="0" marR="0" rtl="0" algn="ctr">
              <a:lnSpc>
                <a:spcPct val="100000"/>
              </a:lnSpc>
              <a:spcBef>
                <a:spcPts val="0"/>
              </a:spcBef>
              <a:spcAft>
                <a:spcPts val="0"/>
              </a:spcAft>
              <a:buClr>
                <a:srgbClr val="000000"/>
              </a:buClr>
              <a:buSzPts val="2500"/>
              <a:buFont typeface="Arial"/>
              <a:buNone/>
            </a:pPr>
            <a:r>
              <a:rPr b="1" i="0" lang="en" sz="5700" u="none" cap="none" strike="noStrike">
                <a:solidFill>
                  <a:srgbClr val="000000"/>
                </a:solidFill>
                <a:latin typeface="Nunito"/>
                <a:ea typeface="Nunito"/>
                <a:cs typeface="Nunito"/>
                <a:sym typeface="Nunito"/>
              </a:rPr>
              <a:t>CR-7</a:t>
            </a:r>
            <a:endParaRPr b="1" i="0" sz="5700" u="none" cap="none" strike="noStrike">
              <a:solidFill>
                <a:srgbClr val="000000"/>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500"/>
              <a:buFont typeface="Arial"/>
              <a:buNone/>
            </a:pPr>
            <a:r>
              <a:rPr b="1" i="0" lang="en" sz="1250" u="none" cap="none" strike="noStrike">
                <a:solidFill>
                  <a:srgbClr val="000000"/>
                </a:solidFill>
                <a:latin typeface="Nunito"/>
                <a:ea typeface="Nunito"/>
                <a:cs typeface="Nunito"/>
                <a:sym typeface="Nunito"/>
              </a:rPr>
              <a:t>(Cleaning Robot-7)</a:t>
            </a:r>
            <a:endParaRPr b="1" i="0" sz="1250" u="none" cap="none" strike="noStrike">
              <a:solidFill>
                <a:srgbClr val="000000"/>
              </a:solidFill>
              <a:latin typeface="Nunito"/>
              <a:ea typeface="Nunito"/>
              <a:cs typeface="Nunito"/>
              <a:sym typeface="Nunito"/>
            </a:endParaRPr>
          </a:p>
        </p:txBody>
      </p:sp>
      <p:pic>
        <p:nvPicPr>
          <p:cNvPr id="141" name="Google Shape;141;g1ac113feeee_0_0"/>
          <p:cNvPicPr preferRelativeResize="0"/>
          <p:nvPr/>
        </p:nvPicPr>
        <p:blipFill rotWithShape="1">
          <a:blip r:embed="rId3">
            <a:alphaModFix/>
          </a:blip>
          <a:srcRect b="0" l="0" r="0" t="0"/>
          <a:stretch/>
        </p:blipFill>
        <p:spPr>
          <a:xfrm>
            <a:off x="271950" y="332039"/>
            <a:ext cx="755625" cy="745275"/>
          </a:xfrm>
          <a:prstGeom prst="rect">
            <a:avLst/>
          </a:prstGeom>
          <a:noFill/>
          <a:ln>
            <a:noFill/>
          </a:ln>
        </p:spPr>
      </p:pic>
      <p:sp>
        <p:nvSpPr>
          <p:cNvPr id="142" name="Google Shape;142;g1ac113feeee_0_0"/>
          <p:cNvSpPr txBox="1"/>
          <p:nvPr/>
        </p:nvSpPr>
        <p:spPr>
          <a:xfrm>
            <a:off x="1854050" y="3786350"/>
            <a:ext cx="555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3" name="Google Shape;143;g1ac113feeee_0_0"/>
          <p:cNvSpPr txBox="1"/>
          <p:nvPr/>
        </p:nvSpPr>
        <p:spPr>
          <a:xfrm>
            <a:off x="2156250" y="2971700"/>
            <a:ext cx="4831500" cy="8928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1" i="0" lang="en" sz="2300" u="none" cap="none" strike="noStrike">
                <a:solidFill>
                  <a:srgbClr val="000000"/>
                </a:solidFill>
                <a:latin typeface="Nunito"/>
                <a:ea typeface="Nunito"/>
                <a:cs typeface="Nunito"/>
                <a:sym typeface="Nunito"/>
              </a:rPr>
              <a:t>Differential drive mobile robot</a:t>
            </a:r>
            <a:endParaRPr b="1" i="0" sz="2300" u="none" cap="none" strike="noStrike">
              <a:solidFill>
                <a:srgbClr val="000000"/>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500"/>
              <a:buFont typeface="Arial"/>
              <a:buNone/>
            </a:pPr>
            <a:r>
              <a:rPr b="1" i="0" lang="en" sz="2300" u="none" cap="none" strike="noStrike">
                <a:solidFill>
                  <a:srgbClr val="000000"/>
                </a:solidFill>
                <a:latin typeface="Nunito"/>
                <a:ea typeface="Nunito"/>
                <a:cs typeface="Nunito"/>
                <a:sym typeface="Nunito"/>
              </a:rPr>
              <a:t>with a robotic Arm</a:t>
            </a:r>
            <a:endParaRPr b="0" i="0" sz="1200" u="none" cap="none" strike="noStrike">
              <a:solidFill>
                <a:srgbClr val="000000"/>
              </a:solidFill>
              <a:latin typeface="Calibri"/>
              <a:ea typeface="Calibri"/>
              <a:cs typeface="Calibri"/>
              <a:sym typeface="Calibri"/>
            </a:endParaRPr>
          </a:p>
        </p:txBody>
      </p:sp>
      <p:sp>
        <p:nvSpPr>
          <p:cNvPr id="144" name="Google Shape;144;g1ac113feeee_0_0"/>
          <p:cNvSpPr txBox="1"/>
          <p:nvPr/>
        </p:nvSpPr>
        <p:spPr>
          <a:xfrm>
            <a:off x="7605700" y="1237600"/>
            <a:ext cx="453600" cy="76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222"/>
              <a:buFont typeface="Arial"/>
              <a:buNone/>
            </a:pPr>
            <a:r>
              <a:rPr b="1" i="0" lang="en" sz="3800" u="none" cap="none" strike="noStrike">
                <a:solidFill>
                  <a:schemeClr val="lt1"/>
                </a:solidFill>
                <a:latin typeface="Nunito"/>
                <a:ea typeface="Nunito"/>
                <a:cs typeface="Nunito"/>
                <a:sym typeface="Nunito"/>
              </a:rPr>
              <a:t>7</a:t>
            </a:r>
            <a:endParaRPr b="0" i="0" sz="1400" u="none" cap="none" strike="noStrike">
              <a:solidFill>
                <a:srgbClr val="000000"/>
              </a:solidFill>
              <a:latin typeface="Calibri"/>
              <a:ea typeface="Calibri"/>
              <a:cs typeface="Calibri"/>
              <a:sym typeface="Calibri"/>
            </a:endParaRPr>
          </a:p>
        </p:txBody>
      </p:sp>
      <p:pic>
        <p:nvPicPr>
          <p:cNvPr id="145" name="Google Shape;145;g1ac113feeee_0_0"/>
          <p:cNvPicPr preferRelativeResize="0"/>
          <p:nvPr/>
        </p:nvPicPr>
        <p:blipFill rotWithShape="1">
          <a:blip r:embed="rId4">
            <a:alphaModFix/>
          </a:blip>
          <a:srcRect b="5732" l="27050" r="27790" t="5528"/>
          <a:stretch/>
        </p:blipFill>
        <p:spPr>
          <a:xfrm>
            <a:off x="7060450" y="1611350"/>
            <a:ext cx="1544100" cy="2575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a6843188be_11_5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REFERENCES</a:t>
            </a:r>
            <a:endParaRPr/>
          </a:p>
        </p:txBody>
      </p:sp>
      <p:sp>
        <p:nvSpPr>
          <p:cNvPr id="295" name="Google Shape;295;g1a6843188be_11_51"/>
          <p:cNvSpPr txBox="1"/>
          <p:nvPr>
            <p:ph idx="1" type="body"/>
          </p:nvPr>
        </p:nvSpPr>
        <p:spPr>
          <a:xfrm>
            <a:off x="819150" y="1535525"/>
            <a:ext cx="7505700" cy="3008100"/>
          </a:xfrm>
          <a:prstGeom prst="rect">
            <a:avLst/>
          </a:prstGeom>
          <a:solidFill>
            <a:srgbClr val="F9CB9C"/>
          </a:solidFill>
          <a:ln>
            <a:noFill/>
          </a:ln>
        </p:spPr>
        <p:txBody>
          <a:bodyPr anchorCtr="0" anchor="ctr" bIns="91425" lIns="91425" spcFirstLastPara="1" rIns="91425" wrap="square" tIns="91425">
            <a:normAutofit/>
          </a:bodyPr>
          <a:lstStyle/>
          <a:p>
            <a:pPr indent="0" lvl="0" marL="0" rtl="0" algn="just">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36550" lvl="0" marL="457200" rtl="0" algn="l">
              <a:spcBef>
                <a:spcPts val="1200"/>
              </a:spcBef>
              <a:spcAft>
                <a:spcPts val="0"/>
              </a:spcAft>
              <a:buSzPts val="1700"/>
              <a:buFont typeface="Nunito SemiBold"/>
              <a:buChar char="●"/>
            </a:pPr>
            <a:r>
              <a:rPr lang="en" sz="1600">
                <a:solidFill>
                  <a:srgbClr val="000000"/>
                </a:solidFill>
                <a:latin typeface="Nunito SemiBold"/>
                <a:ea typeface="Nunito SemiBold"/>
                <a:cs typeface="Nunito SemiBold"/>
                <a:sym typeface="Nunito SemiBold"/>
              </a:rPr>
              <a:t>Robot Modeling and Control,</a:t>
            </a:r>
            <a:r>
              <a:rPr lang="en" sz="3000">
                <a:solidFill>
                  <a:srgbClr val="000000"/>
                </a:solidFill>
                <a:latin typeface="Arial"/>
                <a:ea typeface="Arial"/>
                <a:cs typeface="Arial"/>
                <a:sym typeface="Arial"/>
              </a:rPr>
              <a:t> </a:t>
            </a:r>
            <a:r>
              <a:rPr lang="en" sz="1600">
                <a:solidFill>
                  <a:srgbClr val="000000"/>
                </a:solidFill>
                <a:latin typeface="Nunito SemiBold"/>
                <a:ea typeface="Nunito SemiBold"/>
                <a:cs typeface="Nunito SemiBold"/>
                <a:sym typeface="Nunito SemiBold"/>
              </a:rPr>
              <a:t>Mark W. Spong, Seth Hutchinson, and M. Vidyasagar</a:t>
            </a:r>
            <a:endParaRPr sz="1600">
              <a:solidFill>
                <a:srgbClr val="000000"/>
              </a:solidFill>
              <a:latin typeface="Nunito SemiBold"/>
              <a:ea typeface="Nunito SemiBold"/>
              <a:cs typeface="Nunito SemiBold"/>
              <a:sym typeface="Nunito SemiBold"/>
            </a:endParaRPr>
          </a:p>
          <a:p>
            <a:pPr indent="-330200" lvl="0" marL="457200" rtl="0" algn="l">
              <a:spcBef>
                <a:spcPts val="0"/>
              </a:spcBef>
              <a:spcAft>
                <a:spcPts val="0"/>
              </a:spcAft>
              <a:buClr>
                <a:srgbClr val="000000"/>
              </a:buClr>
              <a:buSzPts val="1600"/>
              <a:buFont typeface="Nunito SemiBold"/>
              <a:buChar char="●"/>
            </a:pPr>
            <a:r>
              <a:rPr lang="en" sz="1600">
                <a:solidFill>
                  <a:srgbClr val="000000"/>
                </a:solidFill>
                <a:latin typeface="Nunito SemiBold"/>
                <a:ea typeface="Nunito SemiBold"/>
                <a:cs typeface="Nunito SemiBold"/>
                <a:sym typeface="Nunito SemiBold"/>
              </a:rPr>
              <a:t>ros.org</a:t>
            </a:r>
            <a:endParaRPr sz="1600">
              <a:solidFill>
                <a:srgbClr val="000000"/>
              </a:solidFill>
              <a:latin typeface="Nunito SemiBold"/>
              <a:ea typeface="Nunito SemiBold"/>
              <a:cs typeface="Nunito SemiBold"/>
              <a:sym typeface="Nunito SemiBold"/>
            </a:endParaRPr>
          </a:p>
          <a:p>
            <a:pPr indent="-330200" lvl="0" marL="457200" rtl="0" algn="l">
              <a:spcBef>
                <a:spcPts val="0"/>
              </a:spcBef>
              <a:spcAft>
                <a:spcPts val="0"/>
              </a:spcAft>
              <a:buClr>
                <a:srgbClr val="000000"/>
              </a:buClr>
              <a:buSzPts val="1600"/>
              <a:buFont typeface="Nunito SemiBold"/>
              <a:buChar char="●"/>
            </a:pPr>
            <a:r>
              <a:rPr lang="en" sz="1600">
                <a:solidFill>
                  <a:srgbClr val="000000"/>
                </a:solidFill>
                <a:latin typeface="Nunito SemiBold"/>
                <a:ea typeface="Nunito SemiBold"/>
                <a:cs typeface="Nunito SemiBold"/>
                <a:sym typeface="Nunito SemiBold"/>
              </a:rPr>
              <a:t>gazebosim.org</a:t>
            </a:r>
            <a:endParaRPr sz="1600">
              <a:solidFill>
                <a:srgbClr val="000000"/>
              </a:solidFill>
              <a:latin typeface="Nunito SemiBold"/>
              <a:ea typeface="Nunito SemiBold"/>
              <a:cs typeface="Nunito SemiBold"/>
              <a:sym typeface="Nunito SemiBold"/>
            </a:endParaRPr>
          </a:p>
          <a:p>
            <a:pPr indent="0" lvl="0" marL="0" rtl="0" algn="l">
              <a:spcBef>
                <a:spcPts val="1200"/>
              </a:spcBef>
              <a:spcAft>
                <a:spcPts val="0"/>
              </a:spcAft>
              <a:buNone/>
            </a:pPr>
            <a:r>
              <a:rPr b="1" lang="en">
                <a:latin typeface="Nunito"/>
                <a:ea typeface="Nunito"/>
                <a:cs typeface="Nunito"/>
                <a:sym typeface="Nunito"/>
              </a:rPr>
              <a:t> </a:t>
            </a:r>
            <a:endParaRPr b="1">
              <a:latin typeface="Nunito"/>
              <a:ea typeface="Nunito"/>
              <a:cs typeface="Nunito"/>
              <a:sym typeface="Nunito"/>
            </a:endParaRPr>
          </a:p>
        </p:txBody>
      </p:sp>
      <p:pic>
        <p:nvPicPr>
          <p:cNvPr id="296" name="Google Shape;296;g1a6843188be_11_51"/>
          <p:cNvPicPr preferRelativeResize="0"/>
          <p:nvPr/>
        </p:nvPicPr>
        <p:blipFill rotWithShape="1">
          <a:blip r:embed="rId3">
            <a:alphaModFix/>
          </a:blip>
          <a:srcRect b="0" l="0" r="0" t="0"/>
          <a:stretch/>
        </p:blipFill>
        <p:spPr>
          <a:xfrm>
            <a:off x="256275" y="276289"/>
            <a:ext cx="755625" cy="745275"/>
          </a:xfrm>
          <a:prstGeom prst="rect">
            <a:avLst/>
          </a:prstGeom>
          <a:noFill/>
          <a:ln>
            <a:noFill/>
          </a:ln>
        </p:spPr>
      </p:pic>
      <p:sp>
        <p:nvSpPr>
          <p:cNvPr id="297" name="Google Shape;297;g1a6843188be_11_5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a6843188be_10_5"/>
          <p:cNvSpPr txBox="1"/>
          <p:nvPr>
            <p:ph type="title"/>
          </p:nvPr>
        </p:nvSpPr>
        <p:spPr>
          <a:xfrm>
            <a:off x="819150" y="3380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TABLE OF CONTENTS</a:t>
            </a:r>
            <a:endParaRPr/>
          </a:p>
        </p:txBody>
      </p:sp>
      <p:sp>
        <p:nvSpPr>
          <p:cNvPr id="151" name="Google Shape;151;g1a6843188be_10_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152" name="Google Shape;152;g1a6843188be_10_5"/>
          <p:cNvGraphicFramePr/>
          <p:nvPr/>
        </p:nvGraphicFramePr>
        <p:xfrm>
          <a:off x="1361625" y="1049350"/>
          <a:ext cx="3000000" cy="3000000"/>
        </p:xfrm>
        <a:graphic>
          <a:graphicData uri="http://schemas.openxmlformats.org/drawingml/2006/table">
            <a:tbl>
              <a:tblPr>
                <a:noFill/>
                <a:tableStyleId>{02C13276-FDED-4E86-9F4E-FFDC8D369E73}</a:tableStyleId>
              </a:tblPr>
              <a:tblGrid>
                <a:gridCol w="555900"/>
                <a:gridCol w="1672600"/>
                <a:gridCol w="743975"/>
                <a:gridCol w="477175"/>
                <a:gridCol w="2318600"/>
                <a:gridCol w="652475"/>
              </a:tblGrid>
              <a:tr h="396200">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S.N.</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Topics</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P.N</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S.N</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Topics</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P.N</a:t>
                      </a:r>
                      <a:endParaRPr>
                        <a:latin typeface="Nunito SemiBold"/>
                        <a:ea typeface="Nunito SemiBold"/>
                        <a:cs typeface="Nunito SemiBold"/>
                        <a:sym typeface="Nunito SemiBold"/>
                      </a:endParaRPr>
                    </a:p>
                  </a:txBody>
                  <a:tcPr marT="91425" marB="91425" marR="91425" marL="91425">
                    <a:solidFill>
                      <a:srgbClr val="F9CB9C"/>
                    </a:solidFill>
                  </a:tcPr>
                </a:tc>
              </a:tr>
              <a:tr h="396200">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Introduction</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3</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8.</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FK and IK Validation Proof</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11</a:t>
                      </a:r>
                      <a:endParaRPr>
                        <a:latin typeface="Nunito SemiBold"/>
                        <a:ea typeface="Nunito SemiBold"/>
                        <a:cs typeface="Nunito SemiBold"/>
                        <a:sym typeface="Nunito SemiBold"/>
                      </a:endParaRPr>
                    </a:p>
                  </a:txBody>
                  <a:tcPr marT="91425" marB="91425" marR="91425" marL="91425">
                    <a:solidFill>
                      <a:srgbClr val="F9CB9C"/>
                    </a:solidFill>
                  </a:tcPr>
                </a:tc>
              </a:tr>
              <a:tr h="396200">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2.</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Motivation</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4</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9.</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Workspace</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14</a:t>
                      </a:r>
                      <a:endParaRPr>
                        <a:latin typeface="Nunito SemiBold"/>
                        <a:ea typeface="Nunito SemiBold"/>
                        <a:cs typeface="Nunito SemiBold"/>
                        <a:sym typeface="Nunito SemiBold"/>
                      </a:endParaRPr>
                    </a:p>
                  </a:txBody>
                  <a:tcPr marT="91425" marB="91425" marR="91425" marL="91425">
                    <a:solidFill>
                      <a:srgbClr val="F9CB9C"/>
                    </a:solidFill>
                  </a:tcPr>
                </a:tc>
              </a:tr>
              <a:tr h="396200">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3.</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Process </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5</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10.</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Problems Faced</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15</a:t>
                      </a:r>
                      <a:endParaRPr>
                        <a:latin typeface="Nunito SemiBold"/>
                        <a:ea typeface="Nunito SemiBold"/>
                        <a:cs typeface="Nunito SemiBold"/>
                        <a:sym typeface="Nunito SemiBold"/>
                      </a:endParaRPr>
                    </a:p>
                  </a:txBody>
                  <a:tcPr marT="91425" marB="91425" marR="91425" marL="91425">
                    <a:solidFill>
                      <a:srgbClr val="F9CB9C"/>
                    </a:solidFill>
                  </a:tcPr>
                </a:tc>
              </a:tr>
              <a:tr h="396200">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4.</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Robot Description</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6-8</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11.</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Results</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16</a:t>
                      </a:r>
                      <a:endParaRPr>
                        <a:latin typeface="Nunito SemiBold"/>
                        <a:ea typeface="Nunito SemiBold"/>
                        <a:cs typeface="Nunito SemiBold"/>
                        <a:sym typeface="Nunito SemiBold"/>
                      </a:endParaRPr>
                    </a:p>
                  </a:txBody>
                  <a:tcPr marT="91425" marB="91425" marR="91425" marL="91425">
                    <a:solidFill>
                      <a:srgbClr val="F9CB9C"/>
                    </a:solidFill>
                  </a:tcPr>
                </a:tc>
              </a:tr>
              <a:tr h="396200">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5.</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Forward Kinematics</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9</a:t>
                      </a:r>
                      <a:r>
                        <a:rPr lang="en">
                          <a:latin typeface="Nunito SemiBold"/>
                          <a:ea typeface="Nunito SemiBold"/>
                          <a:cs typeface="Nunito SemiBold"/>
                          <a:sym typeface="Nunito SemiBold"/>
                        </a:rPr>
                        <a:t>-11</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12.</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Conclusion</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17</a:t>
                      </a:r>
                      <a:endParaRPr>
                        <a:latin typeface="Nunito SemiBold"/>
                        <a:ea typeface="Nunito SemiBold"/>
                        <a:cs typeface="Nunito SemiBold"/>
                        <a:sym typeface="Nunito SemiBold"/>
                      </a:endParaRPr>
                    </a:p>
                  </a:txBody>
                  <a:tcPr marT="91425" marB="91425" marR="91425" marL="91425">
                    <a:solidFill>
                      <a:srgbClr val="F9CB9C"/>
                    </a:solidFill>
                  </a:tcPr>
                </a:tc>
              </a:tr>
              <a:tr h="396200">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6.</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DH-Table</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10</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13.</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Individual Contributions</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19</a:t>
                      </a:r>
                      <a:endParaRPr>
                        <a:latin typeface="Nunito SemiBold"/>
                        <a:ea typeface="Nunito SemiBold"/>
                        <a:cs typeface="Nunito SemiBold"/>
                        <a:sym typeface="Nunito SemiBold"/>
                      </a:endParaRPr>
                    </a:p>
                  </a:txBody>
                  <a:tcPr marT="91425" marB="91425" marR="91425" marL="91425">
                    <a:solidFill>
                      <a:srgbClr val="F9CB9C"/>
                    </a:solidFill>
                  </a:tcPr>
                </a:tc>
              </a:tr>
              <a:tr h="396200">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7.</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Inverse Kinematics</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12-13</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14.</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References</a:t>
                      </a:r>
                      <a:endParaRPr>
                        <a:latin typeface="Nunito SemiBold"/>
                        <a:ea typeface="Nunito SemiBold"/>
                        <a:cs typeface="Nunito SemiBold"/>
                        <a:sym typeface="Nunito SemiBold"/>
                      </a:endParaRPr>
                    </a:p>
                  </a:txBody>
                  <a:tcPr marT="91425" marB="91425" marR="91425" marL="91425">
                    <a:solidFill>
                      <a:srgbClr val="F9CB9C"/>
                    </a:solidFill>
                  </a:tcPr>
                </a:tc>
                <a:tc>
                  <a:txBody>
                    <a:bodyPr/>
                    <a:lstStyle/>
                    <a:p>
                      <a:pPr indent="0" lvl="0" marL="0" rtl="0" algn="ctr">
                        <a:spcBef>
                          <a:spcPts val="0"/>
                        </a:spcBef>
                        <a:spcAft>
                          <a:spcPts val="0"/>
                        </a:spcAft>
                        <a:buNone/>
                      </a:pPr>
                      <a:r>
                        <a:rPr lang="en">
                          <a:latin typeface="Nunito SemiBold"/>
                          <a:ea typeface="Nunito SemiBold"/>
                          <a:cs typeface="Nunito SemiBold"/>
                          <a:sym typeface="Nunito SemiBold"/>
                        </a:rPr>
                        <a:t>20</a:t>
                      </a:r>
                      <a:endParaRPr>
                        <a:latin typeface="Nunito SemiBold"/>
                        <a:ea typeface="Nunito SemiBold"/>
                        <a:cs typeface="Nunito SemiBold"/>
                        <a:sym typeface="Nunito SemiBold"/>
                      </a:endParaRPr>
                    </a:p>
                  </a:txBody>
                  <a:tcPr marT="91425" marB="91425" marR="91425" marL="91425">
                    <a:solidFill>
                      <a:srgbClr val="F9CB9C"/>
                    </a:solidFill>
                  </a:tcPr>
                </a:tc>
              </a:tr>
            </a:tbl>
          </a:graphicData>
        </a:graphic>
      </p:graphicFrame>
      <p:sp>
        <p:nvSpPr>
          <p:cNvPr id="153" name="Google Shape;153;g1a6843188be_10_5"/>
          <p:cNvSpPr txBox="1"/>
          <p:nvPr/>
        </p:nvSpPr>
        <p:spPr>
          <a:xfrm>
            <a:off x="204975" y="4645750"/>
            <a:ext cx="289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SemiBold"/>
                <a:ea typeface="Nunito SemiBold"/>
                <a:cs typeface="Nunito SemiBold"/>
                <a:sym typeface="Nunito SemiBold"/>
              </a:rPr>
              <a:t>*Note: S.N.- Serial Number, P.N.-Page Number</a:t>
            </a:r>
            <a:endParaRPr sz="1000">
              <a:latin typeface="Nunito SemiBold"/>
              <a:ea typeface="Nunito SemiBold"/>
              <a:cs typeface="Nunito SemiBold"/>
              <a:sym typeface="Nunit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INTRODUCTION</a:t>
            </a:r>
            <a:endParaRPr/>
          </a:p>
        </p:txBody>
      </p:sp>
      <p:sp>
        <p:nvSpPr>
          <p:cNvPr id="159" name="Google Shape;159;p2"/>
          <p:cNvSpPr txBox="1"/>
          <p:nvPr>
            <p:ph idx="1" type="body"/>
          </p:nvPr>
        </p:nvSpPr>
        <p:spPr>
          <a:xfrm>
            <a:off x="819150" y="1533175"/>
            <a:ext cx="7505700" cy="30105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2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Modeling a robot with a robotic arm mounted on top of a mobile robot. </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Analyzing the kinematics (Inverse and forward) of the robot and validating the same.</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Spawning the robot on Gazebo(in the desired environment), RViz.</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To use the derived equations to use the robot for the desired application (moving to the goal location and pick and place object from one place to another). </a:t>
            </a:r>
            <a:endParaRPr sz="1700">
              <a:solidFill>
                <a:srgbClr val="000000"/>
              </a:solidFill>
              <a:latin typeface="Nunito SemiBold"/>
              <a:ea typeface="Nunito SemiBold"/>
              <a:cs typeface="Nunito SemiBold"/>
              <a:sym typeface="Nunito SemiBold"/>
            </a:endParaRPr>
          </a:p>
        </p:txBody>
      </p:sp>
      <p:pic>
        <p:nvPicPr>
          <p:cNvPr id="160" name="Google Shape;160;p2"/>
          <p:cNvPicPr preferRelativeResize="0"/>
          <p:nvPr/>
        </p:nvPicPr>
        <p:blipFill rotWithShape="1">
          <a:blip r:embed="rId3">
            <a:alphaModFix/>
          </a:blip>
          <a:srcRect b="0" l="0" r="0" t="0"/>
          <a:stretch/>
        </p:blipFill>
        <p:spPr>
          <a:xfrm>
            <a:off x="256300" y="251914"/>
            <a:ext cx="755625" cy="745275"/>
          </a:xfrm>
          <a:prstGeom prst="rect">
            <a:avLst/>
          </a:prstGeom>
          <a:noFill/>
          <a:ln>
            <a:noFill/>
          </a:ln>
        </p:spPr>
      </p:pic>
      <p:sp>
        <p:nvSpPr>
          <p:cNvPr id="161" name="Google Shape;161;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MOTIVATION</a:t>
            </a:r>
            <a:endParaRPr/>
          </a:p>
        </p:txBody>
      </p:sp>
      <p:sp>
        <p:nvSpPr>
          <p:cNvPr id="167" name="Google Shape;167;p3"/>
          <p:cNvSpPr txBox="1"/>
          <p:nvPr>
            <p:ph idx="1" type="body"/>
          </p:nvPr>
        </p:nvSpPr>
        <p:spPr>
          <a:xfrm>
            <a:off x="819150" y="1533175"/>
            <a:ext cx="7505700" cy="3010500"/>
          </a:xfrm>
          <a:prstGeom prst="rect">
            <a:avLst/>
          </a:prstGeom>
          <a:solidFill>
            <a:srgbClr val="F9CB9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No matter how many links are attached to the robotic arm the workspace of any arm still is not enough for wide area applications.</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As the D. O. F of the arm increases the complexity of calculation also increases. To satisfy variety of demands a more well rounded robot becomes the need of the hour. </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Applications like cleaning a room with scattered objects can be easily executed because of less weight of the objects to pick and place. </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Small size of the bot facilitates operations in crowded space.</a:t>
            </a:r>
            <a:endParaRPr sz="1700">
              <a:solidFill>
                <a:srgbClr val="000000"/>
              </a:solidFill>
              <a:latin typeface="Nunito SemiBold"/>
              <a:ea typeface="Nunito SemiBold"/>
              <a:cs typeface="Nunito SemiBold"/>
              <a:sym typeface="Nunito SemiBold"/>
            </a:endParaRPr>
          </a:p>
          <a:p>
            <a:pPr indent="0" lvl="0" marL="0" rtl="0" algn="l">
              <a:lnSpc>
                <a:spcPct val="115000"/>
              </a:lnSpc>
              <a:spcBef>
                <a:spcPts val="1200"/>
              </a:spcBef>
              <a:spcAft>
                <a:spcPts val="0"/>
              </a:spcAft>
              <a:buSzPts val="1300"/>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200">
              <a:solidFill>
                <a:srgbClr val="434343"/>
              </a:solidFill>
              <a:latin typeface="Nunito SemiBold"/>
              <a:ea typeface="Nunito SemiBold"/>
              <a:cs typeface="Nunito SemiBold"/>
              <a:sym typeface="Nunito SemiBold"/>
            </a:endParaRPr>
          </a:p>
        </p:txBody>
      </p:sp>
      <p:pic>
        <p:nvPicPr>
          <p:cNvPr id="168" name="Google Shape;168;p3"/>
          <p:cNvPicPr preferRelativeResize="0"/>
          <p:nvPr/>
        </p:nvPicPr>
        <p:blipFill rotWithShape="1">
          <a:blip r:embed="rId3">
            <a:alphaModFix/>
          </a:blip>
          <a:srcRect b="0" l="0" r="0" t="0"/>
          <a:stretch/>
        </p:blipFill>
        <p:spPr>
          <a:xfrm>
            <a:off x="256300" y="251914"/>
            <a:ext cx="755625" cy="745275"/>
          </a:xfrm>
          <a:prstGeom prst="rect">
            <a:avLst/>
          </a:prstGeom>
          <a:noFill/>
          <a:ln>
            <a:noFill/>
          </a:ln>
        </p:spPr>
      </p:pic>
      <p:sp>
        <p:nvSpPr>
          <p:cNvPr id="169" name="Google Shape;169;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819150" y="582075"/>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P</a:t>
            </a:r>
            <a:r>
              <a:rPr lang="en"/>
              <a:t>ROCESS FOLLOWED TO ACHIEVE THE GOAL</a:t>
            </a:r>
            <a:endParaRPr/>
          </a:p>
        </p:txBody>
      </p:sp>
      <p:pic>
        <p:nvPicPr>
          <p:cNvPr id="175" name="Google Shape;175;p4"/>
          <p:cNvPicPr preferRelativeResize="0"/>
          <p:nvPr/>
        </p:nvPicPr>
        <p:blipFill rotWithShape="1">
          <a:blip r:embed="rId3">
            <a:alphaModFix/>
          </a:blip>
          <a:srcRect b="0" l="0" r="0" t="0"/>
          <a:stretch/>
        </p:blipFill>
        <p:spPr>
          <a:xfrm>
            <a:off x="256275" y="239739"/>
            <a:ext cx="755625" cy="745275"/>
          </a:xfrm>
          <a:prstGeom prst="rect">
            <a:avLst/>
          </a:prstGeom>
          <a:noFill/>
          <a:ln>
            <a:noFill/>
          </a:ln>
        </p:spPr>
      </p:pic>
      <p:sp>
        <p:nvSpPr>
          <p:cNvPr id="176" name="Google Shape;176;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7" name="Google Shape;177;p4"/>
          <p:cNvSpPr txBox="1"/>
          <p:nvPr>
            <p:ph idx="1" type="body"/>
          </p:nvPr>
        </p:nvSpPr>
        <p:spPr>
          <a:xfrm>
            <a:off x="819150" y="1590875"/>
            <a:ext cx="7505700" cy="2850000"/>
          </a:xfrm>
          <a:prstGeom prst="rect">
            <a:avLst/>
          </a:prstGeom>
          <a:solidFill>
            <a:srgbClr val="F9CB9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Selection of the desired design is done based on the application.</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The model is spawned in Gazebo and RViz.</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The URDF is modified to add desired transmissions.</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Wrote the required .yaml, .launch files(including the custom world).</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Created a DH table</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Forward and inverse kinematics analysis along with it’s validation are done. </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Application is simulated. </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200">
              <a:solidFill>
                <a:srgbClr val="434343"/>
              </a:solidFill>
              <a:latin typeface="Nunito SemiBold"/>
              <a:ea typeface="Nunito SemiBold"/>
              <a:cs typeface="Nunito SemiBold"/>
              <a:sym typeface="Nunit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819150" y="578575"/>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Robot Description</a:t>
            </a:r>
            <a:endParaRPr/>
          </a:p>
        </p:txBody>
      </p:sp>
      <p:pic>
        <p:nvPicPr>
          <p:cNvPr id="183" name="Google Shape;183;p7"/>
          <p:cNvPicPr preferRelativeResize="0"/>
          <p:nvPr/>
        </p:nvPicPr>
        <p:blipFill rotWithShape="1">
          <a:blip r:embed="rId3">
            <a:alphaModFix/>
          </a:blip>
          <a:srcRect b="0" l="0" r="0" t="0"/>
          <a:stretch/>
        </p:blipFill>
        <p:spPr>
          <a:xfrm>
            <a:off x="256275" y="239739"/>
            <a:ext cx="755625" cy="745275"/>
          </a:xfrm>
          <a:prstGeom prst="rect">
            <a:avLst/>
          </a:prstGeom>
          <a:noFill/>
          <a:ln>
            <a:noFill/>
          </a:ln>
        </p:spPr>
      </p:pic>
      <p:sp>
        <p:nvSpPr>
          <p:cNvPr id="184" name="Google Shape;184;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5" name="Google Shape;185;p7"/>
          <p:cNvSpPr txBox="1"/>
          <p:nvPr>
            <p:ph idx="1" type="body"/>
          </p:nvPr>
        </p:nvSpPr>
        <p:spPr>
          <a:xfrm>
            <a:off x="819150" y="1405450"/>
            <a:ext cx="7505700" cy="3025500"/>
          </a:xfrm>
          <a:prstGeom prst="rect">
            <a:avLst/>
          </a:prstGeom>
          <a:solidFill>
            <a:srgbClr val="F9CB9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Total obtained DoF (9)=Robotic arm DoF (6)+ Mobile robot DoF (3)</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Chassis property(units): Length: 0.19, Width: 0.19, Height: 0.070</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Wheel property: Radius(units):0.055, width: 0.022, Mass=0.2</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Shoulder roll link(units): Length: 0.09, Width: 0.047, Height: 0.035</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Shoulder pan link(units): Length: 0.09, Width: 0.047, Height: 0.035</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Elbow pan Link(units): Length: 0.09, Width: 0.047, Height: 0.035</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Elbow pitch Link(units): Length: 0.09, Width: 0.047, Height: 0.035</a:t>
            </a:r>
            <a:endParaRPr sz="1700">
              <a:solidFill>
                <a:srgbClr val="000000"/>
              </a:solidFill>
              <a:latin typeface="Nunito SemiBold"/>
              <a:ea typeface="Nunito SemiBold"/>
              <a:cs typeface="Nunito SemiBold"/>
              <a:sym typeface="Nunito SemiBold"/>
            </a:endParaRPr>
          </a:p>
          <a:p>
            <a:pPr indent="-336550" lvl="0" marL="457200" rtl="0" algn="l">
              <a:lnSpc>
                <a:spcPct val="115000"/>
              </a:lnSpc>
              <a:spcBef>
                <a:spcPts val="0"/>
              </a:spcBef>
              <a:spcAft>
                <a:spcPts val="0"/>
              </a:spcAft>
              <a:buClr>
                <a:srgbClr val="000000"/>
              </a:buClr>
              <a:buSzPts val="1700"/>
              <a:buFont typeface="Nunito SemiBold"/>
              <a:buChar char="●"/>
            </a:pPr>
            <a:r>
              <a:rPr lang="en" sz="1700">
                <a:solidFill>
                  <a:srgbClr val="000000"/>
                </a:solidFill>
                <a:latin typeface="Nunito SemiBold"/>
                <a:ea typeface="Nunito SemiBold"/>
                <a:cs typeface="Nunito SemiBold"/>
                <a:sym typeface="Nunito SemiBold"/>
              </a:rPr>
              <a:t>Gripper(units): Length: 0.05, Width: 0.010</a:t>
            </a:r>
            <a:endParaRPr sz="1700">
              <a:solidFill>
                <a:srgbClr val="000000"/>
              </a:solidFill>
              <a:latin typeface="Nunito SemiBold"/>
              <a:ea typeface="Nunito SemiBold"/>
              <a:cs typeface="Nunito SemiBold"/>
              <a:sym typeface="Nunito SemiBold"/>
            </a:endParaRPr>
          </a:p>
          <a:p>
            <a:pPr indent="0" lvl="0" marL="0" rtl="0" algn="l">
              <a:lnSpc>
                <a:spcPct val="115000"/>
              </a:lnSpc>
              <a:spcBef>
                <a:spcPts val="1200"/>
              </a:spcBef>
              <a:spcAft>
                <a:spcPts val="0"/>
              </a:spcAft>
              <a:buSzPts val="1300"/>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200">
              <a:solidFill>
                <a:srgbClr val="434343"/>
              </a:solidFill>
              <a:latin typeface="Nunito SemiBold"/>
              <a:ea typeface="Nunito SemiBold"/>
              <a:cs typeface="Nunito SemiBold"/>
              <a:sym typeface="Nunit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6"/>
          <p:cNvPicPr preferRelativeResize="0"/>
          <p:nvPr/>
        </p:nvPicPr>
        <p:blipFill rotWithShape="1">
          <a:blip r:embed="rId3">
            <a:alphaModFix/>
          </a:blip>
          <a:srcRect b="0" l="0" r="0" t="0"/>
          <a:stretch/>
        </p:blipFill>
        <p:spPr>
          <a:xfrm>
            <a:off x="256275" y="239739"/>
            <a:ext cx="755625" cy="745275"/>
          </a:xfrm>
          <a:prstGeom prst="rect">
            <a:avLst/>
          </a:prstGeom>
          <a:noFill/>
          <a:ln>
            <a:noFill/>
          </a:ln>
        </p:spPr>
      </p:pic>
      <p:sp>
        <p:nvSpPr>
          <p:cNvPr id="191" name="Google Shape;191;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2" name="Google Shape;192;p6"/>
          <p:cNvPicPr preferRelativeResize="0"/>
          <p:nvPr/>
        </p:nvPicPr>
        <p:blipFill rotWithShape="1">
          <a:blip r:embed="rId4">
            <a:alphaModFix/>
          </a:blip>
          <a:srcRect b="18463" l="37776" r="0" t="11355"/>
          <a:stretch/>
        </p:blipFill>
        <p:spPr>
          <a:xfrm>
            <a:off x="2827335" y="559924"/>
            <a:ext cx="3489339" cy="4023650"/>
          </a:xfrm>
          <a:prstGeom prst="rect">
            <a:avLst/>
          </a:prstGeom>
          <a:noFill/>
          <a:ln cap="flat" cmpd="sng" w="9525">
            <a:solidFill>
              <a:srgbClr val="000000"/>
            </a:solidFill>
            <a:prstDash val="dash"/>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g1a6843188be_11_59"/>
          <p:cNvPicPr preferRelativeResize="0"/>
          <p:nvPr/>
        </p:nvPicPr>
        <p:blipFill rotWithShape="1">
          <a:blip r:embed="rId3">
            <a:alphaModFix/>
          </a:blip>
          <a:srcRect b="0" l="0" r="0" t="0"/>
          <a:stretch/>
        </p:blipFill>
        <p:spPr>
          <a:xfrm>
            <a:off x="256275" y="239739"/>
            <a:ext cx="755625" cy="745275"/>
          </a:xfrm>
          <a:prstGeom prst="rect">
            <a:avLst/>
          </a:prstGeom>
          <a:noFill/>
          <a:ln>
            <a:noFill/>
          </a:ln>
        </p:spPr>
      </p:pic>
      <p:sp>
        <p:nvSpPr>
          <p:cNvPr id="198" name="Google Shape;198;g1a6843188be_11_5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9" name="Google Shape;199;g1a6843188be_11_59"/>
          <p:cNvPicPr preferRelativeResize="0"/>
          <p:nvPr/>
        </p:nvPicPr>
        <p:blipFill>
          <a:blip r:embed="rId4">
            <a:alphaModFix/>
          </a:blip>
          <a:stretch>
            <a:fillRect/>
          </a:stretch>
        </p:blipFill>
        <p:spPr>
          <a:xfrm>
            <a:off x="1071875" y="408763"/>
            <a:ext cx="7498952" cy="4325974"/>
          </a:xfrm>
          <a:prstGeom prst="rect">
            <a:avLst/>
          </a:prstGeom>
          <a:noFill/>
          <a:ln cap="flat" cmpd="sng" w="9525">
            <a:solidFill>
              <a:schemeClr val="dk2"/>
            </a:solidFill>
            <a:prstDash val="dash"/>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