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oboto"/>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CEF6E84-5F67-4957-B287-028A69A37C25}">
  <a:tblStyle styleId="{1CEF6E84-5F67-4957-B287-028A69A37C25}"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La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d8fb8538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gd8fb85386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ddaf3ab9a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ddaf3ab9a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dc0fb8b699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dc0fb8b699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dc0fb8b69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dc0fb8b69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dc0fb8b699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dc0fb8b69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dc0fb8b69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gdc0fb8b699_0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d8fb85386d_2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gd8fb85386d_2_1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7b129fc52a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7b129fc52a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dc0fb8b69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gdc0fb8b699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7b129fc52a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g7b129fc52a_2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dc0fb8b69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gdc0fb8b699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7b129fc52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g7b129fc52a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d8fb85386d_2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gd8fb85386d_2_1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dc0fb8b699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gdc0fb8b699_0_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dc0fb8b69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dc0fb8b69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dc0fb8b699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dc0fb8b699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3.png"/><Relationship Id="rId5"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4.png"/><Relationship Id="rId5"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hyperlink" Target="http://www.jcreview.com/fulltext/197-1592899246.pdf" TargetMode="External"/><Relationship Id="rId4" Type="http://schemas.openxmlformats.org/officeDocument/2006/relationships/hyperlink" Target="https://www.sci-hub.se/10.1109/ACCESS.2019.2925082" TargetMode="External"/><Relationship Id="rId10" Type="http://schemas.openxmlformats.org/officeDocument/2006/relationships/hyperlink" Target="https://www.sci-hub.se/10.1109/TENCON.2019.8929517" TargetMode="External"/><Relationship Id="rId9" Type="http://schemas.openxmlformats.org/officeDocument/2006/relationships/hyperlink" Target="https://ieeexplore.ieee.org/abstract/document/8929517" TargetMode="External"/><Relationship Id="rId5" Type="http://schemas.openxmlformats.org/officeDocument/2006/relationships/hyperlink" Target="https://ieeexplore.ieee.org/abstract/document/9063845" TargetMode="External"/><Relationship Id="rId6" Type="http://schemas.openxmlformats.org/officeDocument/2006/relationships/hyperlink" Target="https://www.sci-hub.se/10.1109/ICATIECE45860.2019.9063845" TargetMode="External"/><Relationship Id="rId7" Type="http://schemas.openxmlformats.org/officeDocument/2006/relationships/hyperlink" Target="https://ieeexplore.ieee.org/abstract/document/9074431" TargetMode="External"/><Relationship Id="rId8" Type="http://schemas.openxmlformats.org/officeDocument/2006/relationships/hyperlink" Target="https://www.sci-hub.se/10.1109/ICACCS48705.2020.907443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hyperlink" Target="https://data.gov.in/catalog/historical-daily-ambient-air-quality-data"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hyperlink" Target="https://data.gov.in/catalog/historical-daily-ambient-air-quality-data" TargetMode="Externa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6.png"/><Relationship Id="rId5" Type="http://schemas.openxmlformats.org/officeDocument/2006/relationships/image" Target="../media/image2.png"/><Relationship Id="rId6"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pic>
        <p:nvPicPr>
          <p:cNvPr id="85" name="Google Shape;85;p13"/>
          <p:cNvPicPr preferRelativeResize="0"/>
          <p:nvPr/>
        </p:nvPicPr>
        <p:blipFill rotWithShape="1">
          <a:blip r:embed="rId3">
            <a:alphaModFix amt="50000"/>
          </a:blip>
          <a:srcRect b="0" l="0" r="3707" t="0"/>
          <a:stretch/>
        </p:blipFill>
        <p:spPr>
          <a:xfrm>
            <a:off x="-10025" y="2696200"/>
            <a:ext cx="9144000" cy="2470000"/>
          </a:xfrm>
          <a:prstGeom prst="rect">
            <a:avLst/>
          </a:prstGeom>
          <a:noFill/>
          <a:ln>
            <a:noFill/>
          </a:ln>
        </p:spPr>
      </p:pic>
      <p:sp>
        <p:nvSpPr>
          <p:cNvPr id="86" name="Google Shape;86;p13"/>
          <p:cNvSpPr txBox="1"/>
          <p:nvPr/>
        </p:nvSpPr>
        <p:spPr>
          <a:xfrm>
            <a:off x="1588350" y="1332888"/>
            <a:ext cx="5967300" cy="4155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100"/>
              <a:buNone/>
            </a:pPr>
            <a:r>
              <a:rPr b="1" lang="en" sz="2700">
                <a:solidFill>
                  <a:schemeClr val="dk1"/>
                </a:solidFill>
                <a:highlight>
                  <a:schemeClr val="lt1"/>
                </a:highlight>
                <a:latin typeface="Calibri"/>
                <a:ea typeface="Calibri"/>
                <a:cs typeface="Calibri"/>
                <a:sym typeface="Calibri"/>
              </a:rPr>
              <a:t>INDIAN AIR QUALITY DATA ANALYSIS</a:t>
            </a:r>
            <a:endParaRPr sz="1100">
              <a:solidFill>
                <a:schemeClr val="dk1"/>
              </a:solidFill>
              <a:latin typeface="Calibri"/>
              <a:ea typeface="Calibri"/>
              <a:cs typeface="Calibri"/>
              <a:sym typeface="Calibri"/>
            </a:endParaRPr>
          </a:p>
        </p:txBody>
      </p:sp>
      <p:sp>
        <p:nvSpPr>
          <p:cNvPr id="87" name="Google Shape;87;p13"/>
          <p:cNvSpPr txBox="1"/>
          <p:nvPr/>
        </p:nvSpPr>
        <p:spPr>
          <a:xfrm>
            <a:off x="3198463" y="3026735"/>
            <a:ext cx="2727000" cy="15801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100"/>
              <a:buNone/>
            </a:pPr>
            <a:r>
              <a:rPr b="1" lang="en" sz="2000">
                <a:solidFill>
                  <a:schemeClr val="dk1"/>
                </a:solidFill>
                <a:latin typeface="Calibri"/>
                <a:ea typeface="Calibri"/>
                <a:cs typeface="Calibri"/>
                <a:sym typeface="Calibri"/>
              </a:rPr>
              <a:t>GROUP NO. 9</a:t>
            </a:r>
            <a:r>
              <a:rPr lang="en"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a:p>
            <a:pPr indent="0" lvl="0" marL="0" rtl="0" algn="ctr">
              <a:lnSpc>
                <a:spcPct val="100000"/>
              </a:lnSpc>
              <a:spcBef>
                <a:spcPts val="0"/>
              </a:spcBef>
              <a:spcAft>
                <a:spcPts val="0"/>
              </a:spcAft>
              <a:buSzPts val="1100"/>
              <a:buNone/>
            </a:pPr>
            <a:r>
              <a:t/>
            </a:r>
            <a:endParaRPr sz="700">
              <a:solidFill>
                <a:schemeClr val="dk1"/>
              </a:solidFill>
              <a:latin typeface="Calibri"/>
              <a:ea typeface="Calibri"/>
              <a:cs typeface="Calibri"/>
              <a:sym typeface="Calibri"/>
            </a:endParaRPr>
          </a:p>
          <a:p>
            <a:pPr indent="0" lvl="0" marL="0" rtl="0" algn="ctr">
              <a:lnSpc>
                <a:spcPct val="115000"/>
              </a:lnSpc>
              <a:spcBef>
                <a:spcPts val="0"/>
              </a:spcBef>
              <a:spcAft>
                <a:spcPts val="0"/>
              </a:spcAft>
              <a:buSzPts val="1100"/>
              <a:buNone/>
            </a:pPr>
            <a:r>
              <a:rPr b="1" lang="en" sz="1700">
                <a:solidFill>
                  <a:srgbClr val="1A1A1A"/>
                </a:solidFill>
                <a:latin typeface="Calibri"/>
                <a:ea typeface="Calibri"/>
                <a:cs typeface="Calibri"/>
                <a:sym typeface="Calibri"/>
              </a:rPr>
              <a:t>PA 17 - Ketaki Patil</a:t>
            </a:r>
            <a:endParaRPr b="1" sz="1700">
              <a:solidFill>
                <a:srgbClr val="1A1A1A"/>
              </a:solidFill>
              <a:latin typeface="Calibri"/>
              <a:ea typeface="Calibri"/>
              <a:cs typeface="Calibri"/>
              <a:sym typeface="Calibri"/>
            </a:endParaRPr>
          </a:p>
          <a:p>
            <a:pPr indent="0" lvl="0" marL="0" rtl="0" algn="ctr">
              <a:lnSpc>
                <a:spcPct val="115000"/>
              </a:lnSpc>
              <a:spcBef>
                <a:spcPts val="0"/>
              </a:spcBef>
              <a:spcAft>
                <a:spcPts val="0"/>
              </a:spcAft>
              <a:buSzPts val="1100"/>
              <a:buNone/>
            </a:pPr>
            <a:r>
              <a:rPr b="1" lang="en" sz="1700">
                <a:solidFill>
                  <a:srgbClr val="1A1A1A"/>
                </a:solidFill>
                <a:latin typeface="Calibri"/>
                <a:ea typeface="Calibri"/>
                <a:cs typeface="Calibri"/>
                <a:sym typeface="Calibri"/>
              </a:rPr>
              <a:t>PA 31 - Anjali Nair</a:t>
            </a:r>
            <a:endParaRPr b="1" sz="1700">
              <a:solidFill>
                <a:srgbClr val="1A1A1A"/>
              </a:solidFill>
              <a:latin typeface="Calibri"/>
              <a:ea typeface="Calibri"/>
              <a:cs typeface="Calibri"/>
              <a:sym typeface="Calibri"/>
            </a:endParaRPr>
          </a:p>
          <a:p>
            <a:pPr indent="0" lvl="0" marL="0" rtl="0" algn="ctr">
              <a:lnSpc>
                <a:spcPct val="115000"/>
              </a:lnSpc>
              <a:spcBef>
                <a:spcPts val="0"/>
              </a:spcBef>
              <a:spcAft>
                <a:spcPts val="0"/>
              </a:spcAft>
              <a:buSzPts val="1100"/>
              <a:buNone/>
            </a:pPr>
            <a:r>
              <a:rPr b="1" lang="en" sz="1700">
                <a:solidFill>
                  <a:srgbClr val="1A1A1A"/>
                </a:solidFill>
                <a:latin typeface="Calibri"/>
                <a:ea typeface="Calibri"/>
                <a:cs typeface="Calibri"/>
                <a:sym typeface="Calibri"/>
              </a:rPr>
              <a:t>PB 43 - Shreyas Mavale</a:t>
            </a:r>
            <a:endParaRPr b="1" sz="1700">
              <a:solidFill>
                <a:srgbClr val="1A1A1A"/>
              </a:solidFill>
              <a:latin typeface="Calibri"/>
              <a:ea typeface="Calibri"/>
              <a:cs typeface="Calibri"/>
              <a:sym typeface="Calibri"/>
            </a:endParaRPr>
          </a:p>
          <a:p>
            <a:pPr indent="0" lvl="0" marL="0" rtl="0" algn="ctr">
              <a:lnSpc>
                <a:spcPct val="115000"/>
              </a:lnSpc>
              <a:spcBef>
                <a:spcPts val="0"/>
              </a:spcBef>
              <a:spcAft>
                <a:spcPts val="0"/>
              </a:spcAft>
              <a:buSzPts val="1100"/>
              <a:buNone/>
            </a:pPr>
            <a:r>
              <a:rPr b="1" lang="en" sz="1700">
                <a:solidFill>
                  <a:srgbClr val="1A1A1A"/>
                </a:solidFill>
                <a:latin typeface="Calibri"/>
                <a:ea typeface="Calibri"/>
                <a:cs typeface="Calibri"/>
                <a:sym typeface="Calibri"/>
              </a:rPr>
              <a:t>PB 45 - Rishikesh Mate</a:t>
            </a:r>
            <a:r>
              <a:rPr lang="en" sz="1700">
                <a:solidFill>
                  <a:srgbClr val="1A1A1A"/>
                </a:solidFill>
                <a:latin typeface="Calibri"/>
                <a:ea typeface="Calibri"/>
                <a:cs typeface="Calibri"/>
                <a:sym typeface="Calibri"/>
              </a:rPr>
              <a:t> </a:t>
            </a:r>
            <a:endParaRPr sz="1700">
              <a:solidFill>
                <a:srgbClr val="1A1A1A"/>
              </a:solidFill>
              <a:latin typeface="Calibri"/>
              <a:ea typeface="Calibri"/>
              <a:cs typeface="Calibri"/>
              <a:sym typeface="Calibri"/>
            </a:endParaRPr>
          </a:p>
        </p:txBody>
      </p:sp>
      <p:sp>
        <p:nvSpPr>
          <p:cNvPr id="88" name="Google Shape;88;p13"/>
          <p:cNvSpPr txBox="1"/>
          <p:nvPr/>
        </p:nvSpPr>
        <p:spPr>
          <a:xfrm>
            <a:off x="2339988" y="1915900"/>
            <a:ext cx="4464000" cy="780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1800">
                <a:solidFill>
                  <a:srgbClr val="1A1A1A"/>
                </a:solidFill>
                <a:latin typeface="Calibri"/>
                <a:ea typeface="Calibri"/>
                <a:cs typeface="Calibri"/>
                <a:sym typeface="Calibri"/>
              </a:rPr>
              <a:t>Guide : Prof. Shilpa Sonawani</a:t>
            </a:r>
            <a:endParaRPr b="1" sz="1800">
              <a:solidFill>
                <a:srgbClr val="1A1A1A"/>
              </a:solidFill>
              <a:latin typeface="Calibri"/>
              <a:ea typeface="Calibri"/>
              <a:cs typeface="Calibri"/>
              <a:sym typeface="Calibri"/>
            </a:endParaRPr>
          </a:p>
          <a:p>
            <a:pPr indent="0" lvl="0" marL="0" rtl="0" algn="ctr">
              <a:lnSpc>
                <a:spcPct val="115000"/>
              </a:lnSpc>
              <a:spcBef>
                <a:spcPts val="0"/>
              </a:spcBef>
              <a:spcAft>
                <a:spcPts val="0"/>
              </a:spcAft>
              <a:buNone/>
            </a:pPr>
            <a:r>
              <a:t/>
            </a:r>
            <a:endParaRPr sz="1800">
              <a:latin typeface="Calibri"/>
              <a:ea typeface="Calibri"/>
              <a:cs typeface="Calibri"/>
              <a:sym typeface="Calibri"/>
            </a:endParaRPr>
          </a:p>
        </p:txBody>
      </p:sp>
      <p:cxnSp>
        <p:nvCxnSpPr>
          <p:cNvPr id="89" name="Google Shape;89;p13"/>
          <p:cNvCxnSpPr/>
          <p:nvPr/>
        </p:nvCxnSpPr>
        <p:spPr>
          <a:xfrm>
            <a:off x="1588338" y="1830188"/>
            <a:ext cx="5967300" cy="3900"/>
          </a:xfrm>
          <a:prstGeom prst="straightConnector1">
            <a:avLst/>
          </a:prstGeom>
          <a:noFill/>
          <a:ln cap="flat" cmpd="sng" w="38100">
            <a:solidFill>
              <a:schemeClr val="dk2"/>
            </a:solidFill>
            <a:prstDash val="solid"/>
            <a:round/>
            <a:headEnd len="med" w="med" type="none"/>
            <a:tailEnd len="med" w="med" type="none"/>
          </a:ln>
        </p:spPr>
      </p:cxnSp>
      <p:sp>
        <p:nvSpPr>
          <p:cNvPr id="90" name="Google Shape;90;p13"/>
          <p:cNvSpPr txBox="1"/>
          <p:nvPr/>
        </p:nvSpPr>
        <p:spPr>
          <a:xfrm>
            <a:off x="1578338" y="283575"/>
            <a:ext cx="5967300" cy="446400"/>
          </a:xfrm>
          <a:prstGeom prst="rect">
            <a:avLst/>
          </a:prstGeom>
          <a:solidFill>
            <a:schemeClr val="accent1"/>
          </a:solidFill>
          <a:ln>
            <a:noFill/>
          </a:ln>
        </p:spPr>
        <p:txBody>
          <a:bodyPr anchorCtr="0" anchor="t" bIns="0" lIns="0" spcFirstLastPara="1" rIns="0" wrap="square" tIns="0">
            <a:spAutoFit/>
          </a:bodyPr>
          <a:lstStyle/>
          <a:p>
            <a:pPr indent="0" lvl="0" marL="0" rtl="0" algn="ctr">
              <a:lnSpc>
                <a:spcPct val="115000"/>
              </a:lnSpc>
              <a:spcBef>
                <a:spcPts val="0"/>
              </a:spcBef>
              <a:spcAft>
                <a:spcPts val="0"/>
              </a:spcAft>
              <a:buSzPts val="1100"/>
              <a:buNone/>
            </a:pPr>
            <a:r>
              <a:rPr b="1" lang="en" sz="2900">
                <a:solidFill>
                  <a:schemeClr val="lt1"/>
                </a:solidFill>
                <a:latin typeface="Calibri"/>
                <a:ea typeface="Calibri"/>
                <a:cs typeface="Calibri"/>
                <a:sym typeface="Calibri"/>
              </a:rPr>
              <a:t>DS MINI-PROJECT</a:t>
            </a:r>
            <a:r>
              <a:rPr b="1" lang="en" sz="2300">
                <a:solidFill>
                  <a:schemeClr val="lt1"/>
                </a:solidFill>
                <a:highlight>
                  <a:schemeClr val="accent1"/>
                </a:highlight>
                <a:latin typeface="Roboto"/>
                <a:ea typeface="Roboto"/>
                <a:cs typeface="Roboto"/>
                <a:sym typeface="Roboto"/>
              </a:rPr>
              <a:t> </a:t>
            </a:r>
            <a:endParaRPr sz="700">
              <a:solidFill>
                <a:schemeClr val="lt1"/>
              </a:solidFill>
              <a:highlight>
                <a:schemeClr val="accent1"/>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22"/>
          <p:cNvPicPr preferRelativeResize="0"/>
          <p:nvPr/>
        </p:nvPicPr>
        <p:blipFill>
          <a:blip r:embed="rId3">
            <a:alphaModFix/>
          </a:blip>
          <a:stretch>
            <a:fillRect/>
          </a:stretch>
        </p:blipFill>
        <p:spPr>
          <a:xfrm>
            <a:off x="3291850" y="343476"/>
            <a:ext cx="4785350" cy="1742700"/>
          </a:xfrm>
          <a:prstGeom prst="rect">
            <a:avLst/>
          </a:prstGeom>
          <a:noFill/>
          <a:ln>
            <a:noFill/>
          </a:ln>
        </p:spPr>
      </p:pic>
      <p:pic>
        <p:nvPicPr>
          <p:cNvPr id="164" name="Google Shape;164;p22"/>
          <p:cNvPicPr preferRelativeResize="0"/>
          <p:nvPr/>
        </p:nvPicPr>
        <p:blipFill>
          <a:blip r:embed="rId4">
            <a:alphaModFix/>
          </a:blip>
          <a:stretch>
            <a:fillRect/>
          </a:stretch>
        </p:blipFill>
        <p:spPr>
          <a:xfrm>
            <a:off x="3025150" y="2192850"/>
            <a:ext cx="5897876" cy="1805475"/>
          </a:xfrm>
          <a:prstGeom prst="rect">
            <a:avLst/>
          </a:prstGeom>
          <a:noFill/>
          <a:ln>
            <a:noFill/>
          </a:ln>
        </p:spPr>
      </p:pic>
      <p:pic>
        <p:nvPicPr>
          <p:cNvPr id="165" name="Google Shape;165;p22"/>
          <p:cNvPicPr preferRelativeResize="0"/>
          <p:nvPr/>
        </p:nvPicPr>
        <p:blipFill rotWithShape="1">
          <a:blip r:embed="rId5">
            <a:alphaModFix/>
          </a:blip>
          <a:srcRect b="0" l="7368" r="65579" t="0"/>
          <a:stretch/>
        </p:blipFill>
        <p:spPr>
          <a:xfrm>
            <a:off x="304800" y="437275"/>
            <a:ext cx="2461276" cy="4207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3"/>
          <p:cNvSpPr txBox="1"/>
          <p:nvPr>
            <p:ph type="title"/>
          </p:nvPr>
        </p:nvSpPr>
        <p:spPr>
          <a:xfrm>
            <a:off x="311700" y="20297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ML ALGORITHMS</a:t>
            </a:r>
            <a:endParaRPr/>
          </a:p>
        </p:txBody>
      </p:sp>
      <p:sp>
        <p:nvSpPr>
          <p:cNvPr id="171" name="Google Shape;171;p23"/>
          <p:cNvSpPr txBox="1"/>
          <p:nvPr/>
        </p:nvSpPr>
        <p:spPr>
          <a:xfrm>
            <a:off x="777200" y="1036325"/>
            <a:ext cx="7307700" cy="5233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Linear Regression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457200" rtl="0" algn="l">
              <a:spcBef>
                <a:spcPts val="0"/>
              </a:spcBef>
              <a:spcAft>
                <a:spcPts val="0"/>
              </a:spcAft>
              <a:buNone/>
            </a:pPr>
            <a:r>
              <a:rPr lang="en">
                <a:latin typeface="Roboto"/>
                <a:ea typeface="Roboto"/>
                <a:cs typeface="Roboto"/>
                <a:sym typeface="Roboto"/>
              </a:rPr>
              <a:t>LR First: Accuracy Score :- </a:t>
            </a:r>
            <a:r>
              <a:rPr b="1" lang="en" sz="1350">
                <a:highlight>
                  <a:srgbClr val="FFFFFF"/>
                </a:highlight>
              </a:rPr>
              <a:t>0.979</a:t>
            </a:r>
            <a:endParaRPr b="1" sz="1350">
              <a:highlight>
                <a:srgbClr val="FFFFFF"/>
              </a:highlight>
            </a:endParaRPr>
          </a:p>
          <a:p>
            <a:pPr indent="0" lvl="0" marL="457200" rtl="0" algn="l">
              <a:spcBef>
                <a:spcPts val="0"/>
              </a:spcBef>
              <a:spcAft>
                <a:spcPts val="0"/>
              </a:spcAft>
              <a:buNone/>
            </a:pPr>
            <a:r>
              <a:rPr lang="en">
                <a:latin typeface="Roboto"/>
                <a:ea typeface="Roboto"/>
                <a:cs typeface="Roboto"/>
                <a:sym typeface="Roboto"/>
              </a:rPr>
              <a:t>LR Second Accuracy Score :- </a:t>
            </a:r>
            <a:r>
              <a:rPr lang="en" sz="1050">
                <a:highlight>
                  <a:srgbClr val="FFFFFF"/>
                </a:highlight>
              </a:rPr>
              <a:t>0.943</a:t>
            </a:r>
            <a:endParaRPr sz="1050">
              <a:highlight>
                <a:srgbClr val="FFFFFF"/>
              </a:highlight>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Logistic Regression:-</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457200" rtl="0" algn="l">
              <a:spcBef>
                <a:spcPts val="0"/>
              </a:spcBef>
              <a:spcAft>
                <a:spcPts val="0"/>
              </a:spcAft>
              <a:buNone/>
            </a:pPr>
            <a:r>
              <a:rPr lang="en">
                <a:latin typeface="Roboto"/>
                <a:ea typeface="Roboto"/>
                <a:cs typeface="Roboto"/>
                <a:sym typeface="Roboto"/>
              </a:rPr>
              <a:t>Logmodel First Accuracy Score :- </a:t>
            </a:r>
            <a:r>
              <a:rPr b="1" lang="en" sz="1350">
                <a:highlight>
                  <a:srgbClr val="FFFFFF"/>
                </a:highlight>
              </a:rPr>
              <a:t>0.701</a:t>
            </a:r>
            <a:endParaRPr b="1" sz="1350">
              <a:highlight>
                <a:srgbClr val="FFFFFF"/>
              </a:highlight>
            </a:endParaRPr>
          </a:p>
          <a:p>
            <a:pPr indent="0" lvl="0" marL="457200" rtl="0" algn="l">
              <a:spcBef>
                <a:spcPts val="0"/>
              </a:spcBef>
              <a:spcAft>
                <a:spcPts val="0"/>
              </a:spcAft>
              <a:buNone/>
            </a:pPr>
            <a:r>
              <a:rPr lang="en">
                <a:latin typeface="Roboto"/>
                <a:ea typeface="Roboto"/>
                <a:cs typeface="Roboto"/>
                <a:sym typeface="Roboto"/>
              </a:rPr>
              <a:t>Logmodel Second Accuracy Score :- </a:t>
            </a:r>
            <a:r>
              <a:rPr lang="en" sz="1050">
                <a:highlight>
                  <a:srgbClr val="FFFFFF"/>
                </a:highlight>
              </a:rPr>
              <a:t>0.683</a:t>
            </a:r>
            <a:endParaRPr sz="1050">
              <a:highlight>
                <a:srgbClr val="FFFFFF"/>
              </a:highlight>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Random Forest Classifier :-</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0" lvl="0" marL="457200" rtl="0" algn="l">
              <a:spcBef>
                <a:spcPts val="0"/>
              </a:spcBef>
              <a:spcAft>
                <a:spcPts val="0"/>
              </a:spcAft>
              <a:buNone/>
            </a:pPr>
            <a:r>
              <a:rPr lang="en">
                <a:latin typeface="Roboto"/>
                <a:ea typeface="Roboto"/>
                <a:cs typeface="Roboto"/>
                <a:sym typeface="Roboto"/>
              </a:rPr>
              <a:t>Random model First Score :- </a:t>
            </a:r>
            <a:r>
              <a:rPr b="1" lang="en" sz="1350">
                <a:highlight>
                  <a:srgbClr val="FFFFFF"/>
                </a:highlight>
              </a:rPr>
              <a:t>0.9997</a:t>
            </a:r>
            <a:endParaRPr b="1" sz="1350">
              <a:highlight>
                <a:srgbClr val="FFFFFF"/>
              </a:highlight>
            </a:endParaRPr>
          </a:p>
          <a:p>
            <a:pPr indent="0" lvl="0" marL="0" rtl="0" algn="l">
              <a:spcBef>
                <a:spcPts val="0"/>
              </a:spcBef>
              <a:spcAft>
                <a:spcPts val="0"/>
              </a:spcAft>
              <a:buNone/>
            </a:pPr>
            <a:r>
              <a:rPr b="1" lang="en" sz="1350">
                <a:highlight>
                  <a:srgbClr val="FFFFFF"/>
                </a:highlight>
              </a:rPr>
              <a:t>  </a:t>
            </a:r>
            <a:endParaRPr b="1" sz="1350">
              <a:highlight>
                <a:srgbClr val="FFFFFF"/>
              </a:highlight>
            </a:endParaRPr>
          </a:p>
          <a:p>
            <a:pPr indent="-314325" lvl="0" marL="457200" rtl="0" algn="l">
              <a:spcBef>
                <a:spcPts val="0"/>
              </a:spcBef>
              <a:spcAft>
                <a:spcPts val="0"/>
              </a:spcAft>
              <a:buSzPts val="1350"/>
              <a:buAutoNum type="arabicPeriod"/>
            </a:pPr>
            <a:r>
              <a:rPr lang="en" sz="1350">
                <a:highlight>
                  <a:srgbClr val="FFFFFF"/>
                </a:highlight>
              </a:rPr>
              <a:t>Decision Tree Classifier :-</a:t>
            </a:r>
            <a:endParaRPr sz="1350">
              <a:highlight>
                <a:srgbClr val="FFFFFF"/>
              </a:highlight>
            </a:endParaRPr>
          </a:p>
          <a:p>
            <a:pPr indent="0" lvl="0" marL="457200" rtl="0" algn="l">
              <a:spcBef>
                <a:spcPts val="0"/>
              </a:spcBef>
              <a:spcAft>
                <a:spcPts val="0"/>
              </a:spcAft>
              <a:buNone/>
            </a:pPr>
            <a:r>
              <a:rPr lang="en">
                <a:latin typeface="Roboto"/>
                <a:ea typeface="Roboto"/>
                <a:cs typeface="Roboto"/>
                <a:sym typeface="Roboto"/>
              </a:rPr>
              <a:t>Decision Tree Classifier Score :- </a:t>
            </a:r>
            <a:r>
              <a:rPr b="1" lang="en" sz="1350">
                <a:highlight>
                  <a:srgbClr val="FFFFFF"/>
                </a:highlight>
              </a:rPr>
              <a:t>0.9997</a:t>
            </a:r>
            <a:endParaRPr b="1" sz="1700">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sz="1050">
              <a:highlight>
                <a:srgbClr val="FFFFFF"/>
              </a:highlight>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sz="1050">
              <a:highlight>
                <a:srgbClr val="FFFFFF"/>
              </a:highlight>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4"/>
          <p:cNvSpPr txBox="1"/>
          <p:nvPr>
            <p:ph type="title"/>
          </p:nvPr>
        </p:nvSpPr>
        <p:spPr>
          <a:xfrm>
            <a:off x="311700" y="21367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OUTPUT ANALYSIS</a:t>
            </a:r>
            <a:endParaRPr/>
          </a:p>
        </p:txBody>
      </p:sp>
      <p:sp>
        <p:nvSpPr>
          <p:cNvPr id="177" name="Google Shape;177;p24"/>
          <p:cNvSpPr txBox="1"/>
          <p:nvPr/>
        </p:nvSpPr>
        <p:spPr>
          <a:xfrm>
            <a:off x="415800" y="1194450"/>
            <a:ext cx="831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178" name="Google Shape;178;p24"/>
          <p:cNvPicPr preferRelativeResize="0"/>
          <p:nvPr/>
        </p:nvPicPr>
        <p:blipFill rotWithShape="1">
          <a:blip r:embed="rId3">
            <a:alphaModFix/>
          </a:blip>
          <a:srcRect b="0" l="2549" r="17782" t="0"/>
          <a:stretch/>
        </p:blipFill>
        <p:spPr>
          <a:xfrm>
            <a:off x="415800" y="775000"/>
            <a:ext cx="2902524" cy="1693875"/>
          </a:xfrm>
          <a:prstGeom prst="rect">
            <a:avLst/>
          </a:prstGeom>
          <a:noFill/>
          <a:ln>
            <a:noFill/>
          </a:ln>
        </p:spPr>
      </p:pic>
      <p:pic>
        <p:nvPicPr>
          <p:cNvPr id="179" name="Google Shape;179;p24"/>
          <p:cNvPicPr preferRelativeResize="0"/>
          <p:nvPr/>
        </p:nvPicPr>
        <p:blipFill rotWithShape="1">
          <a:blip r:embed="rId4">
            <a:alphaModFix/>
          </a:blip>
          <a:srcRect b="0" l="13910" r="11739" t="0"/>
          <a:stretch/>
        </p:blipFill>
        <p:spPr>
          <a:xfrm>
            <a:off x="3721575" y="323725"/>
            <a:ext cx="4914726" cy="2486651"/>
          </a:xfrm>
          <a:prstGeom prst="rect">
            <a:avLst/>
          </a:prstGeom>
          <a:noFill/>
          <a:ln>
            <a:noFill/>
          </a:ln>
        </p:spPr>
      </p:pic>
      <p:pic>
        <p:nvPicPr>
          <p:cNvPr id="180" name="Google Shape;180;p24"/>
          <p:cNvPicPr preferRelativeResize="0"/>
          <p:nvPr/>
        </p:nvPicPr>
        <p:blipFill rotWithShape="1">
          <a:blip r:embed="rId5">
            <a:alphaModFix/>
          </a:blip>
          <a:srcRect b="0" l="-1310" r="1310" t="0"/>
          <a:stretch/>
        </p:blipFill>
        <p:spPr>
          <a:xfrm>
            <a:off x="4206250" y="2810375"/>
            <a:ext cx="4521949" cy="1966250"/>
          </a:xfrm>
          <a:prstGeom prst="rect">
            <a:avLst/>
          </a:prstGeom>
          <a:noFill/>
          <a:ln>
            <a:noFill/>
          </a:ln>
        </p:spPr>
      </p:pic>
      <p:graphicFrame>
        <p:nvGraphicFramePr>
          <p:cNvPr id="181" name="Google Shape;181;p24"/>
          <p:cNvGraphicFramePr/>
          <p:nvPr/>
        </p:nvGraphicFramePr>
        <p:xfrm>
          <a:off x="519275" y="2917038"/>
          <a:ext cx="3000000" cy="3000000"/>
        </p:xfrm>
        <a:graphic>
          <a:graphicData uri="http://schemas.openxmlformats.org/drawingml/2006/table">
            <a:tbl>
              <a:tblPr>
                <a:noFill/>
                <a:tableStyleId>{1CEF6E84-5F67-4957-B287-028A69A37C25}</a:tableStyleId>
              </a:tblPr>
              <a:tblGrid>
                <a:gridCol w="1935075"/>
                <a:gridCol w="1305325"/>
              </a:tblGrid>
              <a:tr h="354525">
                <a:tc>
                  <a:txBody>
                    <a:bodyPr/>
                    <a:lstStyle/>
                    <a:p>
                      <a:pPr indent="0" lvl="0" marL="0" rtl="0" algn="ctr">
                        <a:lnSpc>
                          <a:spcPct val="115000"/>
                        </a:lnSpc>
                        <a:spcBef>
                          <a:spcPts val="0"/>
                        </a:spcBef>
                        <a:spcAft>
                          <a:spcPts val="0"/>
                        </a:spcAft>
                        <a:buNone/>
                      </a:pPr>
                      <a:r>
                        <a:rPr b="1" lang="en" sz="1200">
                          <a:latin typeface="Times New Roman"/>
                          <a:ea typeface="Times New Roman"/>
                          <a:cs typeface="Times New Roman"/>
                          <a:sym typeface="Times New Roman"/>
                        </a:rPr>
                        <a:t>Model</a:t>
                      </a:r>
                      <a:endParaRPr b="1" sz="1200">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latin typeface="Times New Roman"/>
                          <a:ea typeface="Times New Roman"/>
                          <a:cs typeface="Times New Roman"/>
                          <a:sym typeface="Times New Roman"/>
                        </a:rPr>
                        <a:t>Accuracy</a:t>
                      </a:r>
                      <a:endParaRPr b="1" sz="1200">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54525">
                <a:tc>
                  <a:txBody>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Linear Regression</a:t>
                      </a:r>
                      <a:endParaRPr sz="1200">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97.91</a:t>
                      </a:r>
                      <a:endParaRPr sz="1200">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54525">
                <a:tc>
                  <a:txBody>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Logistic Regression</a:t>
                      </a:r>
                      <a:endParaRPr sz="1200">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70.13</a:t>
                      </a:r>
                      <a:endParaRPr sz="1200">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54525">
                <a:tc>
                  <a:txBody>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Random Forest</a:t>
                      </a:r>
                      <a:endParaRPr sz="1200">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99.97</a:t>
                      </a:r>
                      <a:endParaRPr sz="1200">
                        <a:latin typeface="Times New Roman"/>
                        <a:ea typeface="Times New Roman"/>
                        <a:cs typeface="Times New Roman"/>
                        <a:sym typeface="Times New Roman"/>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82" name="Google Shape;182;p24"/>
          <p:cNvSpPr txBox="1"/>
          <p:nvPr/>
        </p:nvSpPr>
        <p:spPr>
          <a:xfrm>
            <a:off x="5036825" y="4692800"/>
            <a:ext cx="35358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latin typeface="Roboto"/>
                <a:ea typeface="Roboto"/>
                <a:cs typeface="Roboto"/>
                <a:sym typeface="Roboto"/>
              </a:rPr>
              <a:t>AQI vs Year vs Values</a:t>
            </a:r>
            <a:endParaRPr sz="130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5"/>
          <p:cNvSpPr txBox="1"/>
          <p:nvPr>
            <p:ph type="title"/>
          </p:nvPr>
        </p:nvSpPr>
        <p:spPr>
          <a:xfrm>
            <a:off x="311700" y="21367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VISUALIZATION SCREENSHOTS</a:t>
            </a:r>
            <a:endParaRPr/>
          </a:p>
        </p:txBody>
      </p:sp>
      <p:pic>
        <p:nvPicPr>
          <p:cNvPr id="188" name="Google Shape;188;p25"/>
          <p:cNvPicPr preferRelativeResize="0"/>
          <p:nvPr/>
        </p:nvPicPr>
        <p:blipFill>
          <a:blip r:embed="rId3">
            <a:alphaModFix/>
          </a:blip>
          <a:stretch>
            <a:fillRect/>
          </a:stretch>
        </p:blipFill>
        <p:spPr>
          <a:xfrm>
            <a:off x="152400" y="821475"/>
            <a:ext cx="8428227" cy="4169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92" name="Shape 192"/>
        <p:cNvGrpSpPr/>
        <p:nvPr/>
      </p:nvGrpSpPr>
      <p:grpSpPr>
        <a:xfrm>
          <a:off x="0" y="0"/>
          <a:ext cx="0" cy="0"/>
          <a:chOff x="0" y="0"/>
          <a:chExt cx="0" cy="0"/>
        </a:xfrm>
      </p:grpSpPr>
      <p:grpSp>
        <p:nvGrpSpPr>
          <p:cNvPr id="193" name="Google Shape;193;p26"/>
          <p:cNvGrpSpPr/>
          <p:nvPr/>
        </p:nvGrpSpPr>
        <p:grpSpPr>
          <a:xfrm>
            <a:off x="305825" y="276200"/>
            <a:ext cx="2926638" cy="2617837"/>
            <a:chOff x="-556067" y="-4547767"/>
            <a:chExt cx="7804367" cy="6980899"/>
          </a:xfrm>
        </p:grpSpPr>
        <p:sp>
          <p:nvSpPr>
            <p:cNvPr id="194" name="Google Shape;194;p26"/>
            <p:cNvSpPr txBox="1"/>
            <p:nvPr/>
          </p:nvSpPr>
          <p:spPr>
            <a:xfrm>
              <a:off x="0" y="1858632"/>
              <a:ext cx="7248300" cy="5745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t/>
              </a:r>
              <a:endParaRPr>
                <a:solidFill>
                  <a:schemeClr val="lt1"/>
                </a:solidFill>
              </a:endParaRPr>
            </a:p>
          </p:txBody>
        </p:sp>
        <p:sp>
          <p:nvSpPr>
            <p:cNvPr id="195" name="Google Shape;195;p26"/>
            <p:cNvSpPr txBox="1"/>
            <p:nvPr/>
          </p:nvSpPr>
          <p:spPr>
            <a:xfrm>
              <a:off x="-556067" y="-4547767"/>
              <a:ext cx="6032400" cy="2216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 sz="2700">
                  <a:solidFill>
                    <a:srgbClr val="FFFFFF"/>
                  </a:solidFill>
                </a:rPr>
                <a:t>Conclusion</a:t>
              </a:r>
              <a:endParaRPr sz="2700">
                <a:solidFill>
                  <a:srgbClr val="FFFFFF"/>
                </a:solidFill>
              </a:endParaRPr>
            </a:p>
            <a:p>
              <a:pPr indent="0" lvl="0" marL="0" marR="0" rtl="0" algn="l">
                <a:lnSpc>
                  <a:spcPct val="100000"/>
                </a:lnSpc>
                <a:spcBef>
                  <a:spcPts val="0"/>
                </a:spcBef>
                <a:spcAft>
                  <a:spcPts val="0"/>
                </a:spcAft>
                <a:buNone/>
              </a:pPr>
              <a:r>
                <a:rPr lang="en" sz="2700">
                  <a:solidFill>
                    <a:srgbClr val="FFFFFF"/>
                  </a:solidFill>
                </a:rPr>
                <a:t>&amp; Future Work</a:t>
              </a:r>
              <a:endParaRPr sz="2700">
                <a:solidFill>
                  <a:srgbClr val="FFFFFF"/>
                </a:solidFill>
              </a:endParaRPr>
            </a:p>
          </p:txBody>
        </p:sp>
      </p:grpSp>
      <p:sp>
        <p:nvSpPr>
          <p:cNvPr id="196" name="Google Shape;196;p26"/>
          <p:cNvSpPr/>
          <p:nvPr/>
        </p:nvSpPr>
        <p:spPr>
          <a:xfrm>
            <a:off x="2832400" y="156400"/>
            <a:ext cx="6142800" cy="4787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lt1"/>
              </a:highlight>
            </a:endParaRPr>
          </a:p>
        </p:txBody>
      </p:sp>
      <p:sp>
        <p:nvSpPr>
          <p:cNvPr id="197" name="Google Shape;197;p26"/>
          <p:cNvSpPr txBox="1"/>
          <p:nvPr/>
        </p:nvSpPr>
        <p:spPr>
          <a:xfrm>
            <a:off x="3139575" y="354100"/>
            <a:ext cx="5430300" cy="4392000"/>
          </a:xfrm>
          <a:prstGeom prst="rect">
            <a:avLst/>
          </a:prstGeom>
          <a:noFill/>
          <a:ln>
            <a:noFill/>
          </a:ln>
        </p:spPr>
        <p:txBody>
          <a:bodyPr anchorCtr="0" anchor="t" bIns="91425" lIns="91425" spcFirstLastPara="1" rIns="91425" wrap="square" tIns="91425">
            <a:spAutoFit/>
          </a:bodyPr>
          <a:lstStyle/>
          <a:p>
            <a:pPr indent="-304800" lvl="0" marL="457200" rtl="0" algn="l">
              <a:lnSpc>
                <a:spcPct val="100000"/>
              </a:lnSpc>
              <a:spcBef>
                <a:spcPts val="0"/>
              </a:spcBef>
              <a:spcAft>
                <a:spcPts val="0"/>
              </a:spcAft>
              <a:buSzPts val="1200"/>
              <a:buFont typeface="Lato"/>
              <a:buChar char="●"/>
            </a:pPr>
            <a:r>
              <a:rPr lang="en" sz="1200">
                <a:latin typeface="Lato"/>
                <a:ea typeface="Lato"/>
                <a:cs typeface="Lato"/>
                <a:sym typeface="Lato"/>
              </a:rPr>
              <a:t>Since our model is capable of predicting the current data with 97.91% accuracy it will successfully predict the upcoming air quality index of any particular data within a given region. </a:t>
            </a:r>
            <a:endParaRPr sz="1200">
              <a:latin typeface="Lato"/>
              <a:ea typeface="Lato"/>
              <a:cs typeface="Lato"/>
              <a:sym typeface="Lato"/>
            </a:endParaRPr>
          </a:p>
          <a:p>
            <a:pPr indent="-304800" lvl="0" marL="457200" rtl="0" algn="l">
              <a:lnSpc>
                <a:spcPct val="100000"/>
              </a:lnSpc>
              <a:spcBef>
                <a:spcPts val="1000"/>
              </a:spcBef>
              <a:spcAft>
                <a:spcPts val="0"/>
              </a:spcAft>
              <a:buSzPts val="1200"/>
              <a:buFont typeface="Lato"/>
              <a:buChar char="●"/>
            </a:pPr>
            <a:r>
              <a:rPr lang="en" sz="1200">
                <a:latin typeface="Lato"/>
                <a:ea typeface="Lato"/>
                <a:cs typeface="Lato"/>
                <a:sym typeface="Lato"/>
              </a:rPr>
              <a:t>With this model we can forecast the AQI and alert the respected region of the country also it a progressive learning model it is capable of tracing back to the particular location needed attention provided the time series data of every possible region needed attention. </a:t>
            </a:r>
            <a:endParaRPr sz="1200">
              <a:latin typeface="Lato"/>
              <a:ea typeface="Lato"/>
              <a:cs typeface="Lato"/>
              <a:sym typeface="Lato"/>
            </a:endParaRPr>
          </a:p>
          <a:p>
            <a:pPr indent="-304800" lvl="0" marL="457200" rtl="0" algn="l">
              <a:lnSpc>
                <a:spcPct val="100000"/>
              </a:lnSpc>
              <a:spcBef>
                <a:spcPts val="1000"/>
              </a:spcBef>
              <a:spcAft>
                <a:spcPts val="0"/>
              </a:spcAft>
              <a:buSzPts val="1200"/>
              <a:buFont typeface="Lato"/>
              <a:buChar char="●"/>
            </a:pPr>
            <a:r>
              <a:rPr lang="en" sz="1200">
                <a:latin typeface="Lato"/>
                <a:ea typeface="Lato"/>
                <a:cs typeface="Lato"/>
                <a:sym typeface="Lato"/>
              </a:rPr>
              <a:t>The air quality information utilized in this report  originates from the Indian air quality checking and investigation stage, and incorporates the normal every day fine particulate issue (PM2.5), inhalable particulate issue (PM10), ozone (O3), CO, SO2, NO2 fixation and air quality record(AQI). </a:t>
            </a:r>
            <a:endParaRPr sz="1200">
              <a:latin typeface="Lato"/>
              <a:ea typeface="Lato"/>
              <a:cs typeface="Lato"/>
              <a:sym typeface="Lato"/>
            </a:endParaRPr>
          </a:p>
          <a:p>
            <a:pPr indent="-304800" lvl="0" marL="457200" rtl="0" algn="l">
              <a:lnSpc>
                <a:spcPct val="100000"/>
              </a:lnSpc>
              <a:spcBef>
                <a:spcPts val="1000"/>
              </a:spcBef>
              <a:spcAft>
                <a:spcPts val="0"/>
              </a:spcAft>
              <a:buSzPts val="1200"/>
              <a:buFont typeface="Lato"/>
              <a:buChar char="●"/>
            </a:pPr>
            <a:r>
              <a:rPr lang="en" sz="1200">
                <a:latin typeface="Lato"/>
                <a:ea typeface="Lato"/>
                <a:cs typeface="Lato"/>
                <a:sym typeface="Lato"/>
              </a:rPr>
              <a:t>In order to predict air quality, pm2_5 is also an important attribute. The values of  this must be recorded in future as this particulates are responsible for various </a:t>
            </a:r>
            <a:r>
              <a:rPr lang="en" sz="1200">
                <a:solidFill>
                  <a:srgbClr val="222222"/>
                </a:solidFill>
                <a:latin typeface="Lato"/>
                <a:ea typeface="Lato"/>
                <a:cs typeface="Lato"/>
                <a:sym typeface="Lato"/>
              </a:rPr>
              <a:t>health effects  including  cardiovascular effects such  as  cardiac  arrhythmias and heart attacks, and respiratory effects such as asthma attacks and bronchitis. </a:t>
            </a:r>
            <a:endParaRPr sz="1200">
              <a:solidFill>
                <a:srgbClr val="222222"/>
              </a:solidFill>
              <a:latin typeface="Lato"/>
              <a:ea typeface="Lato"/>
              <a:cs typeface="Lato"/>
              <a:sym typeface="Lato"/>
            </a:endParaRPr>
          </a:p>
          <a:p>
            <a:pPr indent="-304800" lvl="0" marL="457200" rtl="0" algn="l">
              <a:lnSpc>
                <a:spcPct val="100000"/>
              </a:lnSpc>
              <a:spcBef>
                <a:spcPts val="1000"/>
              </a:spcBef>
              <a:spcAft>
                <a:spcPts val="1000"/>
              </a:spcAft>
              <a:buSzPts val="1200"/>
              <a:buFont typeface="Lato"/>
              <a:buChar char="●"/>
            </a:pPr>
            <a:r>
              <a:rPr lang="en" sz="1200">
                <a:solidFill>
                  <a:srgbClr val="222222"/>
                </a:solidFill>
                <a:latin typeface="Lato"/>
                <a:ea typeface="Lato"/>
                <a:cs typeface="Lato"/>
                <a:sym typeface="Lato"/>
              </a:rPr>
              <a:t>The dataset lacks information on the  cities. If we predict for the entire state, it won’t be helpful. So,  we  can include extended parameters and use the model for further AQI forecasting and classification.</a:t>
            </a:r>
            <a:endParaRPr sz="1300">
              <a:solidFill>
                <a:srgbClr val="1A1A1A"/>
              </a:solidFill>
              <a:highlight>
                <a:schemeClr val="lt1"/>
              </a:highlight>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01" name="Shape 201"/>
        <p:cNvGrpSpPr/>
        <p:nvPr/>
      </p:nvGrpSpPr>
      <p:grpSpPr>
        <a:xfrm>
          <a:off x="0" y="0"/>
          <a:ext cx="0" cy="0"/>
          <a:chOff x="0" y="0"/>
          <a:chExt cx="0" cy="0"/>
        </a:xfrm>
      </p:grpSpPr>
      <p:grpSp>
        <p:nvGrpSpPr>
          <p:cNvPr id="202" name="Google Shape;202;p27"/>
          <p:cNvGrpSpPr/>
          <p:nvPr/>
        </p:nvGrpSpPr>
        <p:grpSpPr>
          <a:xfrm>
            <a:off x="2921338" y="418925"/>
            <a:ext cx="3281268" cy="2092986"/>
            <a:chOff x="-1" y="-367465"/>
            <a:chExt cx="9119700" cy="5581297"/>
          </a:xfrm>
        </p:grpSpPr>
        <p:sp>
          <p:nvSpPr>
            <p:cNvPr id="203" name="Google Shape;203;p27"/>
            <p:cNvSpPr txBox="1"/>
            <p:nvPr/>
          </p:nvSpPr>
          <p:spPr>
            <a:xfrm>
              <a:off x="963556" y="1601832"/>
              <a:ext cx="7248300" cy="3612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Clr>
                  <a:schemeClr val="dk1"/>
                </a:buClr>
                <a:buSzPts val="1100"/>
                <a:buFont typeface="Arial"/>
                <a:buNone/>
              </a:pPr>
              <a:r>
                <a:rPr b="1" lang="en" sz="2000">
                  <a:solidFill>
                    <a:schemeClr val="lt1"/>
                  </a:solidFill>
                  <a:latin typeface="Calibri"/>
                  <a:ea typeface="Calibri"/>
                  <a:cs typeface="Calibri"/>
                  <a:sym typeface="Calibri"/>
                </a:rPr>
                <a:t>GROUP NO. 9</a:t>
              </a:r>
              <a:r>
                <a:rPr lang="en" sz="2000">
                  <a:solidFill>
                    <a:schemeClr val="lt1"/>
                  </a:solidFill>
                  <a:latin typeface="Calibri"/>
                  <a:ea typeface="Calibri"/>
                  <a:cs typeface="Calibri"/>
                  <a:sym typeface="Calibri"/>
                </a:rPr>
                <a:t> :</a:t>
              </a:r>
              <a:endParaRPr sz="2000">
                <a:solidFill>
                  <a:schemeClr val="lt1"/>
                </a:solidFill>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rPr lang="en" sz="1700">
                  <a:solidFill>
                    <a:schemeClr val="lt1"/>
                  </a:solidFill>
                  <a:latin typeface="Calibri"/>
                  <a:ea typeface="Calibri"/>
                  <a:cs typeface="Calibri"/>
                  <a:sym typeface="Calibri"/>
                </a:rPr>
                <a:t>PA 17 - Ketaki Patil</a:t>
              </a:r>
              <a:endParaRPr sz="1700">
                <a:solidFill>
                  <a:schemeClr val="lt1"/>
                </a:solidFill>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rPr lang="en" sz="1700">
                  <a:solidFill>
                    <a:schemeClr val="lt1"/>
                  </a:solidFill>
                  <a:latin typeface="Calibri"/>
                  <a:ea typeface="Calibri"/>
                  <a:cs typeface="Calibri"/>
                  <a:sym typeface="Calibri"/>
                </a:rPr>
                <a:t>PA 31 - Anjali Nair</a:t>
              </a:r>
              <a:endParaRPr sz="1700">
                <a:solidFill>
                  <a:schemeClr val="lt1"/>
                </a:solidFill>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rPr lang="en" sz="1700">
                  <a:solidFill>
                    <a:schemeClr val="lt1"/>
                  </a:solidFill>
                  <a:latin typeface="Calibri"/>
                  <a:ea typeface="Calibri"/>
                  <a:cs typeface="Calibri"/>
                  <a:sym typeface="Calibri"/>
                </a:rPr>
                <a:t>PB 43 - Shreyas Mavale</a:t>
              </a:r>
              <a:endParaRPr sz="1700">
                <a:solidFill>
                  <a:schemeClr val="lt1"/>
                </a:solidFill>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rPr lang="en" sz="1700">
                  <a:solidFill>
                    <a:schemeClr val="lt1"/>
                  </a:solidFill>
                  <a:latin typeface="Calibri"/>
                  <a:ea typeface="Calibri"/>
                  <a:cs typeface="Calibri"/>
                  <a:sym typeface="Calibri"/>
                </a:rPr>
                <a:t>PB 45 - Rishikesh Mate </a:t>
              </a:r>
              <a:endParaRPr>
                <a:solidFill>
                  <a:schemeClr val="lt1"/>
                </a:solidFill>
              </a:endParaRPr>
            </a:p>
          </p:txBody>
        </p:sp>
        <p:sp>
          <p:nvSpPr>
            <p:cNvPr id="204" name="Google Shape;204;p27"/>
            <p:cNvSpPr txBox="1"/>
            <p:nvPr/>
          </p:nvSpPr>
          <p:spPr>
            <a:xfrm>
              <a:off x="-1" y="-367465"/>
              <a:ext cx="9119700" cy="1477800"/>
            </a:xfrm>
            <a:prstGeom prst="rect">
              <a:avLst/>
            </a:prstGeom>
            <a:solidFill>
              <a:schemeClr val="lt1"/>
            </a:solid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 sz="3600">
                  <a:solidFill>
                    <a:schemeClr val="accent1"/>
                  </a:solidFill>
                </a:rPr>
                <a:t>THANK YOU</a:t>
              </a:r>
              <a:endParaRPr sz="700">
                <a:solidFill>
                  <a:schemeClr val="accent1"/>
                </a:solidFill>
              </a:endParaRPr>
            </a:p>
          </p:txBody>
        </p:sp>
      </p:grpSp>
      <p:pic>
        <p:nvPicPr>
          <p:cNvPr id="205" name="Google Shape;205;p27"/>
          <p:cNvPicPr preferRelativeResize="0"/>
          <p:nvPr/>
        </p:nvPicPr>
        <p:blipFill rotWithShape="1">
          <a:blip r:embed="rId3">
            <a:alphaModFix amt="50000"/>
          </a:blip>
          <a:srcRect b="0" l="0" r="3707" t="0"/>
          <a:stretch/>
        </p:blipFill>
        <p:spPr>
          <a:xfrm>
            <a:off x="-10025" y="2696200"/>
            <a:ext cx="9144000" cy="2470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9" name="Shape 209"/>
        <p:cNvGrpSpPr/>
        <p:nvPr/>
      </p:nvGrpSpPr>
      <p:grpSpPr>
        <a:xfrm>
          <a:off x="0" y="0"/>
          <a:ext cx="0" cy="0"/>
          <a:chOff x="0" y="0"/>
          <a:chExt cx="0" cy="0"/>
        </a:xfrm>
      </p:grpSpPr>
      <p:graphicFrame>
        <p:nvGraphicFramePr>
          <p:cNvPr id="210" name="Google Shape;210;p28"/>
          <p:cNvGraphicFramePr/>
          <p:nvPr/>
        </p:nvGraphicFramePr>
        <p:xfrm>
          <a:off x="645100" y="908275"/>
          <a:ext cx="3000000" cy="3000000"/>
        </p:xfrm>
        <a:graphic>
          <a:graphicData uri="http://schemas.openxmlformats.org/drawingml/2006/table">
            <a:tbl>
              <a:tblPr>
                <a:noFill/>
                <a:tableStyleId>{1CEF6E84-5F67-4957-B287-028A69A37C25}</a:tableStyleId>
              </a:tblPr>
              <a:tblGrid>
                <a:gridCol w="2617925"/>
                <a:gridCol w="5235875"/>
              </a:tblGrid>
              <a:tr h="251450">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r>
              <a:tr h="251450">
                <a:tc>
                  <a:txBody>
                    <a:bodyPr/>
                    <a:lstStyle/>
                    <a:p>
                      <a:pPr indent="0" lvl="0" marL="0" rtl="0" algn="l">
                        <a:lnSpc>
                          <a:spcPct val="115000"/>
                        </a:lnSpc>
                        <a:spcBef>
                          <a:spcPts val="0"/>
                        </a:spcBef>
                        <a:spcAft>
                          <a:spcPts val="0"/>
                        </a:spcAft>
                        <a:buNone/>
                      </a:pPr>
                      <a:r>
                        <a:rPr lang="en" sz="1000" u="sng">
                          <a:solidFill>
                            <a:schemeClr val="hlink"/>
                          </a:solidFill>
                          <a:hlinkClick r:id="rId3"/>
                        </a:rPr>
                        <a:t>http://www.jcreview.com/fulltext/197-1592899246.pdf</a:t>
                      </a:r>
                      <a:endParaRPr sz="1000" u="sng">
                        <a:solidFill>
                          <a:schemeClr val="hlink"/>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u="sng">
                          <a:solidFill>
                            <a:schemeClr val="hlink"/>
                          </a:solidFill>
                          <a:hlinkClick r:id="rId4"/>
                        </a:rPr>
                        <a:t>https://www.sci-hub.se/10.1109/ACCESS.2019.2925082</a:t>
                      </a:r>
                      <a:endParaRPr sz="1000" u="sng">
                        <a:solidFill>
                          <a:schemeClr val="hlink"/>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51450">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r>
              <a:tr h="251450">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u="sng">
                          <a:solidFill>
                            <a:schemeClr val="hlink"/>
                          </a:solidFill>
                          <a:hlinkClick r:id="rId5"/>
                        </a:rPr>
                        <a:t>https://ieeexplore.ieee.org/abstract/document/9063845</a:t>
                      </a:r>
                      <a:endParaRPr sz="1000" u="sng">
                        <a:solidFill>
                          <a:schemeClr val="hlink"/>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r>
              <a:tr h="342900">
                <a:tc>
                  <a:txBody>
                    <a:bodyPr/>
                    <a:lstStyle/>
                    <a:p>
                      <a:pPr indent="0" lvl="0" marL="0" rtl="0" algn="l">
                        <a:lnSpc>
                          <a:spcPct val="115000"/>
                        </a:lnSpc>
                        <a:spcBef>
                          <a:spcPts val="0"/>
                        </a:spcBef>
                        <a:spcAft>
                          <a:spcPts val="0"/>
                        </a:spcAft>
                        <a:buNone/>
                      </a:pPr>
                      <a:r>
                        <a:rPr lang="en" sz="1000" u="sng">
                          <a:solidFill>
                            <a:schemeClr val="hlink"/>
                          </a:solidFill>
                          <a:hlinkClick r:id="rId6"/>
                        </a:rPr>
                        <a:t>https://www.sci-hub.se/10.1109/ICATIECE45860.2019.9063845</a:t>
                      </a:r>
                      <a:endParaRPr sz="1000" u="sng">
                        <a:solidFill>
                          <a:schemeClr val="hlink"/>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solidFill>
                            <a:srgbClr val="333333"/>
                          </a:solidFill>
                        </a:rPr>
                        <a:t>Urban Air Quality Analysis and Prediction Using Machine Learning</a:t>
                      </a:r>
                      <a:endParaRPr b="1" sz="1000">
                        <a:solidFill>
                          <a:srgbClr val="333333"/>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51450">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u="sng">
                          <a:solidFill>
                            <a:schemeClr val="hlink"/>
                          </a:solidFill>
                          <a:hlinkClick r:id="rId7"/>
                        </a:rPr>
                        <a:t>https://ieeexplore.ieee.org/abstract/document/9074431</a:t>
                      </a:r>
                      <a:endParaRPr sz="1100" u="sng">
                        <a:solidFill>
                          <a:schemeClr val="hlink"/>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r>
              <a:tr h="342900">
                <a:tc>
                  <a:txBody>
                    <a:bodyPr/>
                    <a:lstStyle/>
                    <a:p>
                      <a:pPr indent="0" lvl="0" marL="0" rtl="0" algn="l">
                        <a:lnSpc>
                          <a:spcPct val="115000"/>
                        </a:lnSpc>
                        <a:spcBef>
                          <a:spcPts val="0"/>
                        </a:spcBef>
                        <a:spcAft>
                          <a:spcPts val="0"/>
                        </a:spcAft>
                        <a:buNone/>
                      </a:pPr>
                      <a:r>
                        <a:rPr lang="en" sz="1000" u="sng">
                          <a:solidFill>
                            <a:schemeClr val="hlink"/>
                          </a:solidFill>
                          <a:hlinkClick r:id="rId8"/>
                        </a:rPr>
                        <a:t>https://www.sci-hub.se/10.1109/ICACCS48705.2020.9074431</a:t>
                      </a:r>
                      <a:endParaRPr sz="1000" u="sng">
                        <a:solidFill>
                          <a:schemeClr val="hlink"/>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solidFill>
                            <a:srgbClr val="333333"/>
                          </a:solidFill>
                        </a:rPr>
                        <a:t>Air Quality Prediction Of Data Log By Machine Learning</a:t>
                      </a:r>
                      <a:endParaRPr b="1" sz="1000">
                        <a:solidFill>
                          <a:srgbClr val="333333"/>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51450">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u="sng">
                          <a:solidFill>
                            <a:schemeClr val="hlink"/>
                          </a:solidFill>
                          <a:hlinkClick r:id="rId9"/>
                        </a:rPr>
                        <a:t>https://ieeexplore.ieee.org/abstract/document/8929517</a:t>
                      </a:r>
                      <a:endParaRPr sz="1100" u="sng">
                        <a:solidFill>
                          <a:schemeClr val="hlink"/>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r>
              <a:tr h="200025">
                <a:tc>
                  <a:txBody>
                    <a:bodyPr/>
                    <a:lstStyle/>
                    <a:p>
                      <a:pPr indent="0" lvl="0" marL="0" rtl="0" algn="l">
                        <a:lnSpc>
                          <a:spcPct val="115000"/>
                        </a:lnSpc>
                        <a:spcBef>
                          <a:spcPts val="0"/>
                        </a:spcBef>
                        <a:spcAft>
                          <a:spcPts val="0"/>
                        </a:spcAft>
                        <a:buNone/>
                      </a:pPr>
                      <a:r>
                        <a:rPr lang="en" sz="1000" u="sng">
                          <a:solidFill>
                            <a:schemeClr val="hlink"/>
                          </a:solidFill>
                          <a:hlinkClick r:id="rId10"/>
                        </a:rPr>
                        <a:t>https://www.sci-hub.se/10.1109/TENCON.2019.8929517</a:t>
                      </a:r>
                      <a:endParaRPr sz="1000" u="sng">
                        <a:solidFill>
                          <a:schemeClr val="hlink"/>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solidFill>
                            <a:srgbClr val="333333"/>
                          </a:solidFill>
                        </a:rPr>
                        <a:t>Urban Air Quality Prediction Using Regression Analysis</a:t>
                      </a:r>
                      <a:endParaRPr b="1" sz="1000">
                        <a:solidFill>
                          <a:srgbClr val="333333"/>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94" name="Shape 94"/>
        <p:cNvGrpSpPr/>
        <p:nvPr/>
      </p:nvGrpSpPr>
      <p:grpSpPr>
        <a:xfrm>
          <a:off x="0" y="0"/>
          <a:ext cx="0" cy="0"/>
          <a:chOff x="0" y="0"/>
          <a:chExt cx="0" cy="0"/>
        </a:xfrm>
      </p:grpSpPr>
      <p:grpSp>
        <p:nvGrpSpPr>
          <p:cNvPr id="95" name="Google Shape;95;p14"/>
          <p:cNvGrpSpPr/>
          <p:nvPr/>
        </p:nvGrpSpPr>
        <p:grpSpPr>
          <a:xfrm>
            <a:off x="305825" y="276188"/>
            <a:ext cx="3280838" cy="2617850"/>
            <a:chOff x="-556067" y="-4547800"/>
            <a:chExt cx="8748900" cy="6980932"/>
          </a:xfrm>
        </p:grpSpPr>
        <p:sp>
          <p:nvSpPr>
            <p:cNvPr id="96" name="Google Shape;96;p14"/>
            <p:cNvSpPr txBox="1"/>
            <p:nvPr/>
          </p:nvSpPr>
          <p:spPr>
            <a:xfrm>
              <a:off x="0" y="1858632"/>
              <a:ext cx="7248300" cy="5745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t/>
              </a:r>
              <a:endParaRPr>
                <a:solidFill>
                  <a:schemeClr val="lt1"/>
                </a:solidFill>
              </a:endParaRPr>
            </a:p>
          </p:txBody>
        </p:sp>
        <p:sp>
          <p:nvSpPr>
            <p:cNvPr id="97" name="Google Shape;97;p14"/>
            <p:cNvSpPr txBox="1"/>
            <p:nvPr/>
          </p:nvSpPr>
          <p:spPr>
            <a:xfrm>
              <a:off x="-556067" y="-4547800"/>
              <a:ext cx="8748900" cy="1477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 sz="3600">
                  <a:solidFill>
                    <a:srgbClr val="FFFFFF"/>
                  </a:solidFill>
                </a:rPr>
                <a:t>AGENDA</a:t>
              </a:r>
              <a:endParaRPr sz="700"/>
            </a:p>
          </p:txBody>
        </p:sp>
      </p:grpSp>
      <p:sp>
        <p:nvSpPr>
          <p:cNvPr id="98" name="Google Shape;98;p14"/>
          <p:cNvSpPr/>
          <p:nvPr/>
        </p:nvSpPr>
        <p:spPr>
          <a:xfrm>
            <a:off x="2832400" y="156400"/>
            <a:ext cx="6142800" cy="4787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lt1"/>
              </a:highlight>
            </a:endParaRPr>
          </a:p>
        </p:txBody>
      </p:sp>
      <p:sp>
        <p:nvSpPr>
          <p:cNvPr id="99" name="Google Shape;99;p14"/>
          <p:cNvSpPr txBox="1"/>
          <p:nvPr/>
        </p:nvSpPr>
        <p:spPr>
          <a:xfrm>
            <a:off x="3188650" y="403000"/>
            <a:ext cx="5430300" cy="45408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SzPts val="1800"/>
              <a:buFont typeface="Lato"/>
              <a:buChar char="●"/>
            </a:pPr>
            <a:r>
              <a:rPr lang="en" sz="1800">
                <a:highlight>
                  <a:srgbClr val="FFFFFF"/>
                </a:highlight>
                <a:latin typeface="Lato"/>
                <a:ea typeface="Lato"/>
                <a:cs typeface="Lato"/>
                <a:sym typeface="Lato"/>
              </a:rPr>
              <a:t>Problem Statement  </a:t>
            </a:r>
            <a:endParaRPr sz="1800">
              <a:highlight>
                <a:srgbClr val="FFFFFF"/>
              </a:highlight>
              <a:latin typeface="Lato"/>
              <a:ea typeface="Lato"/>
              <a:cs typeface="Lato"/>
              <a:sym typeface="Lato"/>
            </a:endParaRPr>
          </a:p>
          <a:p>
            <a:pPr indent="-342900" lvl="0" marL="457200" rtl="0" algn="l">
              <a:lnSpc>
                <a:spcPct val="150000"/>
              </a:lnSpc>
              <a:spcBef>
                <a:spcPts val="0"/>
              </a:spcBef>
              <a:spcAft>
                <a:spcPts val="0"/>
              </a:spcAft>
              <a:buSzPts val="1800"/>
              <a:buFont typeface="Lato"/>
              <a:buChar char="●"/>
            </a:pPr>
            <a:r>
              <a:rPr lang="en" sz="1800">
                <a:highlight>
                  <a:srgbClr val="FFFFFF"/>
                </a:highlight>
                <a:latin typeface="Lato"/>
                <a:ea typeface="Lato"/>
                <a:cs typeface="Lato"/>
                <a:sym typeface="Lato"/>
              </a:rPr>
              <a:t>Objectives </a:t>
            </a:r>
            <a:endParaRPr sz="1800">
              <a:highlight>
                <a:srgbClr val="FFFFFF"/>
              </a:highlight>
              <a:latin typeface="Lato"/>
              <a:ea typeface="Lato"/>
              <a:cs typeface="Lato"/>
              <a:sym typeface="Lato"/>
            </a:endParaRPr>
          </a:p>
          <a:p>
            <a:pPr indent="-342900" lvl="0" marL="457200" rtl="0" algn="l">
              <a:lnSpc>
                <a:spcPct val="150000"/>
              </a:lnSpc>
              <a:spcBef>
                <a:spcPts val="0"/>
              </a:spcBef>
              <a:spcAft>
                <a:spcPts val="0"/>
              </a:spcAft>
              <a:buSzPts val="1800"/>
              <a:buFont typeface="Lato"/>
              <a:buChar char="●"/>
            </a:pPr>
            <a:r>
              <a:rPr lang="en" sz="1800">
                <a:highlight>
                  <a:srgbClr val="FFFFFF"/>
                </a:highlight>
                <a:latin typeface="Lato"/>
                <a:ea typeface="Lato"/>
                <a:cs typeface="Lato"/>
                <a:sym typeface="Lato"/>
              </a:rPr>
              <a:t>Dataset Description </a:t>
            </a:r>
            <a:endParaRPr sz="1800">
              <a:highlight>
                <a:srgbClr val="FFFFFF"/>
              </a:highlight>
              <a:latin typeface="Lato"/>
              <a:ea typeface="Lato"/>
              <a:cs typeface="Lato"/>
              <a:sym typeface="Lato"/>
            </a:endParaRPr>
          </a:p>
          <a:p>
            <a:pPr indent="-342900" lvl="0" marL="457200" rtl="0" algn="l">
              <a:lnSpc>
                <a:spcPct val="150000"/>
              </a:lnSpc>
              <a:spcBef>
                <a:spcPts val="0"/>
              </a:spcBef>
              <a:spcAft>
                <a:spcPts val="0"/>
              </a:spcAft>
              <a:buSzPts val="1800"/>
              <a:buFont typeface="Lato"/>
              <a:buChar char="●"/>
            </a:pPr>
            <a:r>
              <a:rPr lang="en" sz="1800">
                <a:highlight>
                  <a:srgbClr val="FFFFFF"/>
                </a:highlight>
                <a:latin typeface="Lato"/>
                <a:ea typeface="Lato"/>
                <a:cs typeface="Lato"/>
                <a:sym typeface="Lato"/>
              </a:rPr>
              <a:t>Data Preprocessing </a:t>
            </a:r>
            <a:endParaRPr sz="1800">
              <a:highlight>
                <a:srgbClr val="FFFFFF"/>
              </a:highlight>
              <a:latin typeface="Lato"/>
              <a:ea typeface="Lato"/>
              <a:cs typeface="Lato"/>
              <a:sym typeface="Lato"/>
            </a:endParaRPr>
          </a:p>
          <a:p>
            <a:pPr indent="-342900" lvl="0" marL="457200" rtl="0" algn="l">
              <a:lnSpc>
                <a:spcPct val="150000"/>
              </a:lnSpc>
              <a:spcBef>
                <a:spcPts val="0"/>
              </a:spcBef>
              <a:spcAft>
                <a:spcPts val="0"/>
              </a:spcAft>
              <a:buSzPts val="1800"/>
              <a:buFont typeface="Lato"/>
              <a:buChar char="●"/>
            </a:pPr>
            <a:r>
              <a:rPr lang="en" sz="1800">
                <a:highlight>
                  <a:srgbClr val="FFFFFF"/>
                </a:highlight>
                <a:latin typeface="Lato"/>
                <a:ea typeface="Lato"/>
                <a:cs typeface="Lato"/>
                <a:sym typeface="Lato"/>
              </a:rPr>
              <a:t>Data Analysis and visualization </a:t>
            </a:r>
            <a:endParaRPr sz="1800">
              <a:highlight>
                <a:srgbClr val="FFFFFF"/>
              </a:highlight>
              <a:latin typeface="Lato"/>
              <a:ea typeface="Lato"/>
              <a:cs typeface="Lato"/>
              <a:sym typeface="Lato"/>
            </a:endParaRPr>
          </a:p>
          <a:p>
            <a:pPr indent="-342900" lvl="0" marL="457200" rtl="0" algn="l">
              <a:lnSpc>
                <a:spcPct val="150000"/>
              </a:lnSpc>
              <a:spcBef>
                <a:spcPts val="0"/>
              </a:spcBef>
              <a:spcAft>
                <a:spcPts val="0"/>
              </a:spcAft>
              <a:buSzPts val="1800"/>
              <a:buFont typeface="Lato"/>
              <a:buChar char="●"/>
            </a:pPr>
            <a:r>
              <a:rPr lang="en" sz="1800">
                <a:highlight>
                  <a:srgbClr val="FFFFFF"/>
                </a:highlight>
                <a:latin typeface="Lato"/>
                <a:ea typeface="Lato"/>
                <a:cs typeface="Lato"/>
                <a:sym typeface="Lato"/>
              </a:rPr>
              <a:t>System architecture </a:t>
            </a:r>
            <a:endParaRPr sz="1800">
              <a:highlight>
                <a:srgbClr val="FFFFFF"/>
              </a:highlight>
              <a:latin typeface="Lato"/>
              <a:ea typeface="Lato"/>
              <a:cs typeface="Lato"/>
              <a:sym typeface="Lato"/>
            </a:endParaRPr>
          </a:p>
          <a:p>
            <a:pPr indent="-342900" lvl="0" marL="457200" rtl="0" algn="l">
              <a:lnSpc>
                <a:spcPct val="150000"/>
              </a:lnSpc>
              <a:spcBef>
                <a:spcPts val="0"/>
              </a:spcBef>
              <a:spcAft>
                <a:spcPts val="0"/>
              </a:spcAft>
              <a:buSzPts val="1800"/>
              <a:buFont typeface="Lato"/>
              <a:buChar char="●"/>
            </a:pPr>
            <a:r>
              <a:rPr lang="en" sz="1800">
                <a:highlight>
                  <a:srgbClr val="FFFFFF"/>
                </a:highlight>
                <a:latin typeface="Lato"/>
                <a:ea typeface="Lato"/>
                <a:cs typeface="Lato"/>
                <a:sym typeface="Lato"/>
              </a:rPr>
              <a:t>ML Algorithms </a:t>
            </a:r>
            <a:endParaRPr sz="1800">
              <a:highlight>
                <a:srgbClr val="FFFFFF"/>
              </a:highlight>
              <a:latin typeface="Lato"/>
              <a:ea typeface="Lato"/>
              <a:cs typeface="Lato"/>
              <a:sym typeface="Lato"/>
            </a:endParaRPr>
          </a:p>
          <a:p>
            <a:pPr indent="-342900" lvl="0" marL="457200" rtl="0" algn="l">
              <a:lnSpc>
                <a:spcPct val="150000"/>
              </a:lnSpc>
              <a:spcBef>
                <a:spcPts val="0"/>
              </a:spcBef>
              <a:spcAft>
                <a:spcPts val="0"/>
              </a:spcAft>
              <a:buSzPts val="1800"/>
              <a:buFont typeface="Lato"/>
              <a:buChar char="●"/>
            </a:pPr>
            <a:r>
              <a:rPr lang="en" sz="1800">
                <a:highlight>
                  <a:srgbClr val="FFFFFF"/>
                </a:highlight>
                <a:latin typeface="Lato"/>
                <a:ea typeface="Lato"/>
                <a:cs typeface="Lato"/>
                <a:sym typeface="Lato"/>
              </a:rPr>
              <a:t>Output analysis </a:t>
            </a:r>
            <a:endParaRPr sz="1800">
              <a:highlight>
                <a:srgbClr val="FFFFFF"/>
              </a:highlight>
              <a:latin typeface="Lato"/>
              <a:ea typeface="Lato"/>
              <a:cs typeface="Lato"/>
              <a:sym typeface="Lato"/>
            </a:endParaRPr>
          </a:p>
          <a:p>
            <a:pPr indent="-342900" lvl="0" marL="457200" rtl="0" algn="l">
              <a:lnSpc>
                <a:spcPct val="150000"/>
              </a:lnSpc>
              <a:spcBef>
                <a:spcPts val="0"/>
              </a:spcBef>
              <a:spcAft>
                <a:spcPts val="0"/>
              </a:spcAft>
              <a:buSzPts val="1800"/>
              <a:buFont typeface="Lato"/>
              <a:buChar char="●"/>
            </a:pPr>
            <a:r>
              <a:rPr lang="en" sz="1800">
                <a:highlight>
                  <a:srgbClr val="FFFFFF"/>
                </a:highlight>
                <a:latin typeface="Lato"/>
                <a:ea typeface="Lato"/>
                <a:cs typeface="Lato"/>
                <a:sym typeface="Lato"/>
              </a:rPr>
              <a:t>Visualization screenshots  </a:t>
            </a:r>
            <a:endParaRPr sz="1800">
              <a:highlight>
                <a:srgbClr val="FFFFFF"/>
              </a:highlight>
              <a:latin typeface="Lato"/>
              <a:ea typeface="Lato"/>
              <a:cs typeface="Lato"/>
              <a:sym typeface="Lato"/>
            </a:endParaRPr>
          </a:p>
          <a:p>
            <a:pPr indent="-342900" lvl="0" marL="457200" rtl="0" algn="l">
              <a:lnSpc>
                <a:spcPct val="150000"/>
              </a:lnSpc>
              <a:spcBef>
                <a:spcPts val="0"/>
              </a:spcBef>
              <a:spcAft>
                <a:spcPts val="0"/>
              </a:spcAft>
              <a:buSzPts val="1800"/>
              <a:buFont typeface="Lato"/>
              <a:buChar char="●"/>
            </a:pPr>
            <a:r>
              <a:rPr lang="en" sz="1800">
                <a:highlight>
                  <a:srgbClr val="FFFFFF"/>
                </a:highlight>
                <a:latin typeface="Lato"/>
                <a:ea typeface="Lato"/>
                <a:cs typeface="Lato"/>
                <a:sym typeface="Lato"/>
              </a:rPr>
              <a:t>Conclusion </a:t>
            </a:r>
            <a:endParaRPr sz="1800">
              <a:highlight>
                <a:srgbClr val="FFFFFF"/>
              </a:highlight>
              <a:latin typeface="Lato"/>
              <a:ea typeface="Lato"/>
              <a:cs typeface="Lato"/>
              <a:sym typeface="Lato"/>
            </a:endParaRPr>
          </a:p>
          <a:p>
            <a:pPr indent="0" lvl="0" marL="0" rtl="0" algn="l">
              <a:spcBef>
                <a:spcPts val="0"/>
              </a:spcBef>
              <a:spcAft>
                <a:spcPts val="0"/>
              </a:spcAft>
              <a:buNone/>
            </a:pPr>
            <a:r>
              <a:t/>
            </a:r>
            <a:endParaRPr sz="1300">
              <a:solidFill>
                <a:srgbClr val="1A1A1A"/>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03" name="Shape 103"/>
        <p:cNvGrpSpPr/>
        <p:nvPr/>
      </p:nvGrpSpPr>
      <p:grpSpPr>
        <a:xfrm>
          <a:off x="0" y="0"/>
          <a:ext cx="0" cy="0"/>
          <a:chOff x="0" y="0"/>
          <a:chExt cx="0" cy="0"/>
        </a:xfrm>
      </p:grpSpPr>
      <p:grpSp>
        <p:nvGrpSpPr>
          <p:cNvPr id="104" name="Google Shape;104;p15"/>
          <p:cNvGrpSpPr/>
          <p:nvPr/>
        </p:nvGrpSpPr>
        <p:grpSpPr>
          <a:xfrm>
            <a:off x="305825" y="276188"/>
            <a:ext cx="3280838" cy="2617850"/>
            <a:chOff x="-556067" y="-4547800"/>
            <a:chExt cx="8748900" cy="6980932"/>
          </a:xfrm>
        </p:grpSpPr>
        <p:sp>
          <p:nvSpPr>
            <p:cNvPr id="105" name="Google Shape;105;p15"/>
            <p:cNvSpPr txBox="1"/>
            <p:nvPr/>
          </p:nvSpPr>
          <p:spPr>
            <a:xfrm>
              <a:off x="0" y="1858632"/>
              <a:ext cx="7248300" cy="5745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t/>
              </a:r>
              <a:endParaRPr>
                <a:solidFill>
                  <a:schemeClr val="lt1"/>
                </a:solidFill>
              </a:endParaRPr>
            </a:p>
          </p:txBody>
        </p:sp>
        <p:sp>
          <p:nvSpPr>
            <p:cNvPr id="106" name="Google Shape;106;p15"/>
            <p:cNvSpPr txBox="1"/>
            <p:nvPr/>
          </p:nvSpPr>
          <p:spPr>
            <a:xfrm>
              <a:off x="-556067" y="-4547800"/>
              <a:ext cx="8748900" cy="2955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 sz="3600">
                  <a:solidFill>
                    <a:srgbClr val="FFFFFF"/>
                  </a:solidFill>
                </a:rPr>
                <a:t>Problem Statement</a:t>
              </a:r>
              <a:endParaRPr sz="700"/>
            </a:p>
          </p:txBody>
        </p:sp>
      </p:grpSp>
      <p:sp>
        <p:nvSpPr>
          <p:cNvPr id="107" name="Google Shape;107;p15"/>
          <p:cNvSpPr/>
          <p:nvPr/>
        </p:nvSpPr>
        <p:spPr>
          <a:xfrm>
            <a:off x="2832400" y="156400"/>
            <a:ext cx="6142800" cy="4787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lt1"/>
              </a:highlight>
            </a:endParaRPr>
          </a:p>
        </p:txBody>
      </p:sp>
      <p:sp>
        <p:nvSpPr>
          <p:cNvPr id="108" name="Google Shape;108;p15"/>
          <p:cNvSpPr txBox="1"/>
          <p:nvPr/>
        </p:nvSpPr>
        <p:spPr>
          <a:xfrm>
            <a:off x="3206000" y="599500"/>
            <a:ext cx="5430300" cy="39471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rgbClr val="1A1A1A"/>
              </a:buClr>
              <a:buSzPts val="1300"/>
              <a:buFont typeface="Lato"/>
              <a:buChar char="●"/>
            </a:pPr>
            <a:r>
              <a:rPr lang="en" sz="1300">
                <a:solidFill>
                  <a:srgbClr val="1A1A1A"/>
                </a:solidFill>
                <a:highlight>
                  <a:srgbClr val="FFFFFF"/>
                </a:highlight>
                <a:latin typeface="Lato"/>
                <a:ea typeface="Lato"/>
                <a:cs typeface="Lato"/>
                <a:sym typeface="Lato"/>
              </a:rPr>
              <a:t>India has made it to the headlines when it comes to air pollution. The growing air pollution in the country has been one of the major concerns for both the government and the citizens.</a:t>
            </a:r>
            <a:endParaRPr sz="1300">
              <a:solidFill>
                <a:srgbClr val="1A1A1A"/>
              </a:solidFill>
              <a:highlight>
                <a:srgbClr val="FFFFFF"/>
              </a:highlight>
              <a:latin typeface="Lato"/>
              <a:ea typeface="Lato"/>
              <a:cs typeface="Lato"/>
              <a:sym typeface="Lato"/>
            </a:endParaRPr>
          </a:p>
          <a:p>
            <a:pPr indent="-311150" lvl="0" marL="457200" rtl="0" algn="l">
              <a:lnSpc>
                <a:spcPct val="115000"/>
              </a:lnSpc>
              <a:spcBef>
                <a:spcPts val="1000"/>
              </a:spcBef>
              <a:spcAft>
                <a:spcPts val="0"/>
              </a:spcAft>
              <a:buClr>
                <a:srgbClr val="1A1A1A"/>
              </a:buClr>
              <a:buSzPts val="1300"/>
              <a:buFont typeface="Lato"/>
              <a:buChar char="●"/>
            </a:pPr>
            <a:r>
              <a:rPr lang="en" sz="1300">
                <a:solidFill>
                  <a:srgbClr val="1A1A1A"/>
                </a:solidFill>
                <a:highlight>
                  <a:srgbClr val="FFFFFF"/>
                </a:highlight>
                <a:latin typeface="Lato"/>
                <a:ea typeface="Lato"/>
                <a:cs typeface="Lato"/>
                <a:sym typeface="Lato"/>
              </a:rPr>
              <a:t>Most of the population is not even aware of the colossal harm caused by the air they breathe everyday. </a:t>
            </a:r>
            <a:endParaRPr sz="1300">
              <a:solidFill>
                <a:srgbClr val="1A1A1A"/>
              </a:solidFill>
              <a:highlight>
                <a:srgbClr val="FFFFFF"/>
              </a:highlight>
              <a:latin typeface="Lato"/>
              <a:ea typeface="Lato"/>
              <a:cs typeface="Lato"/>
              <a:sym typeface="Lato"/>
            </a:endParaRPr>
          </a:p>
          <a:p>
            <a:pPr indent="-311150" lvl="0" marL="457200" rtl="0" algn="l">
              <a:lnSpc>
                <a:spcPct val="115000"/>
              </a:lnSpc>
              <a:spcBef>
                <a:spcPts val="1000"/>
              </a:spcBef>
              <a:spcAft>
                <a:spcPts val="0"/>
              </a:spcAft>
              <a:buClr>
                <a:srgbClr val="1A1A1A"/>
              </a:buClr>
              <a:buSzPts val="1300"/>
              <a:buFont typeface="Lato"/>
              <a:buChar char="●"/>
            </a:pPr>
            <a:r>
              <a:rPr lang="en" sz="1300">
                <a:solidFill>
                  <a:srgbClr val="1A1A1A"/>
                </a:solidFill>
                <a:highlight>
                  <a:srgbClr val="FFFFFF"/>
                </a:highlight>
                <a:latin typeface="Lato"/>
                <a:ea typeface="Lato"/>
                <a:cs typeface="Lato"/>
                <a:sym typeface="Lato"/>
              </a:rPr>
              <a:t>Air pollution in India is a serious issue, ranking higher than smoking, high blood pressure, child and maternal malnutrition, and risk factors for diabetes.</a:t>
            </a:r>
            <a:endParaRPr sz="1300">
              <a:solidFill>
                <a:srgbClr val="1A1A1A"/>
              </a:solidFill>
              <a:highlight>
                <a:srgbClr val="FFFFFF"/>
              </a:highlight>
              <a:latin typeface="Lato"/>
              <a:ea typeface="Lato"/>
              <a:cs typeface="Lato"/>
              <a:sym typeface="Lato"/>
            </a:endParaRPr>
          </a:p>
          <a:p>
            <a:pPr indent="-311150" lvl="0" marL="457200" rtl="0" algn="l">
              <a:lnSpc>
                <a:spcPct val="115000"/>
              </a:lnSpc>
              <a:spcBef>
                <a:spcPts val="1000"/>
              </a:spcBef>
              <a:spcAft>
                <a:spcPts val="0"/>
              </a:spcAft>
              <a:buClr>
                <a:srgbClr val="1A1A1A"/>
              </a:buClr>
              <a:buSzPts val="1300"/>
              <a:buFont typeface="Lato"/>
              <a:buChar char="●"/>
            </a:pPr>
            <a:r>
              <a:rPr lang="en" sz="1300">
                <a:solidFill>
                  <a:srgbClr val="1A1A1A"/>
                </a:solidFill>
                <a:highlight>
                  <a:srgbClr val="FFFFFF"/>
                </a:highlight>
                <a:latin typeface="Lato"/>
                <a:ea typeface="Lato"/>
                <a:cs typeface="Lato"/>
                <a:sym typeface="Lato"/>
              </a:rPr>
              <a:t>We hence propose a solution to help analyze the trend of AQI  across India and also predicting AQI for future years.</a:t>
            </a:r>
            <a:r>
              <a:rPr lang="en" sz="1300">
                <a:solidFill>
                  <a:srgbClr val="1A1A1A"/>
                </a:solidFill>
                <a:latin typeface="Lato"/>
                <a:ea typeface="Lato"/>
                <a:cs typeface="Lato"/>
                <a:sym typeface="Lato"/>
              </a:rPr>
              <a:t> </a:t>
            </a:r>
            <a:endParaRPr sz="1300">
              <a:solidFill>
                <a:srgbClr val="1A1A1A"/>
              </a:solidFill>
              <a:highlight>
                <a:srgbClr val="FFFFFF"/>
              </a:highlight>
              <a:latin typeface="Lato"/>
              <a:ea typeface="Lato"/>
              <a:cs typeface="Lato"/>
              <a:sym typeface="Lato"/>
            </a:endParaRPr>
          </a:p>
          <a:p>
            <a:pPr indent="0" lvl="0" marL="0" rtl="0" algn="l">
              <a:lnSpc>
                <a:spcPct val="115000"/>
              </a:lnSpc>
              <a:spcBef>
                <a:spcPts val="1000"/>
              </a:spcBef>
              <a:spcAft>
                <a:spcPts val="0"/>
              </a:spcAft>
              <a:buNone/>
            </a:pPr>
            <a:r>
              <a:t/>
            </a:r>
            <a:endParaRPr sz="1200">
              <a:solidFill>
                <a:srgbClr val="24292E"/>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t/>
            </a:r>
            <a:endParaRPr sz="1200">
              <a:solidFill>
                <a:srgbClr val="24292E"/>
              </a:solidFill>
              <a:highlight>
                <a:srgbClr val="FFFFFF"/>
              </a:highlight>
            </a:endParaRPr>
          </a:p>
          <a:p>
            <a:pPr indent="0" lvl="0" marL="0" rtl="0" algn="l">
              <a:spcBef>
                <a:spcPts val="1200"/>
              </a:spcBef>
              <a:spcAft>
                <a:spcPts val="0"/>
              </a:spcAft>
              <a:buNone/>
            </a:pPr>
            <a:r>
              <a:t/>
            </a: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12" name="Shape 112"/>
        <p:cNvGrpSpPr/>
        <p:nvPr/>
      </p:nvGrpSpPr>
      <p:grpSpPr>
        <a:xfrm>
          <a:off x="0" y="0"/>
          <a:ext cx="0" cy="0"/>
          <a:chOff x="0" y="0"/>
          <a:chExt cx="0" cy="0"/>
        </a:xfrm>
      </p:grpSpPr>
      <p:grpSp>
        <p:nvGrpSpPr>
          <p:cNvPr id="113" name="Google Shape;113;p16"/>
          <p:cNvGrpSpPr/>
          <p:nvPr/>
        </p:nvGrpSpPr>
        <p:grpSpPr>
          <a:xfrm>
            <a:off x="305825" y="276188"/>
            <a:ext cx="3280838" cy="2617850"/>
            <a:chOff x="-556067" y="-4547800"/>
            <a:chExt cx="8748900" cy="6980932"/>
          </a:xfrm>
        </p:grpSpPr>
        <p:sp>
          <p:nvSpPr>
            <p:cNvPr id="114" name="Google Shape;114;p16"/>
            <p:cNvSpPr txBox="1"/>
            <p:nvPr/>
          </p:nvSpPr>
          <p:spPr>
            <a:xfrm>
              <a:off x="0" y="1858632"/>
              <a:ext cx="7248300" cy="5745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t/>
              </a:r>
              <a:endParaRPr>
                <a:solidFill>
                  <a:schemeClr val="lt1"/>
                </a:solidFill>
              </a:endParaRPr>
            </a:p>
          </p:txBody>
        </p:sp>
        <p:sp>
          <p:nvSpPr>
            <p:cNvPr id="115" name="Google Shape;115;p16"/>
            <p:cNvSpPr txBox="1"/>
            <p:nvPr/>
          </p:nvSpPr>
          <p:spPr>
            <a:xfrm>
              <a:off x="-556067" y="-4547800"/>
              <a:ext cx="8748900" cy="1477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 sz="3600">
                  <a:solidFill>
                    <a:srgbClr val="FFFFFF"/>
                  </a:solidFill>
                </a:rPr>
                <a:t>Objectives</a:t>
              </a:r>
              <a:endParaRPr sz="700"/>
            </a:p>
          </p:txBody>
        </p:sp>
      </p:grpSp>
      <p:sp>
        <p:nvSpPr>
          <p:cNvPr id="116" name="Google Shape;116;p16"/>
          <p:cNvSpPr/>
          <p:nvPr/>
        </p:nvSpPr>
        <p:spPr>
          <a:xfrm>
            <a:off x="2832400" y="156400"/>
            <a:ext cx="6142800" cy="4787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lt1"/>
              </a:highlight>
            </a:endParaRPr>
          </a:p>
        </p:txBody>
      </p:sp>
      <p:sp>
        <p:nvSpPr>
          <p:cNvPr id="117" name="Google Shape;117;p16"/>
          <p:cNvSpPr txBox="1"/>
          <p:nvPr/>
        </p:nvSpPr>
        <p:spPr>
          <a:xfrm>
            <a:off x="3206000" y="599500"/>
            <a:ext cx="5430300" cy="31125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rgbClr val="1A1A1A"/>
              </a:buClr>
              <a:buSzPts val="1300"/>
              <a:buFont typeface="Lato"/>
              <a:buChar char="●"/>
            </a:pPr>
            <a:r>
              <a:rPr lang="en" sz="1300">
                <a:solidFill>
                  <a:srgbClr val="1A1A1A"/>
                </a:solidFill>
                <a:highlight>
                  <a:schemeClr val="lt1"/>
                </a:highlight>
                <a:latin typeface="Lato"/>
                <a:ea typeface="Lato"/>
                <a:cs typeface="Lato"/>
                <a:sym typeface="Lato"/>
              </a:rPr>
              <a:t>To calculate a locations Air Quality Index and determine the severity of air pollution in that region.</a:t>
            </a:r>
            <a:endParaRPr sz="1300">
              <a:solidFill>
                <a:srgbClr val="1A1A1A"/>
              </a:solidFill>
              <a:highlight>
                <a:schemeClr val="lt1"/>
              </a:highlight>
              <a:latin typeface="Lato"/>
              <a:ea typeface="Lato"/>
              <a:cs typeface="Lato"/>
              <a:sym typeface="Lato"/>
            </a:endParaRPr>
          </a:p>
          <a:p>
            <a:pPr indent="-311150" lvl="0" marL="457200" rtl="0" algn="l">
              <a:lnSpc>
                <a:spcPct val="115000"/>
              </a:lnSpc>
              <a:spcBef>
                <a:spcPts val="1000"/>
              </a:spcBef>
              <a:spcAft>
                <a:spcPts val="0"/>
              </a:spcAft>
              <a:buClr>
                <a:srgbClr val="1A1A1A"/>
              </a:buClr>
              <a:buSzPts val="1300"/>
              <a:buFont typeface="Lato"/>
              <a:buChar char="●"/>
            </a:pPr>
            <a:r>
              <a:rPr lang="en" sz="1300">
                <a:solidFill>
                  <a:srgbClr val="1A1A1A"/>
                </a:solidFill>
                <a:highlight>
                  <a:schemeClr val="lt1"/>
                </a:highlight>
                <a:latin typeface="Lato"/>
                <a:ea typeface="Lato"/>
                <a:cs typeface="Lato"/>
                <a:sym typeface="Lato"/>
              </a:rPr>
              <a:t>To backtrack the major pollution causing pollutant.</a:t>
            </a:r>
            <a:endParaRPr sz="1300">
              <a:solidFill>
                <a:srgbClr val="1A1A1A"/>
              </a:solidFill>
              <a:highlight>
                <a:schemeClr val="lt1"/>
              </a:highlight>
              <a:latin typeface="Lato"/>
              <a:ea typeface="Lato"/>
              <a:cs typeface="Lato"/>
              <a:sym typeface="Lato"/>
            </a:endParaRPr>
          </a:p>
          <a:p>
            <a:pPr indent="-311150" lvl="0" marL="457200" rtl="0" algn="l">
              <a:lnSpc>
                <a:spcPct val="115000"/>
              </a:lnSpc>
              <a:spcBef>
                <a:spcPts val="1000"/>
              </a:spcBef>
              <a:spcAft>
                <a:spcPts val="0"/>
              </a:spcAft>
              <a:buClr>
                <a:srgbClr val="1A1A1A"/>
              </a:buClr>
              <a:buSzPts val="1300"/>
              <a:buFont typeface="Lato"/>
              <a:buChar char="●"/>
            </a:pPr>
            <a:r>
              <a:rPr lang="en" sz="1300">
                <a:solidFill>
                  <a:srgbClr val="1A1A1A"/>
                </a:solidFill>
                <a:highlight>
                  <a:schemeClr val="lt1"/>
                </a:highlight>
                <a:latin typeface="Lato"/>
                <a:ea typeface="Lato"/>
                <a:cs typeface="Lato"/>
                <a:sym typeface="Lato"/>
              </a:rPr>
              <a:t>To identify locations affected seriously by the pollutant across India. </a:t>
            </a:r>
            <a:endParaRPr sz="1300">
              <a:solidFill>
                <a:srgbClr val="1A1A1A"/>
              </a:solidFill>
              <a:highlight>
                <a:schemeClr val="lt1"/>
              </a:highlight>
              <a:latin typeface="Lato"/>
              <a:ea typeface="Lato"/>
              <a:cs typeface="Lato"/>
              <a:sym typeface="Lato"/>
            </a:endParaRPr>
          </a:p>
          <a:p>
            <a:pPr indent="-311150" lvl="0" marL="457200" rtl="0" algn="l">
              <a:lnSpc>
                <a:spcPct val="115000"/>
              </a:lnSpc>
              <a:spcBef>
                <a:spcPts val="1000"/>
              </a:spcBef>
              <a:spcAft>
                <a:spcPts val="0"/>
              </a:spcAft>
              <a:buClr>
                <a:srgbClr val="1A1A1A"/>
              </a:buClr>
              <a:buSzPts val="1300"/>
              <a:buFont typeface="Lato"/>
              <a:buChar char="●"/>
            </a:pPr>
            <a:r>
              <a:rPr lang="en" sz="1300">
                <a:solidFill>
                  <a:srgbClr val="1A1A1A"/>
                </a:solidFill>
                <a:highlight>
                  <a:srgbClr val="FFFFFF"/>
                </a:highlight>
                <a:latin typeface="Lato"/>
                <a:ea typeface="Lato"/>
                <a:cs typeface="Lato"/>
                <a:sym typeface="Lato"/>
              </a:rPr>
              <a:t>To design a model our model capable of predicting the air quality of India in any given area for future dates. </a:t>
            </a:r>
            <a:endParaRPr sz="1300">
              <a:solidFill>
                <a:srgbClr val="1A1A1A"/>
              </a:solidFill>
              <a:highlight>
                <a:srgbClr val="FFFFFF"/>
              </a:highlight>
              <a:latin typeface="Lato"/>
              <a:ea typeface="Lato"/>
              <a:cs typeface="Lato"/>
              <a:sym typeface="Lato"/>
            </a:endParaRPr>
          </a:p>
          <a:p>
            <a:pPr indent="-311150" lvl="0" marL="457200" rtl="0" algn="l">
              <a:lnSpc>
                <a:spcPct val="115000"/>
              </a:lnSpc>
              <a:spcBef>
                <a:spcPts val="1000"/>
              </a:spcBef>
              <a:spcAft>
                <a:spcPts val="0"/>
              </a:spcAft>
              <a:buClr>
                <a:srgbClr val="1A1A1A"/>
              </a:buClr>
              <a:buSzPts val="1300"/>
              <a:buFont typeface="Lato"/>
              <a:buChar char="●"/>
            </a:pPr>
            <a:r>
              <a:rPr lang="en" sz="1300">
                <a:solidFill>
                  <a:srgbClr val="1A1A1A"/>
                </a:solidFill>
                <a:highlight>
                  <a:srgbClr val="FFFFFF"/>
                </a:highlight>
                <a:latin typeface="Lato"/>
                <a:ea typeface="Lato"/>
                <a:cs typeface="Lato"/>
                <a:sym typeface="Lato"/>
              </a:rPr>
              <a:t>To create visualizations for analysis of air quality in different types of regions of a location.</a:t>
            </a:r>
            <a:endParaRPr sz="1300">
              <a:solidFill>
                <a:srgbClr val="1A1A1A"/>
              </a:solidFill>
              <a:highlight>
                <a:srgbClr val="FFFFFF"/>
              </a:highlight>
              <a:latin typeface="Lato"/>
              <a:ea typeface="Lato"/>
              <a:cs typeface="Lato"/>
              <a:sym typeface="Lato"/>
            </a:endParaRPr>
          </a:p>
          <a:p>
            <a:pPr indent="0" lvl="0" marL="0" rtl="0" algn="l">
              <a:spcBef>
                <a:spcPts val="1000"/>
              </a:spcBef>
              <a:spcAft>
                <a:spcPts val="0"/>
              </a:spcAft>
              <a:buNone/>
            </a:pPr>
            <a:r>
              <a:t/>
            </a: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grpSp>
        <p:nvGrpSpPr>
          <p:cNvPr id="122" name="Google Shape;122;p17"/>
          <p:cNvGrpSpPr/>
          <p:nvPr/>
        </p:nvGrpSpPr>
        <p:grpSpPr>
          <a:xfrm>
            <a:off x="608125" y="270625"/>
            <a:ext cx="8143425" cy="1122975"/>
            <a:chOff x="-3386427" y="-1125399"/>
            <a:chExt cx="21715800" cy="2994600"/>
          </a:xfrm>
        </p:grpSpPr>
        <p:sp>
          <p:nvSpPr>
            <p:cNvPr id="123" name="Google Shape;123;p17"/>
            <p:cNvSpPr txBox="1"/>
            <p:nvPr/>
          </p:nvSpPr>
          <p:spPr>
            <a:xfrm>
              <a:off x="-37560" y="-1125399"/>
              <a:ext cx="14367900" cy="1395600"/>
            </a:xfrm>
            <a:prstGeom prst="rect">
              <a:avLst/>
            </a:prstGeom>
            <a:noFill/>
            <a:ln>
              <a:noFill/>
            </a:ln>
          </p:spPr>
          <p:txBody>
            <a:bodyPr anchorCtr="0" anchor="t" bIns="0" lIns="0" spcFirstLastPara="1" rIns="0" wrap="square" tIns="0">
              <a:spAutoFit/>
            </a:bodyPr>
            <a:lstStyle/>
            <a:p>
              <a:pPr indent="0" lvl="0" marL="0" marR="0" rtl="0" algn="ctr">
                <a:lnSpc>
                  <a:spcPct val="120002"/>
                </a:lnSpc>
                <a:spcBef>
                  <a:spcPts val="0"/>
                </a:spcBef>
                <a:spcAft>
                  <a:spcPts val="0"/>
                </a:spcAft>
                <a:buNone/>
              </a:pPr>
              <a:r>
                <a:rPr lang="en" sz="3400">
                  <a:solidFill>
                    <a:schemeClr val="dk2"/>
                  </a:solidFill>
                </a:rPr>
                <a:t>Dataset</a:t>
              </a:r>
              <a:endParaRPr sz="500">
                <a:solidFill>
                  <a:schemeClr val="dk2"/>
                </a:solidFill>
              </a:endParaRPr>
            </a:p>
          </p:txBody>
        </p:sp>
        <p:sp>
          <p:nvSpPr>
            <p:cNvPr id="124" name="Google Shape;124;p17"/>
            <p:cNvSpPr txBox="1"/>
            <p:nvPr/>
          </p:nvSpPr>
          <p:spPr>
            <a:xfrm>
              <a:off x="-3386427" y="352401"/>
              <a:ext cx="21715800" cy="1516800"/>
            </a:xfrm>
            <a:prstGeom prst="rect">
              <a:avLst/>
            </a:prstGeom>
            <a:noFill/>
            <a:ln>
              <a:noFill/>
            </a:ln>
          </p:spPr>
          <p:txBody>
            <a:bodyPr anchorCtr="0" anchor="t" bIns="0" lIns="0" spcFirstLastPara="1" rIns="0" wrap="square" tIns="0">
              <a:spAutoFit/>
            </a:bodyPr>
            <a:lstStyle/>
            <a:p>
              <a:pPr indent="0" lvl="0" marL="0" marR="0" rtl="0" algn="ctr">
                <a:lnSpc>
                  <a:spcPct val="115000"/>
                </a:lnSpc>
                <a:spcBef>
                  <a:spcPts val="0"/>
                </a:spcBef>
                <a:spcAft>
                  <a:spcPts val="0"/>
                </a:spcAft>
                <a:buNone/>
              </a:pPr>
              <a:r>
                <a:rPr lang="en" sz="1150">
                  <a:solidFill>
                    <a:schemeClr val="accent1"/>
                  </a:solidFill>
                  <a:highlight>
                    <a:srgbClr val="FFFFFF"/>
                  </a:highlight>
                  <a:latin typeface="Calibri"/>
                  <a:ea typeface="Calibri"/>
                  <a:cs typeface="Calibri"/>
                  <a:sym typeface="Calibri"/>
                </a:rPr>
                <a:t>This data is combined(across the years and states) version of the </a:t>
              </a:r>
              <a:r>
                <a:rPr lang="en" sz="1150">
                  <a:solidFill>
                    <a:schemeClr val="accent1"/>
                  </a:solidFill>
                  <a:highlight>
                    <a:srgbClr val="FFFFFF"/>
                  </a:highlight>
                  <a:uFill>
                    <a:noFill/>
                  </a:uFill>
                  <a:latin typeface="Calibri"/>
                  <a:ea typeface="Calibri"/>
                  <a:cs typeface="Calibri"/>
                  <a:sym typeface="Calibri"/>
                  <a:hlinkClick r:id="rId3">
                    <a:extLst>
                      <a:ext uri="{A12FA001-AC4F-418D-AE19-62706E023703}">
                        <ahyp:hlinkClr val="tx"/>
                      </a:ext>
                    </a:extLst>
                  </a:hlinkClick>
                </a:rPr>
                <a:t>Historical Daily Ambient Air Quality Data</a:t>
              </a:r>
              <a:r>
                <a:rPr lang="en" sz="1150">
                  <a:solidFill>
                    <a:schemeClr val="accent1"/>
                  </a:solidFill>
                  <a:highlight>
                    <a:srgbClr val="FFFFFF"/>
                  </a:highlight>
                  <a:latin typeface="Calibri"/>
                  <a:ea typeface="Calibri"/>
                  <a:cs typeface="Calibri"/>
                  <a:sym typeface="Calibri"/>
                </a:rPr>
                <a:t> released by the Ministry of Environment and Forests and Central Pollution Control Board of India under the National Data Sharing and Accessibility Policy (NDSAP).</a:t>
              </a:r>
              <a:endParaRPr sz="1150">
                <a:solidFill>
                  <a:schemeClr val="accent1"/>
                </a:solidFill>
                <a:highlight>
                  <a:srgbClr val="FFFFFF"/>
                </a:highlight>
                <a:latin typeface="Calibri"/>
                <a:ea typeface="Calibri"/>
                <a:cs typeface="Calibri"/>
                <a:sym typeface="Calibri"/>
              </a:endParaRPr>
            </a:p>
            <a:p>
              <a:pPr indent="0" lvl="0" marL="2743200" marR="0" rtl="0" algn="l">
                <a:lnSpc>
                  <a:spcPct val="115000"/>
                </a:lnSpc>
                <a:spcBef>
                  <a:spcPts val="0"/>
                </a:spcBef>
                <a:spcAft>
                  <a:spcPts val="0"/>
                </a:spcAft>
                <a:buNone/>
              </a:pPr>
              <a:r>
                <a:rPr b="1" lang="en" sz="1050">
                  <a:solidFill>
                    <a:schemeClr val="dk1"/>
                  </a:solidFill>
                  <a:highlight>
                    <a:srgbClr val="FFFFFF"/>
                  </a:highlight>
                </a:rPr>
                <a:t>      ROWS :</a:t>
              </a:r>
              <a:r>
                <a:rPr lang="en" sz="1050">
                  <a:solidFill>
                    <a:schemeClr val="dk1"/>
                  </a:solidFill>
                  <a:highlight>
                    <a:srgbClr val="FFFFFF"/>
                  </a:highlight>
                </a:rPr>
                <a:t> 435743 </a:t>
              </a:r>
              <a:r>
                <a:rPr b="1" lang="en" sz="1050">
                  <a:solidFill>
                    <a:schemeClr val="dk1"/>
                  </a:solidFill>
                  <a:highlight>
                    <a:srgbClr val="FFFFFF"/>
                  </a:highlight>
                </a:rPr>
                <a:t>COLUMNS :</a:t>
              </a:r>
              <a:r>
                <a:rPr lang="en" sz="1050">
                  <a:solidFill>
                    <a:schemeClr val="dk1"/>
                  </a:solidFill>
                  <a:highlight>
                    <a:srgbClr val="FFFFFF"/>
                  </a:highlight>
                </a:rPr>
                <a:t>13</a:t>
              </a:r>
              <a:endParaRPr sz="1050">
                <a:solidFill>
                  <a:schemeClr val="dk1"/>
                </a:solidFill>
                <a:highlight>
                  <a:srgbClr val="FFFFFF"/>
                </a:highlight>
              </a:endParaRPr>
            </a:p>
          </p:txBody>
        </p:sp>
      </p:grpSp>
      <p:sp>
        <p:nvSpPr>
          <p:cNvPr id="125" name="Google Shape;125;p17"/>
          <p:cNvSpPr txBox="1"/>
          <p:nvPr/>
        </p:nvSpPr>
        <p:spPr>
          <a:xfrm>
            <a:off x="512600" y="1659475"/>
            <a:ext cx="8238900" cy="352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24292E"/>
                </a:solidFill>
                <a:highlight>
                  <a:srgbClr val="FFFFFF"/>
                </a:highlight>
              </a:rPr>
              <a:t>The dataset contains the following features :</a:t>
            </a:r>
            <a:endParaRPr sz="1200">
              <a:solidFill>
                <a:srgbClr val="24292E"/>
              </a:solidFill>
              <a:highlight>
                <a:srgbClr val="FFFFFF"/>
              </a:highlight>
            </a:endParaRPr>
          </a:p>
          <a:p>
            <a:pPr indent="-304800" lvl="0" marL="457200" rtl="0" algn="l">
              <a:lnSpc>
                <a:spcPct val="115000"/>
              </a:lnSpc>
              <a:spcBef>
                <a:spcPts val="1200"/>
              </a:spcBef>
              <a:spcAft>
                <a:spcPts val="0"/>
              </a:spcAft>
              <a:buClr>
                <a:srgbClr val="24292E"/>
              </a:buClr>
              <a:buSzPts val="1200"/>
              <a:buAutoNum type="arabicPeriod"/>
            </a:pPr>
            <a:r>
              <a:rPr lang="en" sz="1200">
                <a:solidFill>
                  <a:srgbClr val="24292E"/>
                </a:solidFill>
                <a:highlight>
                  <a:srgbClr val="FFFFFF"/>
                </a:highlight>
              </a:rPr>
              <a:t>stn_code : Station code. A code given to each station that made the measurements.</a:t>
            </a:r>
            <a:endParaRPr sz="1200">
              <a:solidFill>
                <a:srgbClr val="24292E"/>
              </a:solidFill>
              <a:highlight>
                <a:srgbClr val="FFFFFF"/>
              </a:highlight>
            </a:endParaRPr>
          </a:p>
          <a:p>
            <a:pPr indent="-304800" lvl="0" marL="457200" rtl="0" algn="l">
              <a:lnSpc>
                <a:spcPct val="115000"/>
              </a:lnSpc>
              <a:spcBef>
                <a:spcPts val="0"/>
              </a:spcBef>
              <a:spcAft>
                <a:spcPts val="0"/>
              </a:spcAft>
              <a:buClr>
                <a:srgbClr val="24292E"/>
              </a:buClr>
              <a:buSzPts val="1200"/>
              <a:buAutoNum type="arabicPeriod"/>
            </a:pPr>
            <a:r>
              <a:rPr lang="en" sz="1200">
                <a:solidFill>
                  <a:srgbClr val="24292E"/>
                </a:solidFill>
                <a:highlight>
                  <a:srgbClr val="FFFFFF"/>
                </a:highlight>
              </a:rPr>
              <a:t>sampling_date : The date when the data was recorded.</a:t>
            </a:r>
            <a:endParaRPr sz="1200">
              <a:solidFill>
                <a:srgbClr val="24292E"/>
              </a:solidFill>
              <a:highlight>
                <a:srgbClr val="FFFFFF"/>
              </a:highlight>
            </a:endParaRPr>
          </a:p>
          <a:p>
            <a:pPr indent="-304800" lvl="0" marL="457200" rtl="0" algn="l">
              <a:lnSpc>
                <a:spcPct val="115000"/>
              </a:lnSpc>
              <a:spcBef>
                <a:spcPts val="0"/>
              </a:spcBef>
              <a:spcAft>
                <a:spcPts val="0"/>
              </a:spcAft>
              <a:buClr>
                <a:srgbClr val="24292E"/>
              </a:buClr>
              <a:buSzPts val="1200"/>
              <a:buAutoNum type="arabicPeriod"/>
            </a:pPr>
            <a:r>
              <a:rPr lang="en" sz="1200">
                <a:solidFill>
                  <a:srgbClr val="24292E"/>
                </a:solidFill>
                <a:highlight>
                  <a:srgbClr val="FFFFFF"/>
                </a:highlight>
              </a:rPr>
              <a:t>state : It represents the states whose air quality data is measured.</a:t>
            </a:r>
            <a:endParaRPr sz="1200">
              <a:solidFill>
                <a:srgbClr val="24292E"/>
              </a:solidFill>
              <a:highlight>
                <a:srgbClr val="FFFFFF"/>
              </a:highlight>
            </a:endParaRPr>
          </a:p>
          <a:p>
            <a:pPr indent="-304800" lvl="0" marL="457200" rtl="0" algn="l">
              <a:lnSpc>
                <a:spcPct val="115000"/>
              </a:lnSpc>
              <a:spcBef>
                <a:spcPts val="0"/>
              </a:spcBef>
              <a:spcAft>
                <a:spcPts val="0"/>
              </a:spcAft>
              <a:buClr>
                <a:srgbClr val="24292E"/>
              </a:buClr>
              <a:buSzPts val="1200"/>
              <a:buAutoNum type="arabicPeriod"/>
            </a:pPr>
            <a:r>
              <a:rPr lang="en" sz="1200">
                <a:solidFill>
                  <a:srgbClr val="24292E"/>
                </a:solidFill>
                <a:highlight>
                  <a:srgbClr val="FFFFFF"/>
                </a:highlight>
              </a:rPr>
              <a:t>location : It represents the city whose air quality data is measured.</a:t>
            </a:r>
            <a:endParaRPr sz="1200">
              <a:solidFill>
                <a:srgbClr val="24292E"/>
              </a:solidFill>
              <a:highlight>
                <a:srgbClr val="FFFFFF"/>
              </a:highlight>
            </a:endParaRPr>
          </a:p>
          <a:p>
            <a:pPr indent="-304800" lvl="0" marL="457200" rtl="0" algn="l">
              <a:lnSpc>
                <a:spcPct val="115000"/>
              </a:lnSpc>
              <a:spcBef>
                <a:spcPts val="0"/>
              </a:spcBef>
              <a:spcAft>
                <a:spcPts val="0"/>
              </a:spcAft>
              <a:buClr>
                <a:srgbClr val="24292E"/>
              </a:buClr>
              <a:buSzPts val="1200"/>
              <a:buAutoNum type="arabicPeriod"/>
            </a:pPr>
            <a:r>
              <a:rPr lang="en" sz="1200">
                <a:solidFill>
                  <a:srgbClr val="24292E"/>
                </a:solidFill>
                <a:highlight>
                  <a:srgbClr val="FFFFFF"/>
                </a:highlight>
              </a:rPr>
              <a:t>agency : Name of the agency that measured the data.</a:t>
            </a:r>
            <a:endParaRPr sz="1200">
              <a:solidFill>
                <a:srgbClr val="24292E"/>
              </a:solidFill>
              <a:highlight>
                <a:srgbClr val="FFFFFF"/>
              </a:highlight>
            </a:endParaRPr>
          </a:p>
          <a:p>
            <a:pPr indent="-304800" lvl="0" marL="457200" rtl="0" algn="l">
              <a:lnSpc>
                <a:spcPct val="115000"/>
              </a:lnSpc>
              <a:spcBef>
                <a:spcPts val="0"/>
              </a:spcBef>
              <a:spcAft>
                <a:spcPts val="0"/>
              </a:spcAft>
              <a:buClr>
                <a:srgbClr val="24292E"/>
              </a:buClr>
              <a:buSzPts val="1200"/>
              <a:buAutoNum type="arabicPeriod"/>
            </a:pPr>
            <a:r>
              <a:rPr lang="en" sz="1200">
                <a:solidFill>
                  <a:srgbClr val="24292E"/>
                </a:solidFill>
                <a:highlight>
                  <a:srgbClr val="FFFFFF"/>
                </a:highlight>
              </a:rPr>
              <a:t>type : The type of area where the measurement was made.</a:t>
            </a:r>
            <a:endParaRPr sz="1200">
              <a:solidFill>
                <a:srgbClr val="24292E"/>
              </a:solidFill>
              <a:highlight>
                <a:srgbClr val="FFFFFF"/>
              </a:highlight>
            </a:endParaRPr>
          </a:p>
          <a:p>
            <a:pPr indent="-304800" lvl="0" marL="457200" rtl="0" algn="l">
              <a:lnSpc>
                <a:spcPct val="115000"/>
              </a:lnSpc>
              <a:spcBef>
                <a:spcPts val="0"/>
              </a:spcBef>
              <a:spcAft>
                <a:spcPts val="0"/>
              </a:spcAft>
              <a:buClr>
                <a:srgbClr val="24292E"/>
              </a:buClr>
              <a:buSzPts val="1200"/>
              <a:buAutoNum type="arabicPeriod"/>
            </a:pPr>
            <a:r>
              <a:rPr lang="en" sz="1200">
                <a:solidFill>
                  <a:srgbClr val="24292E"/>
                </a:solidFill>
                <a:highlight>
                  <a:srgbClr val="FFFFFF"/>
                </a:highlight>
              </a:rPr>
              <a:t>so2 : The amount of Sulphur Dioxide measured.</a:t>
            </a:r>
            <a:endParaRPr sz="1200">
              <a:solidFill>
                <a:srgbClr val="24292E"/>
              </a:solidFill>
              <a:highlight>
                <a:srgbClr val="FFFFFF"/>
              </a:highlight>
            </a:endParaRPr>
          </a:p>
          <a:p>
            <a:pPr indent="-304800" lvl="0" marL="457200" rtl="0" algn="l">
              <a:lnSpc>
                <a:spcPct val="115000"/>
              </a:lnSpc>
              <a:spcBef>
                <a:spcPts val="0"/>
              </a:spcBef>
              <a:spcAft>
                <a:spcPts val="0"/>
              </a:spcAft>
              <a:buClr>
                <a:srgbClr val="24292E"/>
              </a:buClr>
              <a:buSzPts val="1200"/>
              <a:buAutoNum type="arabicPeriod"/>
            </a:pPr>
            <a:r>
              <a:rPr lang="en" sz="1200">
                <a:solidFill>
                  <a:srgbClr val="24292E"/>
                </a:solidFill>
                <a:highlight>
                  <a:srgbClr val="FFFFFF"/>
                </a:highlight>
              </a:rPr>
              <a:t>no2 : The amount of Nitrogen Dioxide measured.</a:t>
            </a:r>
            <a:endParaRPr sz="1200">
              <a:solidFill>
                <a:srgbClr val="24292E"/>
              </a:solidFill>
              <a:highlight>
                <a:srgbClr val="FFFFFF"/>
              </a:highlight>
            </a:endParaRPr>
          </a:p>
          <a:p>
            <a:pPr indent="-304800" lvl="0" marL="457200" rtl="0" algn="l">
              <a:lnSpc>
                <a:spcPct val="115000"/>
              </a:lnSpc>
              <a:spcBef>
                <a:spcPts val="0"/>
              </a:spcBef>
              <a:spcAft>
                <a:spcPts val="0"/>
              </a:spcAft>
              <a:buClr>
                <a:srgbClr val="24292E"/>
              </a:buClr>
              <a:buSzPts val="1200"/>
              <a:buAutoNum type="arabicPeriod"/>
            </a:pPr>
            <a:r>
              <a:rPr lang="en" sz="1200">
                <a:solidFill>
                  <a:srgbClr val="24292E"/>
                </a:solidFill>
                <a:highlight>
                  <a:srgbClr val="FFFFFF"/>
                </a:highlight>
              </a:rPr>
              <a:t>rspm : Respirable Suspended Particulate Matter measured.</a:t>
            </a:r>
            <a:endParaRPr sz="1200">
              <a:solidFill>
                <a:srgbClr val="24292E"/>
              </a:solidFill>
              <a:highlight>
                <a:srgbClr val="FFFFFF"/>
              </a:highlight>
            </a:endParaRPr>
          </a:p>
          <a:p>
            <a:pPr indent="-304800" lvl="0" marL="457200" rtl="0" algn="l">
              <a:lnSpc>
                <a:spcPct val="115000"/>
              </a:lnSpc>
              <a:spcBef>
                <a:spcPts val="0"/>
              </a:spcBef>
              <a:spcAft>
                <a:spcPts val="0"/>
              </a:spcAft>
              <a:buClr>
                <a:srgbClr val="24292E"/>
              </a:buClr>
              <a:buSzPts val="1200"/>
              <a:buAutoNum type="arabicPeriod"/>
            </a:pPr>
            <a:r>
              <a:rPr lang="en" sz="1200">
                <a:solidFill>
                  <a:srgbClr val="24292E"/>
                </a:solidFill>
                <a:highlight>
                  <a:srgbClr val="FFFFFF"/>
                </a:highlight>
              </a:rPr>
              <a:t>spm : Suspended Particulate Matter measured.</a:t>
            </a:r>
            <a:endParaRPr sz="1200">
              <a:solidFill>
                <a:srgbClr val="24292E"/>
              </a:solidFill>
              <a:highlight>
                <a:srgbClr val="FFFFFF"/>
              </a:highlight>
            </a:endParaRPr>
          </a:p>
          <a:p>
            <a:pPr indent="-304800" lvl="0" marL="457200" rtl="0" algn="l">
              <a:lnSpc>
                <a:spcPct val="115000"/>
              </a:lnSpc>
              <a:spcBef>
                <a:spcPts val="0"/>
              </a:spcBef>
              <a:spcAft>
                <a:spcPts val="0"/>
              </a:spcAft>
              <a:buClr>
                <a:srgbClr val="24292E"/>
              </a:buClr>
              <a:buSzPts val="1200"/>
              <a:buAutoNum type="arabicPeriod"/>
            </a:pPr>
            <a:r>
              <a:rPr lang="en" sz="1200">
                <a:solidFill>
                  <a:srgbClr val="24292E"/>
                </a:solidFill>
                <a:highlight>
                  <a:srgbClr val="FFFFFF"/>
                </a:highlight>
              </a:rPr>
              <a:t>location_monitoring_station : It indicates the location of the monitoring area.</a:t>
            </a:r>
            <a:endParaRPr sz="1200">
              <a:solidFill>
                <a:srgbClr val="24292E"/>
              </a:solidFill>
              <a:highlight>
                <a:srgbClr val="FFFFFF"/>
              </a:highlight>
            </a:endParaRPr>
          </a:p>
          <a:p>
            <a:pPr indent="-304800" lvl="0" marL="457200" rtl="0" algn="l">
              <a:lnSpc>
                <a:spcPct val="115000"/>
              </a:lnSpc>
              <a:spcBef>
                <a:spcPts val="0"/>
              </a:spcBef>
              <a:spcAft>
                <a:spcPts val="0"/>
              </a:spcAft>
              <a:buClr>
                <a:srgbClr val="24292E"/>
              </a:buClr>
              <a:buSzPts val="1200"/>
              <a:buAutoNum type="arabicPeriod"/>
            </a:pPr>
            <a:r>
              <a:rPr lang="en" sz="1200">
                <a:solidFill>
                  <a:srgbClr val="24292E"/>
                </a:solidFill>
                <a:highlight>
                  <a:srgbClr val="FFFFFF"/>
                </a:highlight>
              </a:rPr>
              <a:t>pm2_5 : It represents the value of particulate matter measured.</a:t>
            </a:r>
            <a:endParaRPr sz="1200">
              <a:solidFill>
                <a:srgbClr val="24292E"/>
              </a:solidFill>
              <a:highlight>
                <a:srgbClr val="FFFFFF"/>
              </a:highlight>
            </a:endParaRPr>
          </a:p>
          <a:p>
            <a:pPr indent="-304800" lvl="0" marL="457200" rtl="0" algn="l">
              <a:lnSpc>
                <a:spcPct val="115000"/>
              </a:lnSpc>
              <a:spcBef>
                <a:spcPts val="0"/>
              </a:spcBef>
              <a:spcAft>
                <a:spcPts val="0"/>
              </a:spcAft>
              <a:buClr>
                <a:srgbClr val="24292E"/>
              </a:buClr>
              <a:buSzPts val="1200"/>
              <a:buAutoNum type="arabicPeriod"/>
            </a:pPr>
            <a:r>
              <a:rPr lang="en" sz="1200">
                <a:solidFill>
                  <a:srgbClr val="24292E"/>
                </a:solidFill>
                <a:highlight>
                  <a:srgbClr val="FFFFFF"/>
                </a:highlight>
              </a:rPr>
              <a:t>date : It represents the date of recording (It is cleaner version of 'sampling_date' feature)</a:t>
            </a:r>
            <a:endParaRPr sz="1200">
              <a:solidFill>
                <a:srgbClr val="24292E"/>
              </a:solidFill>
              <a:highlight>
                <a:srgbClr val="FFFFFF"/>
              </a:highlight>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grpSp>
        <p:nvGrpSpPr>
          <p:cNvPr id="130" name="Google Shape;130;p18"/>
          <p:cNvGrpSpPr/>
          <p:nvPr/>
        </p:nvGrpSpPr>
        <p:grpSpPr>
          <a:xfrm>
            <a:off x="630675" y="230075"/>
            <a:ext cx="8143425" cy="1122975"/>
            <a:chOff x="-3386427" y="-1125399"/>
            <a:chExt cx="21715800" cy="2994600"/>
          </a:xfrm>
        </p:grpSpPr>
        <p:sp>
          <p:nvSpPr>
            <p:cNvPr id="131" name="Google Shape;131;p18"/>
            <p:cNvSpPr txBox="1"/>
            <p:nvPr/>
          </p:nvSpPr>
          <p:spPr>
            <a:xfrm>
              <a:off x="-37560" y="-1125399"/>
              <a:ext cx="14367900" cy="1395600"/>
            </a:xfrm>
            <a:prstGeom prst="rect">
              <a:avLst/>
            </a:prstGeom>
            <a:noFill/>
            <a:ln>
              <a:noFill/>
            </a:ln>
          </p:spPr>
          <p:txBody>
            <a:bodyPr anchorCtr="0" anchor="t" bIns="0" lIns="0" spcFirstLastPara="1" rIns="0" wrap="square" tIns="0">
              <a:spAutoFit/>
            </a:bodyPr>
            <a:lstStyle/>
            <a:p>
              <a:pPr indent="0" lvl="0" marL="0" marR="0" rtl="0" algn="ctr">
                <a:lnSpc>
                  <a:spcPct val="120002"/>
                </a:lnSpc>
                <a:spcBef>
                  <a:spcPts val="0"/>
                </a:spcBef>
                <a:spcAft>
                  <a:spcPts val="0"/>
                </a:spcAft>
                <a:buNone/>
              </a:pPr>
              <a:r>
                <a:rPr lang="en" sz="3400">
                  <a:solidFill>
                    <a:schemeClr val="dk2"/>
                  </a:solidFill>
                </a:rPr>
                <a:t>Dataset</a:t>
              </a:r>
              <a:endParaRPr sz="500">
                <a:solidFill>
                  <a:schemeClr val="dk2"/>
                </a:solidFill>
              </a:endParaRPr>
            </a:p>
          </p:txBody>
        </p:sp>
        <p:sp>
          <p:nvSpPr>
            <p:cNvPr id="132" name="Google Shape;132;p18"/>
            <p:cNvSpPr txBox="1"/>
            <p:nvPr/>
          </p:nvSpPr>
          <p:spPr>
            <a:xfrm>
              <a:off x="-3386427" y="352401"/>
              <a:ext cx="21715800" cy="1516800"/>
            </a:xfrm>
            <a:prstGeom prst="rect">
              <a:avLst/>
            </a:prstGeom>
            <a:noFill/>
            <a:ln>
              <a:noFill/>
            </a:ln>
          </p:spPr>
          <p:txBody>
            <a:bodyPr anchorCtr="0" anchor="t" bIns="0" lIns="0" spcFirstLastPara="1" rIns="0" wrap="square" tIns="0">
              <a:spAutoFit/>
            </a:bodyPr>
            <a:lstStyle/>
            <a:p>
              <a:pPr indent="0" lvl="0" marL="0" marR="0" rtl="0" algn="ctr">
                <a:lnSpc>
                  <a:spcPct val="115000"/>
                </a:lnSpc>
                <a:spcBef>
                  <a:spcPts val="0"/>
                </a:spcBef>
                <a:spcAft>
                  <a:spcPts val="0"/>
                </a:spcAft>
                <a:buNone/>
              </a:pPr>
              <a:r>
                <a:rPr lang="en" sz="1150">
                  <a:solidFill>
                    <a:schemeClr val="accent1"/>
                  </a:solidFill>
                  <a:highlight>
                    <a:srgbClr val="FFFFFF"/>
                  </a:highlight>
                  <a:latin typeface="Calibri"/>
                  <a:ea typeface="Calibri"/>
                  <a:cs typeface="Calibri"/>
                  <a:sym typeface="Calibri"/>
                </a:rPr>
                <a:t>This data is combined(across the years and states) version of the </a:t>
              </a:r>
              <a:r>
                <a:rPr lang="en" sz="1150">
                  <a:solidFill>
                    <a:schemeClr val="accent1"/>
                  </a:solidFill>
                  <a:highlight>
                    <a:srgbClr val="FFFFFF"/>
                  </a:highlight>
                  <a:uFill>
                    <a:noFill/>
                  </a:uFill>
                  <a:latin typeface="Calibri"/>
                  <a:ea typeface="Calibri"/>
                  <a:cs typeface="Calibri"/>
                  <a:sym typeface="Calibri"/>
                  <a:hlinkClick r:id="rId3">
                    <a:extLst>
                      <a:ext uri="{A12FA001-AC4F-418D-AE19-62706E023703}">
                        <ahyp:hlinkClr val="tx"/>
                      </a:ext>
                    </a:extLst>
                  </a:hlinkClick>
                </a:rPr>
                <a:t>Historical Daily Ambient Air Quality Data</a:t>
              </a:r>
              <a:r>
                <a:rPr lang="en" sz="1150">
                  <a:solidFill>
                    <a:schemeClr val="accent1"/>
                  </a:solidFill>
                  <a:highlight>
                    <a:srgbClr val="FFFFFF"/>
                  </a:highlight>
                  <a:latin typeface="Calibri"/>
                  <a:ea typeface="Calibri"/>
                  <a:cs typeface="Calibri"/>
                  <a:sym typeface="Calibri"/>
                </a:rPr>
                <a:t> released by the Ministry of Environment and Forests and Central Pollution Control Board of India under the National Data Sharing and Accessibility Policy (NDSAP)</a:t>
              </a:r>
              <a:r>
                <a:rPr lang="en" sz="1050">
                  <a:solidFill>
                    <a:schemeClr val="dk1"/>
                  </a:solidFill>
                  <a:highlight>
                    <a:srgbClr val="FFFFFF"/>
                  </a:highlight>
                </a:rPr>
                <a:t>.</a:t>
              </a:r>
              <a:endParaRPr b="1" sz="1050">
                <a:solidFill>
                  <a:schemeClr val="dk1"/>
                </a:solidFill>
                <a:highlight>
                  <a:srgbClr val="FFFFFF"/>
                </a:highlight>
              </a:endParaRPr>
            </a:p>
            <a:p>
              <a:pPr indent="0" lvl="0" marL="2743200" marR="0" rtl="0" algn="l">
                <a:lnSpc>
                  <a:spcPct val="115000"/>
                </a:lnSpc>
                <a:spcBef>
                  <a:spcPts val="0"/>
                </a:spcBef>
                <a:spcAft>
                  <a:spcPts val="0"/>
                </a:spcAft>
                <a:buNone/>
              </a:pPr>
              <a:r>
                <a:rPr b="1" lang="en" sz="1050">
                  <a:solidFill>
                    <a:schemeClr val="dk1"/>
                  </a:solidFill>
                  <a:highlight>
                    <a:srgbClr val="FFFFFF"/>
                  </a:highlight>
                </a:rPr>
                <a:t>       ROWS :</a:t>
              </a:r>
              <a:r>
                <a:rPr lang="en" sz="1050">
                  <a:solidFill>
                    <a:schemeClr val="dk1"/>
                  </a:solidFill>
                  <a:highlight>
                    <a:srgbClr val="FFFFFF"/>
                  </a:highlight>
                </a:rPr>
                <a:t> 435743 </a:t>
              </a:r>
              <a:r>
                <a:rPr b="1" lang="en" sz="1050">
                  <a:solidFill>
                    <a:schemeClr val="dk1"/>
                  </a:solidFill>
                  <a:highlight>
                    <a:srgbClr val="FFFFFF"/>
                  </a:highlight>
                </a:rPr>
                <a:t>COLUMNS :</a:t>
              </a:r>
              <a:r>
                <a:rPr lang="en" sz="1050">
                  <a:solidFill>
                    <a:schemeClr val="dk1"/>
                  </a:solidFill>
                  <a:highlight>
                    <a:srgbClr val="FFFFFF"/>
                  </a:highlight>
                </a:rPr>
                <a:t>13</a:t>
              </a:r>
              <a:endParaRPr sz="1050">
                <a:solidFill>
                  <a:schemeClr val="dk1"/>
                </a:solidFill>
                <a:highlight>
                  <a:srgbClr val="FFFFFF"/>
                </a:highlight>
              </a:endParaRPr>
            </a:p>
          </p:txBody>
        </p:sp>
      </p:grpSp>
      <p:pic>
        <p:nvPicPr>
          <p:cNvPr id="133" name="Google Shape;133;p18"/>
          <p:cNvPicPr preferRelativeResize="0"/>
          <p:nvPr/>
        </p:nvPicPr>
        <p:blipFill>
          <a:blip r:embed="rId4">
            <a:alphaModFix/>
          </a:blip>
          <a:stretch>
            <a:fillRect/>
          </a:stretch>
        </p:blipFill>
        <p:spPr>
          <a:xfrm>
            <a:off x="231375" y="1832176"/>
            <a:ext cx="8839200" cy="308155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37" name="Shape 137"/>
        <p:cNvGrpSpPr/>
        <p:nvPr/>
      </p:nvGrpSpPr>
      <p:grpSpPr>
        <a:xfrm>
          <a:off x="0" y="0"/>
          <a:ext cx="0" cy="0"/>
          <a:chOff x="0" y="0"/>
          <a:chExt cx="0" cy="0"/>
        </a:xfrm>
      </p:grpSpPr>
      <p:grpSp>
        <p:nvGrpSpPr>
          <p:cNvPr id="138" name="Google Shape;138;p19"/>
          <p:cNvGrpSpPr/>
          <p:nvPr/>
        </p:nvGrpSpPr>
        <p:grpSpPr>
          <a:xfrm>
            <a:off x="216364" y="276184"/>
            <a:ext cx="3370076" cy="2617850"/>
            <a:chOff x="-556067" y="-4547800"/>
            <a:chExt cx="8748900" cy="6980932"/>
          </a:xfrm>
        </p:grpSpPr>
        <p:sp>
          <p:nvSpPr>
            <p:cNvPr id="139" name="Google Shape;139;p19"/>
            <p:cNvSpPr txBox="1"/>
            <p:nvPr/>
          </p:nvSpPr>
          <p:spPr>
            <a:xfrm>
              <a:off x="0" y="1858632"/>
              <a:ext cx="7248300" cy="5745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t/>
              </a:r>
              <a:endParaRPr>
                <a:solidFill>
                  <a:schemeClr val="lt1"/>
                </a:solidFill>
              </a:endParaRPr>
            </a:p>
          </p:txBody>
        </p:sp>
        <p:sp>
          <p:nvSpPr>
            <p:cNvPr id="140" name="Google Shape;140;p19"/>
            <p:cNvSpPr txBox="1"/>
            <p:nvPr/>
          </p:nvSpPr>
          <p:spPr>
            <a:xfrm>
              <a:off x="-556067" y="-4547800"/>
              <a:ext cx="8748900" cy="2955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 sz="3600">
                  <a:solidFill>
                    <a:srgbClr val="FFFFFF"/>
                  </a:solidFill>
                </a:rPr>
                <a:t>System</a:t>
              </a:r>
              <a:endParaRPr sz="3600">
                <a:solidFill>
                  <a:srgbClr val="FFFFFF"/>
                </a:solidFill>
              </a:endParaRPr>
            </a:p>
            <a:p>
              <a:pPr indent="0" lvl="0" marL="0" marR="0" rtl="0" algn="l">
                <a:lnSpc>
                  <a:spcPct val="100000"/>
                </a:lnSpc>
                <a:spcBef>
                  <a:spcPts val="0"/>
                </a:spcBef>
                <a:spcAft>
                  <a:spcPts val="0"/>
                </a:spcAft>
                <a:buNone/>
              </a:pPr>
              <a:r>
                <a:rPr lang="en" sz="3600">
                  <a:solidFill>
                    <a:srgbClr val="FFFFFF"/>
                  </a:solidFill>
                </a:rPr>
                <a:t>Architecture</a:t>
              </a:r>
              <a:endParaRPr sz="3600">
                <a:solidFill>
                  <a:srgbClr val="FFFFFF"/>
                </a:solidFill>
              </a:endParaRPr>
            </a:p>
          </p:txBody>
        </p:sp>
      </p:grpSp>
      <p:sp>
        <p:nvSpPr>
          <p:cNvPr id="141" name="Google Shape;141;p19"/>
          <p:cNvSpPr/>
          <p:nvPr/>
        </p:nvSpPr>
        <p:spPr>
          <a:xfrm>
            <a:off x="2832400" y="156400"/>
            <a:ext cx="6142800" cy="4787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lt1"/>
              </a:highlight>
            </a:endParaRPr>
          </a:p>
        </p:txBody>
      </p:sp>
      <p:pic>
        <p:nvPicPr>
          <p:cNvPr id="142" name="Google Shape;142;p19"/>
          <p:cNvPicPr preferRelativeResize="0"/>
          <p:nvPr/>
        </p:nvPicPr>
        <p:blipFill>
          <a:blip r:embed="rId3">
            <a:alphaModFix/>
          </a:blip>
          <a:stretch>
            <a:fillRect/>
          </a:stretch>
        </p:blipFill>
        <p:spPr>
          <a:xfrm>
            <a:off x="4030975" y="405325"/>
            <a:ext cx="3899950" cy="4280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0"/>
          <p:cNvSpPr txBox="1"/>
          <p:nvPr>
            <p:ph type="title"/>
          </p:nvPr>
        </p:nvSpPr>
        <p:spPr>
          <a:xfrm>
            <a:off x="311700" y="21367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PREPROCESSING</a:t>
            </a:r>
            <a:endParaRPr/>
          </a:p>
        </p:txBody>
      </p:sp>
      <p:pic>
        <p:nvPicPr>
          <p:cNvPr id="148" name="Google Shape;148;p20"/>
          <p:cNvPicPr preferRelativeResize="0"/>
          <p:nvPr/>
        </p:nvPicPr>
        <p:blipFill rotWithShape="1">
          <a:blip r:embed="rId3">
            <a:alphaModFix/>
          </a:blip>
          <a:srcRect b="15618" l="5838" r="0" t="0"/>
          <a:stretch/>
        </p:blipFill>
        <p:spPr>
          <a:xfrm>
            <a:off x="437478" y="730025"/>
            <a:ext cx="2671472" cy="1492425"/>
          </a:xfrm>
          <a:prstGeom prst="rect">
            <a:avLst/>
          </a:prstGeom>
          <a:noFill/>
          <a:ln>
            <a:noFill/>
          </a:ln>
        </p:spPr>
      </p:pic>
      <p:pic>
        <p:nvPicPr>
          <p:cNvPr id="149" name="Google Shape;149;p20"/>
          <p:cNvPicPr preferRelativeResize="0"/>
          <p:nvPr/>
        </p:nvPicPr>
        <p:blipFill rotWithShape="1">
          <a:blip r:embed="rId4">
            <a:alphaModFix/>
          </a:blip>
          <a:srcRect b="0" l="0" r="34870" t="0"/>
          <a:stretch/>
        </p:blipFill>
        <p:spPr>
          <a:xfrm>
            <a:off x="4285975" y="730025"/>
            <a:ext cx="3647150" cy="2538950"/>
          </a:xfrm>
          <a:prstGeom prst="rect">
            <a:avLst/>
          </a:prstGeom>
          <a:noFill/>
          <a:ln>
            <a:noFill/>
          </a:ln>
        </p:spPr>
      </p:pic>
      <p:pic>
        <p:nvPicPr>
          <p:cNvPr id="150" name="Google Shape;150;p20"/>
          <p:cNvPicPr preferRelativeResize="0"/>
          <p:nvPr/>
        </p:nvPicPr>
        <p:blipFill>
          <a:blip r:embed="rId5">
            <a:alphaModFix/>
          </a:blip>
          <a:stretch>
            <a:fillRect/>
          </a:stretch>
        </p:blipFill>
        <p:spPr>
          <a:xfrm>
            <a:off x="437465" y="2716525"/>
            <a:ext cx="3095885" cy="1993075"/>
          </a:xfrm>
          <a:prstGeom prst="rect">
            <a:avLst/>
          </a:prstGeom>
          <a:noFill/>
          <a:ln>
            <a:noFill/>
          </a:ln>
        </p:spPr>
      </p:pic>
      <p:pic>
        <p:nvPicPr>
          <p:cNvPr id="151" name="Google Shape;151;p20"/>
          <p:cNvPicPr preferRelativeResize="0"/>
          <p:nvPr/>
        </p:nvPicPr>
        <p:blipFill>
          <a:blip r:embed="rId6">
            <a:alphaModFix/>
          </a:blip>
          <a:stretch>
            <a:fillRect/>
          </a:stretch>
        </p:blipFill>
        <p:spPr>
          <a:xfrm>
            <a:off x="4853488" y="3338282"/>
            <a:ext cx="2512112" cy="166804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1"/>
          <p:cNvSpPr txBox="1"/>
          <p:nvPr>
            <p:ph type="title"/>
          </p:nvPr>
        </p:nvSpPr>
        <p:spPr>
          <a:xfrm>
            <a:off x="311700" y="21367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ANALYSIS AND VISUALIZATION</a:t>
            </a:r>
            <a:endParaRPr/>
          </a:p>
        </p:txBody>
      </p:sp>
      <p:pic>
        <p:nvPicPr>
          <p:cNvPr id="157" name="Google Shape;157;p21"/>
          <p:cNvPicPr preferRelativeResize="0"/>
          <p:nvPr/>
        </p:nvPicPr>
        <p:blipFill>
          <a:blip r:embed="rId3">
            <a:alphaModFix/>
          </a:blip>
          <a:stretch>
            <a:fillRect/>
          </a:stretch>
        </p:blipFill>
        <p:spPr>
          <a:xfrm>
            <a:off x="152400" y="973875"/>
            <a:ext cx="3558550" cy="2177900"/>
          </a:xfrm>
          <a:prstGeom prst="rect">
            <a:avLst/>
          </a:prstGeom>
          <a:noFill/>
          <a:ln>
            <a:noFill/>
          </a:ln>
        </p:spPr>
      </p:pic>
      <p:pic>
        <p:nvPicPr>
          <p:cNvPr id="158" name="Google Shape;158;p21"/>
          <p:cNvPicPr preferRelativeResize="0"/>
          <p:nvPr/>
        </p:nvPicPr>
        <p:blipFill>
          <a:blip r:embed="rId4">
            <a:alphaModFix/>
          </a:blip>
          <a:stretch>
            <a:fillRect/>
          </a:stretch>
        </p:blipFill>
        <p:spPr>
          <a:xfrm>
            <a:off x="3863350" y="973875"/>
            <a:ext cx="5128248" cy="306136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