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72" r:id="rId4"/>
  </p:sldMasterIdLst>
  <p:notesMasterIdLst>
    <p:notesMasterId r:id="rId15"/>
  </p:notesMasterIdLst>
  <p:handoutMasterIdLst>
    <p:handoutMasterId r:id="rId16"/>
  </p:handoutMasterIdLst>
  <p:sldIdLst>
    <p:sldId id="256"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48" d="100"/>
          <a:sy n="48" d="100"/>
        </p:scale>
        <p:origin x="67" y="89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2/19/2021</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2/19/2021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2/19/2021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Predicting Safe Move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8F282-C382-4A08-9A09-E7373F1E5A11}"/>
              </a:ext>
            </a:extLst>
          </p:cNvPr>
          <p:cNvSpPr txBox="1"/>
          <p:nvPr/>
        </p:nvSpPr>
        <p:spPr>
          <a:xfrm>
            <a:off x="946484" y="1058778"/>
            <a:ext cx="10379242" cy="5099025"/>
          </a:xfrm>
          <a:prstGeom prst="rect">
            <a:avLst/>
          </a:prstGeom>
          <a:noFill/>
        </p:spPr>
        <p:txBody>
          <a:bodyPr wrap="square">
            <a:spAutoFit/>
          </a:bodyPr>
          <a:lstStyle/>
          <a:p>
            <a:pPr marL="285750" indent="-285750">
              <a:lnSpc>
                <a:spcPct val="107000"/>
              </a:lnSpc>
              <a:spcBef>
                <a:spcPts val="600"/>
              </a:spcBef>
              <a:spcAft>
                <a:spcPts val="450"/>
              </a:spcAft>
              <a:buFont typeface="Arial" panose="020B0604020202020204" pitchFamily="34" charset="0"/>
              <a:buChar char="•"/>
            </a:pP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aim of this project is to find a safe and secure location for opening of commercial establishments in Vancouver, Canada. Specifically, this report will be targeted to stakeholders interested in opening any business place like Grocery Store in Vancouver City, Canada.</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600"/>
              </a:spcBef>
              <a:spcAft>
                <a:spcPts val="450"/>
              </a:spcAft>
              <a:buFont typeface="Arial" panose="020B0604020202020204" pitchFamily="34" charset="0"/>
              <a:buChar char="•"/>
            </a:pP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first task would be to choose the safest borough by analysing crime data for opening a grocery store and short listing a neighbourhood, where grocery stores are not amongst the most </a:t>
            </a:r>
            <a:r>
              <a:rPr lang="en-IN" sz="24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commom</a:t>
            </a: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venues, and yet as close to the city as possible.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Bef>
                <a:spcPts val="600"/>
              </a:spcBef>
              <a:spcAft>
                <a:spcPts val="450"/>
              </a:spcAft>
              <a:buFont typeface="Arial" panose="020B0604020202020204" pitchFamily="34" charset="0"/>
              <a:buChar char="•"/>
            </a:pP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We will make use of our data science tools to analyse data and focus on the safest borough and explore its </a:t>
            </a:r>
            <a:r>
              <a:rPr lang="en-IN" sz="24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and the 10 most common venues in each </a:t>
            </a:r>
            <a:r>
              <a:rPr lang="en-IN" sz="24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so that the best </a:t>
            </a:r>
            <a:r>
              <a:rPr lang="en-IN" sz="24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4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where grocery store is not amongst the most common venue can be selected.</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98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CB753F-0425-4C73-8306-DF63AA377D10}"/>
              </a:ext>
            </a:extLst>
          </p:cNvPr>
          <p:cNvSpPr>
            <a:spLocks noChangeArrowheads="1"/>
          </p:cNvSpPr>
          <p:nvPr/>
        </p:nvSpPr>
        <p:spPr bwMode="auto">
          <a:xfrm>
            <a:off x="0" y="457200"/>
            <a:ext cx="12192000" cy="1270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CECE5807-B23F-4234-9A3E-94DF0E1BC19C}"/>
              </a:ext>
            </a:extLst>
          </p:cNvPr>
          <p:cNvSpPr txBox="1"/>
          <p:nvPr/>
        </p:nvSpPr>
        <p:spPr>
          <a:xfrm>
            <a:off x="834189" y="968542"/>
            <a:ext cx="10523622" cy="55092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Based on definition of our problem, factors that will influence our </a:t>
            </a:r>
            <a:r>
              <a:rPr kumimoji="0" lang="en-US" altLang="en-US" sz="3200" b="0" i="0" u="none" strike="noStrike" cap="none" normalizeH="0" baseline="0" dirty="0" err="1">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decission</a:t>
            </a: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are:</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finding the safest borough based on crime statistics</a:t>
            </a:r>
            <a:endParaRPr kumimoji="0" lang="en-US" altLang="en-US" sz="32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finding the most common venues</a:t>
            </a:r>
            <a:endParaRPr kumimoji="0" lang="en-US" altLang="en-US" sz="32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choosing the right </a:t>
            </a:r>
            <a:r>
              <a:rPr kumimoji="0" lang="en-US" altLang="en-US" sz="3200" b="0" i="0" u="none" strike="noStrike" cap="none" normalizeH="0" baseline="0" dirty="0" err="1">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neighbourhood</a:t>
            </a: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within the borough</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We will be using the geographical coordinates of Vancouver to plot </a:t>
            </a:r>
            <a:r>
              <a:rPr kumimoji="0" lang="en-US" altLang="en-US" sz="3200" b="0" i="0" u="none" strike="noStrike" cap="none" normalizeH="0" baseline="0" dirty="0" err="1">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neighbourhoods</a:t>
            </a: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in a borough that is safe and in the city's vicinity, and finally cluster our neighborhoods and present our findings.</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Following data sources will be needed to extract/generate the required information:</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453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FFE0533-BFBB-41AB-89AE-ABE7D4100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861011"/>
            <a:ext cx="5981700" cy="52831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C638C1C-A2C8-4805-815A-B3F48CA26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825" y="861011"/>
            <a:ext cx="5857875" cy="52831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939F8F-DA3F-4D4D-B69B-8915FD9E1EFE}"/>
              </a:ext>
            </a:extLst>
          </p:cNvPr>
          <p:cNvSpPr>
            <a:spLocks noGrp="1"/>
          </p:cNvSpPr>
          <p:nvPr>
            <p:ph type="title"/>
          </p:nvPr>
        </p:nvSpPr>
        <p:spPr>
          <a:xfrm>
            <a:off x="457368" y="0"/>
            <a:ext cx="11029616" cy="529389"/>
          </a:xfrm>
        </p:spPr>
        <p:txBody>
          <a:bodyPr/>
          <a:lstStyle/>
          <a:p>
            <a:r>
              <a:rPr lang="en-US" dirty="0"/>
              <a:t> </a:t>
            </a:r>
            <a:r>
              <a:rPr lang="en-US" dirty="0">
                <a:solidFill>
                  <a:schemeClr val="tx1"/>
                </a:solidFill>
              </a:rPr>
              <a:t>Graph of </a:t>
            </a:r>
            <a:r>
              <a:rPr lang="en-US" dirty="0" err="1">
                <a:solidFill>
                  <a:schemeClr val="tx1"/>
                </a:solidFill>
              </a:rPr>
              <a:t>neighbourhoods</a:t>
            </a:r>
            <a:r>
              <a:rPr lang="en-US" dirty="0">
                <a:solidFill>
                  <a:schemeClr val="tx1"/>
                </a:solidFill>
              </a:rPr>
              <a:t> Higher crime vs lowest</a:t>
            </a:r>
            <a:endParaRPr lang="en-IN" dirty="0">
              <a:solidFill>
                <a:schemeClr val="tx1"/>
              </a:solidFill>
            </a:endParaRPr>
          </a:p>
        </p:txBody>
      </p:sp>
    </p:spTree>
    <p:extLst>
      <p:ext uri="{BB962C8B-B14F-4D97-AF65-F5344CB8AC3E}">
        <p14:creationId xmlns:p14="http://schemas.microsoft.com/office/powerpoint/2010/main" val="954629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89E4-998C-4380-AC43-B93A0161283F}"/>
              </a:ext>
            </a:extLst>
          </p:cNvPr>
          <p:cNvSpPr>
            <a:spLocks noGrp="1"/>
          </p:cNvSpPr>
          <p:nvPr>
            <p:ph type="title"/>
          </p:nvPr>
        </p:nvSpPr>
        <p:spPr/>
        <p:txBody>
          <a:bodyPr/>
          <a:lstStyle/>
          <a:p>
            <a:r>
              <a:rPr lang="en-US" dirty="0"/>
              <a:t>Different kinds of crimes in West side borough</a:t>
            </a:r>
            <a:endParaRPr lang="en-IN" dirty="0"/>
          </a:p>
        </p:txBody>
      </p:sp>
      <p:pic>
        <p:nvPicPr>
          <p:cNvPr id="3074" name="Picture 2">
            <a:extLst>
              <a:ext uri="{FF2B5EF4-FFF2-40B4-BE49-F238E27FC236}">
                <a16:creationId xmlns:a16="http://schemas.microsoft.com/office/drawing/2014/main" id="{24BBD420-9FEC-4D43-8C62-91369F6D28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15957"/>
            <a:ext cx="11999041" cy="514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4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9A51-EC60-4AB5-8EF6-8C0086A84B46}"/>
              </a:ext>
            </a:extLst>
          </p:cNvPr>
          <p:cNvSpPr>
            <a:spLocks noGrp="1"/>
          </p:cNvSpPr>
          <p:nvPr>
            <p:ph type="title"/>
          </p:nvPr>
        </p:nvSpPr>
        <p:spPr/>
        <p:txBody>
          <a:bodyPr/>
          <a:lstStyle/>
          <a:p>
            <a:r>
              <a:rPr lang="en-US" dirty="0"/>
              <a:t>Similar neighborhood in west bund borough</a:t>
            </a:r>
            <a:endParaRPr lang="en-IN" dirty="0"/>
          </a:p>
        </p:txBody>
      </p:sp>
      <p:pic>
        <p:nvPicPr>
          <p:cNvPr id="5" name="Content Placeholder 4">
            <a:extLst>
              <a:ext uri="{FF2B5EF4-FFF2-40B4-BE49-F238E27FC236}">
                <a16:creationId xmlns:a16="http://schemas.microsoft.com/office/drawing/2014/main" id="{1142E66B-5F66-4674-96D6-A8BD47D3AD9C}"/>
              </a:ext>
            </a:extLst>
          </p:cNvPr>
          <p:cNvPicPr>
            <a:picLocks noGrp="1" noChangeAspect="1"/>
          </p:cNvPicPr>
          <p:nvPr>
            <p:ph idx="1"/>
          </p:nvPr>
        </p:nvPicPr>
        <p:blipFill rotWithShape="1">
          <a:blip r:embed="rId2"/>
          <a:srcRect l="15658" t="7277" r="16579"/>
          <a:stretch/>
        </p:blipFill>
        <p:spPr>
          <a:xfrm>
            <a:off x="581192" y="1854888"/>
            <a:ext cx="11029616" cy="5161319"/>
          </a:xfrm>
        </p:spPr>
      </p:pic>
    </p:spTree>
    <p:extLst>
      <p:ext uri="{BB962C8B-B14F-4D97-AF65-F5344CB8AC3E}">
        <p14:creationId xmlns:p14="http://schemas.microsoft.com/office/powerpoint/2010/main" val="261660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675C-8914-4AED-9FD1-A9505D08B30F}"/>
              </a:ext>
            </a:extLst>
          </p:cNvPr>
          <p:cNvSpPr>
            <a:spLocks noGrp="1"/>
          </p:cNvSpPr>
          <p:nvPr>
            <p:ph type="title"/>
          </p:nvPr>
        </p:nvSpPr>
        <p:spPr/>
        <p:txBody>
          <a:bodyPr/>
          <a:lstStyle/>
          <a:p>
            <a:r>
              <a:rPr lang="en-US" dirty="0"/>
              <a:t>Cluster distributed </a:t>
            </a:r>
            <a:endParaRPr lang="en-IN" dirty="0"/>
          </a:p>
        </p:txBody>
      </p:sp>
      <p:pic>
        <p:nvPicPr>
          <p:cNvPr id="9" name="Content Placeholder 8">
            <a:extLst>
              <a:ext uri="{FF2B5EF4-FFF2-40B4-BE49-F238E27FC236}">
                <a16:creationId xmlns:a16="http://schemas.microsoft.com/office/drawing/2014/main" id="{BFDC4C1F-4FBE-47F3-A642-97B8A116F8B7}"/>
              </a:ext>
            </a:extLst>
          </p:cNvPr>
          <p:cNvPicPr>
            <a:picLocks noGrp="1" noChangeAspect="1"/>
          </p:cNvPicPr>
          <p:nvPr>
            <p:ph idx="1"/>
          </p:nvPr>
        </p:nvPicPr>
        <p:blipFill>
          <a:blip r:embed="rId2"/>
          <a:stretch>
            <a:fillRect/>
          </a:stretch>
        </p:blipFill>
        <p:spPr>
          <a:xfrm>
            <a:off x="581192" y="2181224"/>
            <a:ext cx="11029616" cy="4676775"/>
          </a:xfrm>
        </p:spPr>
      </p:pic>
    </p:spTree>
    <p:extLst>
      <p:ext uri="{BB962C8B-B14F-4D97-AF65-F5344CB8AC3E}">
        <p14:creationId xmlns:p14="http://schemas.microsoft.com/office/powerpoint/2010/main" val="340806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C253C-CA3D-4D2A-930C-A940EB90CD1B}"/>
              </a:ext>
            </a:extLst>
          </p:cNvPr>
          <p:cNvSpPr txBox="1"/>
          <p:nvPr/>
        </p:nvSpPr>
        <p:spPr>
          <a:xfrm>
            <a:off x="689812" y="603564"/>
            <a:ext cx="11213430" cy="6595267"/>
          </a:xfrm>
          <a:prstGeom prst="rect">
            <a:avLst/>
          </a:prstGeom>
          <a:noFill/>
        </p:spPr>
        <p:txBody>
          <a:bodyPr wrap="square">
            <a:spAutoFit/>
          </a:bodyPr>
          <a:lstStyle/>
          <a:p>
            <a:pPr>
              <a:spcBef>
                <a:spcPts val="600"/>
              </a:spcBef>
              <a:spcAft>
                <a:spcPts val="600"/>
              </a:spcAft>
            </a:pPr>
            <a:r>
              <a:rPr lang="en-IN" sz="28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Results and Discussion</a:t>
            </a:r>
            <a:endParaRPr lang="en-IN" sz="28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600"/>
              </a:spcBef>
              <a:spcAft>
                <a:spcPts val="450"/>
              </a:spcAft>
            </a:pP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The objective of the business problem was to help stakeholders identify one of the safest borough in Vancouver, and an appropriate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within the borough to set up a commercial establishment especially a Grocery store. This has been achieved by first making use of Vancouver crime data to identify a safe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borugh</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with considerable number of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for any business to be viable. After selecting the borough it was imperative to choose the right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where grocery shops were not among venues in a close proximity to each other. We achieved this by grouping the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into clusters to assist the stakeholders by providing them with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relavent</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data about venues and safety of a given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176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2F4678-2F79-45D3-BF1A-97B640E9AF7C}"/>
              </a:ext>
            </a:extLst>
          </p:cNvPr>
          <p:cNvSpPr txBox="1"/>
          <p:nvPr/>
        </p:nvSpPr>
        <p:spPr>
          <a:xfrm>
            <a:off x="625642" y="1203746"/>
            <a:ext cx="10555705" cy="4690323"/>
          </a:xfrm>
          <a:prstGeom prst="rect">
            <a:avLst/>
          </a:prstGeom>
          <a:noFill/>
        </p:spPr>
        <p:txBody>
          <a:bodyPr wrap="square">
            <a:spAutoFit/>
          </a:bodyPr>
          <a:lstStyle/>
          <a:p>
            <a:pP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600"/>
              </a:spcBef>
              <a:spcAft>
                <a:spcPts val="600"/>
              </a:spcAft>
            </a:pPr>
            <a:r>
              <a:rPr lang="en-IN" sz="3600" b="1"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Conclusion</a:t>
            </a:r>
            <a:endParaRPr lang="en-IN" sz="3600" b="1" dirty="0">
              <a:effectLst/>
              <a:latin typeface="Calibri" panose="020F0502020204030204" pitchFamily="34" charset="0"/>
              <a:ea typeface="Times New Roman" panose="02020603050405020304" pitchFamily="18" charset="0"/>
              <a:cs typeface="Calibri" panose="020F0502020204030204" pitchFamily="34" charset="0"/>
            </a:endParaRPr>
          </a:p>
          <a:p>
            <a:pPr>
              <a:spcBef>
                <a:spcPts val="600"/>
              </a:spcBef>
              <a:spcAft>
                <a:spcPts val="450"/>
              </a:spcAft>
            </a:pP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We have explored the crime data to understand different types of crimes in all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of Vancouver and later categorized them into different boroughs, this helped us group the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into boroughs and choose the safest borough first. Once we confirmed the borough the number of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for consideration also comes down, we further shortlist the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neighborhoods</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based on the common venues, to choose a </a:t>
            </a:r>
            <a:r>
              <a:rPr lang="en-IN" sz="2800" dirty="0" err="1">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neighborhood</a:t>
            </a:r>
            <a:r>
              <a:rPr lang="en-IN" sz="2800" dirty="0">
                <a:solidFill>
                  <a:srgbClr val="212121"/>
                </a:solidFill>
                <a:effectLst/>
                <a:latin typeface="Calibri" panose="020F0502020204030204" pitchFamily="34" charset="0"/>
                <a:ea typeface="Times New Roman" panose="02020603050405020304" pitchFamily="18" charset="0"/>
                <a:cs typeface="Calibri" panose="020F0502020204030204" pitchFamily="34" charset="0"/>
              </a:rPr>
              <a:t> which best suits the business problem.</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7133123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56</TotalTime>
  <Words>467</Words>
  <Application>Microsoft Office PowerPoint</Application>
  <PresentationFormat>Widescreen</PresentationFormat>
  <Paragraphs>26</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 2</vt:lpstr>
      <vt:lpstr>Dividend</vt:lpstr>
      <vt:lpstr>Predicting Safe Move</vt:lpstr>
      <vt:lpstr>PowerPoint Presentation</vt:lpstr>
      <vt:lpstr>PowerPoint Presentation</vt:lpstr>
      <vt:lpstr> Graph of neighbourhoods Higher crime vs lowest</vt:lpstr>
      <vt:lpstr>Different kinds of crimes in West side borough</vt:lpstr>
      <vt:lpstr>Similar neighborhood in west bund borough</vt:lpstr>
      <vt:lpstr>Cluster distributed </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Safe Move</dc:title>
  <dc:creator>RISHIKESH MATE</dc:creator>
  <cp:lastModifiedBy>RISHIKESH MATE</cp:lastModifiedBy>
  <cp:revision>4</cp:revision>
  <dcterms:created xsi:type="dcterms:W3CDTF">2021-02-18T18:50:42Z</dcterms:created>
  <dcterms:modified xsi:type="dcterms:W3CDTF">2021-02-18T19:47:04Z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