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88" r:id="rId5"/>
    <p:sldId id="289" r:id="rId6"/>
    <p:sldId id="303" r:id="rId7"/>
    <p:sldId id="304" r:id="rId8"/>
    <p:sldId id="290" r:id="rId9"/>
    <p:sldId id="29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4/25/2024</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allpapercave.com/ai-wallpaper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xenehp.com/ai-artificial-intelligence-actuarial-intelligence/"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8336042" y="1550988"/>
            <a:ext cx="3284832" cy="2387600"/>
          </a:xfrm>
        </p:spPr>
        <p:txBody>
          <a:bodyPr/>
          <a:lstStyle/>
          <a:p>
            <a:r>
              <a:rPr lang="en-US" sz="4000" dirty="0"/>
              <a:t>EDUGUIDEBOT</a:t>
            </a:r>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8336042" y="4057095"/>
            <a:ext cx="3284832" cy="1553129"/>
          </a:xfrm>
        </p:spPr>
        <p:txBody>
          <a:bodyPr/>
          <a:lstStyle/>
          <a:p>
            <a:r>
              <a:rPr lang="en-US" dirty="0"/>
              <a:t>Prafulla Raj Pokharel</a:t>
            </a:r>
          </a:p>
          <a:p>
            <a:r>
              <a:rPr lang="en-US" dirty="0"/>
              <a:t>Rishikesh Paudel</a:t>
            </a:r>
          </a:p>
          <a:p>
            <a:r>
              <a:rPr lang="en-US" dirty="0"/>
              <a:t>Rohan Thapa</a:t>
            </a:r>
          </a:p>
        </p:txBody>
      </p:sp>
      <p:pic>
        <p:nvPicPr>
          <p:cNvPr id="19" name="Picture Placeholder 18">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a:srcRect l="12685" r="12685"/>
          <a:stretch/>
        </p:blipFill>
        <p:spPr>
          <a:xfrm>
            <a:off x="0" y="0"/>
            <a:ext cx="7677150" cy="6858000"/>
          </a:xfrm>
          <a:prstGeom prst="rect">
            <a:avLst/>
          </a:prstGeom>
        </p:spPr>
      </p:pic>
    </p:spTree>
    <p:extLst>
      <p:ext uri="{BB962C8B-B14F-4D97-AF65-F5344CB8AC3E}">
        <p14:creationId xmlns:p14="http://schemas.microsoft.com/office/powerpoint/2010/main" val="28357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lstStyle/>
          <a:p>
            <a:r>
              <a:rPr lang="en-US" dirty="0"/>
              <a:t>Problem Statement</a:t>
            </a:r>
          </a:p>
        </p:txBody>
      </p:sp>
      <p:sp>
        <p:nvSpPr>
          <p:cNvPr id="18" name="Subtitle 17">
            <a:extLst>
              <a:ext uri="{FF2B5EF4-FFF2-40B4-BE49-F238E27FC236}">
                <a16:creationId xmlns:a16="http://schemas.microsoft.com/office/drawing/2014/main" id="{37F7ED61-C894-4A41-AC49-EFA304B05229}"/>
              </a:ext>
            </a:extLst>
          </p:cNvPr>
          <p:cNvSpPr>
            <a:spLocks noGrp="1"/>
          </p:cNvSpPr>
          <p:nvPr>
            <p:ph type="subTitle" idx="1"/>
          </p:nvPr>
        </p:nvSpPr>
        <p:spPr>
          <a:xfrm>
            <a:off x="838201" y="1454764"/>
            <a:ext cx="3684814" cy="2801597"/>
          </a:xfrm>
        </p:spPr>
        <p:txBody>
          <a:bodyPr/>
          <a:lstStyle/>
          <a:p>
            <a:r>
              <a:rPr lang="en-US" b="0" i="0" dirty="0">
                <a:solidFill>
                  <a:srgbClr val="E6EDF3"/>
                </a:solidFill>
                <a:effectLst/>
                <a:latin typeface="-apple-system"/>
              </a:rPr>
              <a:t>In the ever-evolving landscape of education, aspiring engineering students often encounter challenges in navigating the complexities of entrance exams, application processes, and associated fees. To address these issues, this project proposes the development of an intelligent Engineering Entrance Chatbot. Leveraging advanced technologies such as Natural Language Processing (NLP) and machine learning, the chatbot aims to provide tailored guidance and information to streamline the journey of prospective engineering students.</a:t>
            </a:r>
            <a:endParaRPr lang="en-US" dirty="0"/>
          </a:p>
        </p:txBody>
      </p:sp>
      <p:pic>
        <p:nvPicPr>
          <p:cNvPr id="8" name="Picture Placeholder 7" descr="A person holding a plant">
            <a:extLst>
              <a:ext uri="{FF2B5EF4-FFF2-40B4-BE49-F238E27FC236}">
                <a16:creationId xmlns:a16="http://schemas.microsoft.com/office/drawing/2014/main" id="{173CF312-33FE-4C78-AF0C-380127412913}"/>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361215" y="0"/>
            <a:ext cx="6830785" cy="6858000"/>
          </a:xfrm>
        </p:spPr>
      </p:pic>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2</a:t>
            </a:fld>
            <a:endParaRPr lang="en-US" dirty="0"/>
          </a:p>
        </p:txBody>
      </p:sp>
    </p:spTree>
    <p:extLst>
      <p:ext uri="{BB962C8B-B14F-4D97-AF65-F5344CB8AC3E}">
        <p14:creationId xmlns:p14="http://schemas.microsoft.com/office/powerpoint/2010/main" val="27039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lstStyle/>
          <a:p>
            <a:r>
              <a:rPr lang="en-US" dirty="0"/>
              <a:t>Problem Statement</a:t>
            </a:r>
          </a:p>
        </p:txBody>
      </p:sp>
      <p:sp>
        <p:nvSpPr>
          <p:cNvPr id="18" name="Subtitle 17">
            <a:extLst>
              <a:ext uri="{FF2B5EF4-FFF2-40B4-BE49-F238E27FC236}">
                <a16:creationId xmlns:a16="http://schemas.microsoft.com/office/drawing/2014/main" id="{37F7ED61-C894-4A41-AC49-EFA304B05229}"/>
              </a:ext>
            </a:extLst>
          </p:cNvPr>
          <p:cNvSpPr>
            <a:spLocks noGrp="1"/>
          </p:cNvSpPr>
          <p:nvPr>
            <p:ph type="subTitle" idx="1"/>
          </p:nvPr>
        </p:nvSpPr>
        <p:spPr>
          <a:xfrm>
            <a:off x="838201" y="1454764"/>
            <a:ext cx="3684814" cy="2801597"/>
          </a:xfrm>
        </p:spPr>
        <p:txBody>
          <a:bodyPr/>
          <a:lstStyle/>
          <a:p>
            <a:r>
              <a:rPr lang="en-US" b="0" i="0" dirty="0">
                <a:solidFill>
                  <a:srgbClr val="E6EDF3"/>
                </a:solidFill>
                <a:effectLst/>
                <a:latin typeface="-apple-system"/>
              </a:rPr>
              <a:t>In the ever-evolving landscape of education, aspiring engineering students often encounter challenges in navigating the complexities of entrance exams, application processes, and associated fees. To address these issues, this project proposes the development of an intelligent Engineering Entrance Chatbot. Leveraging advanced technologies such as Natural Language Processing (NLP) and machine learning, the chatbot aims to provide tailored guidance and information to streamline the journey of prospective engineering students.</a:t>
            </a:r>
            <a:endParaRPr lang="en-US" dirty="0"/>
          </a:p>
        </p:txBody>
      </p:sp>
      <p:pic>
        <p:nvPicPr>
          <p:cNvPr id="8" name="Picture Placeholder 7">
            <a:extLst>
              <a:ext uri="{FF2B5EF4-FFF2-40B4-BE49-F238E27FC236}">
                <a16:creationId xmlns:a16="http://schemas.microsoft.com/office/drawing/2014/main" id="{173CF312-33FE-4C78-AF0C-380127412913}"/>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39171" t="-1036" r="4803" b="1036"/>
          <a:stretch/>
        </p:blipFill>
        <p:spPr>
          <a:xfrm>
            <a:off x="5361215" y="0"/>
            <a:ext cx="6830785" cy="6858000"/>
          </a:xfrm>
        </p:spPr>
      </p:pic>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3</a:t>
            </a:fld>
            <a:endParaRPr lang="en-US" dirty="0"/>
          </a:p>
        </p:txBody>
      </p:sp>
    </p:spTree>
    <p:extLst>
      <p:ext uri="{BB962C8B-B14F-4D97-AF65-F5344CB8AC3E}">
        <p14:creationId xmlns:p14="http://schemas.microsoft.com/office/powerpoint/2010/main" val="81380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8336042" y="413305"/>
            <a:ext cx="3284832" cy="2387600"/>
          </a:xfrm>
        </p:spPr>
        <p:txBody>
          <a:bodyPr/>
          <a:lstStyle/>
          <a:p>
            <a:r>
              <a:rPr lang="en-US" sz="4000" dirty="0"/>
              <a:t>EDUGUIDEBOT</a:t>
            </a:r>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8336042" y="3056431"/>
            <a:ext cx="3284832" cy="1553129"/>
          </a:xfrm>
        </p:spPr>
        <p:txBody>
          <a:bodyPr/>
          <a:lstStyle/>
          <a:p>
            <a:r>
              <a:rPr lang="en-US" dirty="0">
                <a:solidFill>
                  <a:srgbClr val="E6EDF3"/>
                </a:solidFill>
                <a:latin typeface="-apple-system"/>
              </a:rPr>
              <a:t>A</a:t>
            </a:r>
            <a:r>
              <a:rPr lang="en-US" b="0" i="0" dirty="0">
                <a:solidFill>
                  <a:srgbClr val="E6EDF3"/>
                </a:solidFill>
                <a:effectLst/>
                <a:latin typeface="-apple-system"/>
              </a:rPr>
              <a:t> sophisticated chatbot with text processing and AI/ML capabilities, this project aims to provide a user-friendly solution for engineering entrance exam aspirants, helping them navigate the complexities of the application process, fees, and other related queries.</a:t>
            </a:r>
            <a:endParaRPr lang="en-US" dirty="0"/>
          </a:p>
        </p:txBody>
      </p:sp>
      <p:pic>
        <p:nvPicPr>
          <p:cNvPr id="19" name="Picture Placeholder 18">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a:srcRect l="12685" r="12685"/>
          <a:stretch/>
        </p:blipFill>
        <p:spPr>
          <a:xfrm>
            <a:off x="0" y="0"/>
            <a:ext cx="7677150" cy="6858000"/>
          </a:xfrm>
          <a:prstGeom prst="rect">
            <a:avLst/>
          </a:prstGeom>
        </p:spPr>
      </p:pic>
    </p:spTree>
    <p:extLst>
      <p:ext uri="{BB962C8B-B14F-4D97-AF65-F5344CB8AC3E}">
        <p14:creationId xmlns:p14="http://schemas.microsoft.com/office/powerpoint/2010/main" val="27430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6537794" y="1199398"/>
            <a:ext cx="5094517" cy="296198"/>
          </a:xfrm>
        </p:spPr>
        <p:txBody>
          <a:bodyPr/>
          <a:lstStyle/>
          <a:p>
            <a:pPr algn="ctr"/>
            <a:r>
              <a:rPr lang="en-US" sz="4400" dirty="0"/>
              <a:t>Features</a:t>
            </a:r>
          </a:p>
        </p:txBody>
      </p:sp>
      <p:pic>
        <p:nvPicPr>
          <p:cNvPr id="9" name="Picture Placeholder 8">
            <a:extLst>
              <a:ext uri="{FF2B5EF4-FFF2-40B4-BE49-F238E27FC236}">
                <a16:creationId xmlns:a16="http://schemas.microsoft.com/office/drawing/2014/main" id="{4EF477F3-5AC0-413A-B339-D306DD3A25AD}"/>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7374" r="36060"/>
          <a:stretch/>
        </p:blipFill>
        <p:spPr>
          <a:xfrm>
            <a:off x="0" y="0"/>
            <a:ext cx="6096000" cy="6858000"/>
          </a:xfrm>
        </p:spPr>
      </p:pic>
      <p:sp>
        <p:nvSpPr>
          <p:cNvPr id="14" name="Text Placeholder 13">
            <a:extLst>
              <a:ext uri="{FF2B5EF4-FFF2-40B4-BE49-F238E27FC236}">
                <a16:creationId xmlns:a16="http://schemas.microsoft.com/office/drawing/2014/main" id="{515C45EA-3D67-4B00-9B3A-CF3180E412D9}"/>
              </a:ext>
            </a:extLst>
          </p:cNvPr>
          <p:cNvSpPr>
            <a:spLocks noGrp="1"/>
          </p:cNvSpPr>
          <p:nvPr>
            <p:ph type="body" sz="quarter" idx="14"/>
          </p:nvPr>
        </p:nvSpPr>
        <p:spPr>
          <a:xfrm>
            <a:off x="7893065" y="2337049"/>
            <a:ext cx="2383973" cy="464399"/>
          </a:xfrm>
        </p:spPr>
        <p:txBody>
          <a:bodyPr/>
          <a:lstStyle/>
          <a:p>
            <a:pPr algn="ctr"/>
            <a:r>
              <a:rPr lang="en-US" b="1" i="0" dirty="0">
                <a:solidFill>
                  <a:srgbClr val="E6EDF3"/>
                </a:solidFill>
                <a:effectLst/>
                <a:latin typeface="-apple-system"/>
              </a:rPr>
              <a:t>Natural Language Processing</a:t>
            </a:r>
            <a:endParaRPr lang="en-US" dirty="0"/>
          </a:p>
        </p:txBody>
      </p:sp>
      <p:sp>
        <p:nvSpPr>
          <p:cNvPr id="42" name="Text Placeholder 41">
            <a:extLst>
              <a:ext uri="{FF2B5EF4-FFF2-40B4-BE49-F238E27FC236}">
                <a16:creationId xmlns:a16="http://schemas.microsoft.com/office/drawing/2014/main" id="{CAD88DCF-69AF-464C-A7A7-8BCEB5EB062A}"/>
              </a:ext>
            </a:extLst>
          </p:cNvPr>
          <p:cNvSpPr>
            <a:spLocks noGrp="1"/>
          </p:cNvSpPr>
          <p:nvPr>
            <p:ph type="body" sz="quarter" idx="16"/>
          </p:nvPr>
        </p:nvSpPr>
        <p:spPr>
          <a:xfrm>
            <a:off x="7893066" y="3644731"/>
            <a:ext cx="2383972" cy="464399"/>
          </a:xfrm>
        </p:spPr>
        <p:txBody>
          <a:bodyPr/>
          <a:lstStyle/>
          <a:p>
            <a:pPr algn="ctr"/>
            <a:r>
              <a:rPr lang="en-US" b="1" i="0" dirty="0">
                <a:solidFill>
                  <a:srgbClr val="E6EDF3"/>
                </a:solidFill>
                <a:effectLst/>
                <a:latin typeface="-apple-system"/>
              </a:rPr>
              <a:t>Information Retrieval</a:t>
            </a:r>
            <a:endParaRPr lang="en-US" dirty="0"/>
          </a:p>
        </p:txBody>
      </p:sp>
      <p:sp>
        <p:nvSpPr>
          <p:cNvPr id="5" name="Slide Number Placeholder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5</a:t>
            </a:fld>
            <a:endParaRPr lang="en-US" dirty="0"/>
          </a:p>
        </p:txBody>
      </p:sp>
      <p:sp>
        <p:nvSpPr>
          <p:cNvPr id="25" name="Text Placeholder 47">
            <a:extLst>
              <a:ext uri="{FF2B5EF4-FFF2-40B4-BE49-F238E27FC236}">
                <a16:creationId xmlns:a16="http://schemas.microsoft.com/office/drawing/2014/main" id="{CD01E1CF-BD46-138B-8882-C9D811F4FF24}"/>
              </a:ext>
            </a:extLst>
          </p:cNvPr>
          <p:cNvSpPr txBox="1">
            <a:spLocks/>
          </p:cNvSpPr>
          <p:nvPr/>
        </p:nvSpPr>
        <p:spPr>
          <a:xfrm>
            <a:off x="7893065" y="4952413"/>
            <a:ext cx="2383972" cy="464399"/>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kern="1200" cap="all" spc="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E6EDF3"/>
                </a:solidFill>
                <a:latin typeface="-apple-system"/>
              </a:rPr>
              <a:t>Intent </a:t>
            </a:r>
            <a:br>
              <a:rPr lang="en-US" b="1" dirty="0">
                <a:solidFill>
                  <a:srgbClr val="E6EDF3"/>
                </a:solidFill>
                <a:latin typeface="-apple-system"/>
              </a:rPr>
            </a:br>
            <a:r>
              <a:rPr lang="en-US" b="1" dirty="0">
                <a:solidFill>
                  <a:srgbClr val="E6EDF3"/>
                </a:solidFill>
                <a:latin typeface="-apple-system"/>
              </a:rPr>
              <a:t>Recognition</a:t>
            </a:r>
            <a:endParaRPr lang="en-US" dirty="0"/>
          </a:p>
        </p:txBody>
      </p:sp>
    </p:spTree>
    <p:extLst>
      <p:ext uri="{BB962C8B-B14F-4D97-AF65-F5344CB8AC3E}">
        <p14:creationId xmlns:p14="http://schemas.microsoft.com/office/powerpoint/2010/main" val="3006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666E47-001E-4F4E-B62E-8A6D933DFAE9}"/>
              </a:ext>
            </a:extLst>
          </p:cNvPr>
          <p:cNvSpPr>
            <a:spLocks noGrp="1"/>
          </p:cNvSpPr>
          <p:nvPr>
            <p:ph type="ctrTitle"/>
          </p:nvPr>
        </p:nvSpPr>
        <p:spPr>
          <a:xfrm>
            <a:off x="838201" y="893045"/>
            <a:ext cx="5094517" cy="296676"/>
          </a:xfrm>
        </p:spPr>
        <p:txBody>
          <a:bodyPr/>
          <a:lstStyle/>
          <a:p>
            <a:r>
              <a:rPr lang="en-US" dirty="0"/>
              <a:t>Product overview</a:t>
            </a:r>
          </a:p>
        </p:txBody>
      </p:sp>
      <p:sp>
        <p:nvSpPr>
          <p:cNvPr id="25" name="Text Placeholder 24">
            <a:extLst>
              <a:ext uri="{FF2B5EF4-FFF2-40B4-BE49-F238E27FC236}">
                <a16:creationId xmlns:a16="http://schemas.microsoft.com/office/drawing/2014/main" id="{9A66EBC9-050A-41F3-AD91-30F38B701DEA}"/>
              </a:ext>
            </a:extLst>
          </p:cNvPr>
          <p:cNvSpPr>
            <a:spLocks noGrp="1"/>
          </p:cNvSpPr>
          <p:nvPr>
            <p:ph type="body" sz="quarter" idx="14"/>
          </p:nvPr>
        </p:nvSpPr>
        <p:spPr>
          <a:xfrm>
            <a:off x="838200" y="1787638"/>
            <a:ext cx="2383973" cy="464399"/>
          </a:xfrm>
        </p:spPr>
        <p:txBody>
          <a:bodyPr/>
          <a:lstStyle/>
          <a:p>
            <a:r>
              <a:rPr lang="en-US" dirty="0"/>
              <a:t>Unique</a:t>
            </a:r>
          </a:p>
        </p:txBody>
      </p:sp>
      <p:sp>
        <p:nvSpPr>
          <p:cNvPr id="23" name="Subtitle 22">
            <a:extLst>
              <a:ext uri="{FF2B5EF4-FFF2-40B4-BE49-F238E27FC236}">
                <a16:creationId xmlns:a16="http://schemas.microsoft.com/office/drawing/2014/main" id="{C907DFB3-F9A2-4EFE-B9BC-63862DC8155D}"/>
              </a:ext>
            </a:extLst>
          </p:cNvPr>
          <p:cNvSpPr>
            <a:spLocks noGrp="1"/>
          </p:cNvSpPr>
          <p:nvPr>
            <p:ph type="subTitle" idx="1"/>
          </p:nvPr>
        </p:nvSpPr>
        <p:spPr>
          <a:xfrm>
            <a:off x="838200" y="2154063"/>
            <a:ext cx="2383973" cy="1452926"/>
          </a:xfrm>
        </p:spPr>
        <p:txBody>
          <a:bodyPr/>
          <a:lstStyle/>
          <a:p>
            <a:r>
              <a:rPr lang="en-ZA" dirty="0"/>
              <a:t>Only product specifically dedicated to the restaurant industry</a:t>
            </a:r>
            <a:endParaRPr lang="en-US" dirty="0"/>
          </a:p>
        </p:txBody>
      </p:sp>
      <p:sp>
        <p:nvSpPr>
          <p:cNvPr id="29" name="Text Placeholder 28">
            <a:extLst>
              <a:ext uri="{FF2B5EF4-FFF2-40B4-BE49-F238E27FC236}">
                <a16:creationId xmlns:a16="http://schemas.microsoft.com/office/drawing/2014/main" id="{91F01E51-19DF-4541-BE5B-8E19C0823D2B}"/>
              </a:ext>
            </a:extLst>
          </p:cNvPr>
          <p:cNvSpPr>
            <a:spLocks noGrp="1"/>
          </p:cNvSpPr>
          <p:nvPr>
            <p:ph type="body" sz="quarter" idx="18"/>
          </p:nvPr>
        </p:nvSpPr>
        <p:spPr>
          <a:xfrm>
            <a:off x="838200" y="4048610"/>
            <a:ext cx="2383973" cy="464399"/>
          </a:xfrm>
        </p:spPr>
        <p:txBody>
          <a:bodyPr/>
          <a:lstStyle/>
          <a:p>
            <a:r>
              <a:rPr lang="en-US" dirty="0"/>
              <a:t>Tested</a:t>
            </a:r>
          </a:p>
        </p:txBody>
      </p:sp>
      <p:sp>
        <p:nvSpPr>
          <p:cNvPr id="28" name="Text Placeholder 27">
            <a:extLst>
              <a:ext uri="{FF2B5EF4-FFF2-40B4-BE49-F238E27FC236}">
                <a16:creationId xmlns:a16="http://schemas.microsoft.com/office/drawing/2014/main" id="{A692C241-09A4-4DAB-B0EC-982F014CDF19}"/>
              </a:ext>
            </a:extLst>
          </p:cNvPr>
          <p:cNvSpPr>
            <a:spLocks noGrp="1"/>
          </p:cNvSpPr>
          <p:nvPr>
            <p:ph type="body" sz="quarter" idx="17"/>
          </p:nvPr>
        </p:nvSpPr>
        <p:spPr>
          <a:xfrm>
            <a:off x="838200" y="4415035"/>
            <a:ext cx="2383973" cy="1332622"/>
          </a:xfrm>
        </p:spPr>
        <p:txBody>
          <a:bodyPr/>
          <a:lstStyle/>
          <a:p>
            <a:r>
              <a:rPr lang="en-ZA" dirty="0"/>
              <a:t>Conducted testing with restaurants in the area</a:t>
            </a:r>
            <a:endParaRPr lang="en-US" dirty="0"/>
          </a:p>
        </p:txBody>
      </p:sp>
      <p:sp>
        <p:nvSpPr>
          <p:cNvPr id="27" name="Text Placeholder 26">
            <a:extLst>
              <a:ext uri="{FF2B5EF4-FFF2-40B4-BE49-F238E27FC236}">
                <a16:creationId xmlns:a16="http://schemas.microsoft.com/office/drawing/2014/main" id="{3B635C66-907A-4B1E-B906-8C17503D2305}"/>
              </a:ext>
            </a:extLst>
          </p:cNvPr>
          <p:cNvSpPr>
            <a:spLocks noGrp="1"/>
          </p:cNvSpPr>
          <p:nvPr>
            <p:ph type="body" sz="quarter" idx="16"/>
          </p:nvPr>
        </p:nvSpPr>
        <p:spPr>
          <a:xfrm>
            <a:off x="3548746" y="1787638"/>
            <a:ext cx="2383972" cy="464399"/>
          </a:xfrm>
        </p:spPr>
        <p:txBody>
          <a:bodyPr/>
          <a:lstStyle/>
          <a:p>
            <a:r>
              <a:rPr lang="en-US" dirty="0"/>
              <a:t>First to market</a:t>
            </a:r>
          </a:p>
        </p:txBody>
      </p:sp>
      <p:sp>
        <p:nvSpPr>
          <p:cNvPr id="26" name="Text Placeholder 25">
            <a:extLst>
              <a:ext uri="{FF2B5EF4-FFF2-40B4-BE49-F238E27FC236}">
                <a16:creationId xmlns:a16="http://schemas.microsoft.com/office/drawing/2014/main" id="{BF3C0964-198B-4E8D-A938-CF60D49DD7A6}"/>
              </a:ext>
            </a:extLst>
          </p:cNvPr>
          <p:cNvSpPr>
            <a:spLocks noGrp="1"/>
          </p:cNvSpPr>
          <p:nvPr>
            <p:ph type="body" sz="quarter" idx="15"/>
          </p:nvPr>
        </p:nvSpPr>
        <p:spPr>
          <a:xfrm>
            <a:off x="3548746" y="2154063"/>
            <a:ext cx="2383972" cy="1422437"/>
          </a:xfrm>
        </p:spPr>
        <p:txBody>
          <a:bodyPr/>
          <a:lstStyle/>
          <a:p>
            <a:r>
              <a:rPr lang="en-ZA" dirty="0"/>
              <a:t>First beautifully designed product that's both stylish and functional​</a:t>
            </a:r>
          </a:p>
        </p:txBody>
      </p:sp>
      <p:sp>
        <p:nvSpPr>
          <p:cNvPr id="31" name="Text Placeholder 30">
            <a:extLst>
              <a:ext uri="{FF2B5EF4-FFF2-40B4-BE49-F238E27FC236}">
                <a16:creationId xmlns:a16="http://schemas.microsoft.com/office/drawing/2014/main" id="{10A4B6F0-B646-494F-9077-F6D8B21788F3}"/>
              </a:ext>
            </a:extLst>
          </p:cNvPr>
          <p:cNvSpPr>
            <a:spLocks noGrp="1"/>
          </p:cNvSpPr>
          <p:nvPr>
            <p:ph type="body" sz="quarter" idx="20"/>
          </p:nvPr>
        </p:nvSpPr>
        <p:spPr>
          <a:xfrm>
            <a:off x="3548746" y="4048610"/>
            <a:ext cx="2383972" cy="464399"/>
          </a:xfrm>
        </p:spPr>
        <p:txBody>
          <a:bodyPr/>
          <a:lstStyle/>
          <a:p>
            <a:r>
              <a:rPr lang="en-US" dirty="0"/>
              <a:t>Authentic</a:t>
            </a:r>
          </a:p>
        </p:txBody>
      </p:sp>
      <p:sp>
        <p:nvSpPr>
          <p:cNvPr id="30" name="Text Placeholder 29">
            <a:extLst>
              <a:ext uri="{FF2B5EF4-FFF2-40B4-BE49-F238E27FC236}">
                <a16:creationId xmlns:a16="http://schemas.microsoft.com/office/drawing/2014/main" id="{4E4BE4F1-3290-4AFE-886F-51E891A96061}"/>
              </a:ext>
            </a:extLst>
          </p:cNvPr>
          <p:cNvSpPr>
            <a:spLocks noGrp="1"/>
          </p:cNvSpPr>
          <p:nvPr>
            <p:ph type="body" sz="quarter" idx="19"/>
          </p:nvPr>
        </p:nvSpPr>
        <p:spPr>
          <a:xfrm>
            <a:off x="3548746" y="4415035"/>
            <a:ext cx="2383972" cy="1332622"/>
          </a:xfrm>
        </p:spPr>
        <p:txBody>
          <a:bodyPr/>
          <a:lstStyle/>
          <a:p>
            <a:r>
              <a:rPr lang="en-ZA" dirty="0"/>
              <a:t>Designed with the help and input of restaurant and service workers in the field ​</a:t>
            </a:r>
          </a:p>
        </p:txBody>
      </p:sp>
      <p:pic>
        <p:nvPicPr>
          <p:cNvPr id="9" name="Picture Placeholder 8" descr="A close up of a stack of plates">
            <a:extLst>
              <a:ext uri="{FF2B5EF4-FFF2-40B4-BE49-F238E27FC236}">
                <a16:creationId xmlns:a16="http://schemas.microsoft.com/office/drawing/2014/main" id="{085E5B6A-0758-4158-877E-C7279ECA014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862439" y="0"/>
            <a:ext cx="5328822" cy="6858000"/>
          </a:xfrm>
        </p:spPr>
      </p:pic>
      <p:sp>
        <p:nvSpPr>
          <p:cNvPr id="4" name="Slide Number Placeholder 3">
            <a:extLst>
              <a:ext uri="{FF2B5EF4-FFF2-40B4-BE49-F238E27FC236}">
                <a16:creationId xmlns:a16="http://schemas.microsoft.com/office/drawing/2014/main" id="{DD90521C-0778-4218-AC9C-D1774B90893F}"/>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6</a:t>
            </a:fld>
            <a:endParaRPr lang="en-US" dirty="0"/>
          </a:p>
        </p:txBody>
      </p:sp>
    </p:spTree>
    <p:extLst>
      <p:ext uri="{BB962C8B-B14F-4D97-AF65-F5344CB8AC3E}">
        <p14:creationId xmlns:p14="http://schemas.microsoft.com/office/powerpoint/2010/main" val="232295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8">
            <a:extLst>
              <a:ext uri="{FF2B5EF4-FFF2-40B4-BE49-F238E27FC236}">
                <a16:creationId xmlns:a16="http://schemas.microsoft.com/office/drawing/2014/main" id="{CCC169C1-E336-9842-B5F1-6E0104373BB9}"/>
              </a:ext>
            </a:extLst>
          </p:cNvPr>
          <p:cNvPicPr>
            <a:picLocks noChangeAspect="1"/>
          </p:cNvPicPr>
          <p:nvPr/>
        </p:nvPicPr>
        <p:blipFill rotWithShape="1">
          <a:blip r:embed="rId2"/>
          <a:srcRect t="8212" b="7519"/>
          <a:stretch/>
        </p:blipFill>
        <p:spPr>
          <a:xfrm>
            <a:off x="20" y="10"/>
            <a:ext cx="12191980" cy="6857990"/>
          </a:xfrm>
          <a:prstGeom prst="rect">
            <a:avLst/>
          </a:prstGeom>
          <a:noFill/>
        </p:spPr>
      </p:pic>
      <p:sp>
        <p:nvSpPr>
          <p:cNvPr id="16" name="Title 15">
            <a:extLst>
              <a:ext uri="{FF2B5EF4-FFF2-40B4-BE49-F238E27FC236}">
                <a16:creationId xmlns:a16="http://schemas.microsoft.com/office/drawing/2014/main" id="{D284643B-288B-4193-AFF3-324BA95A77A6}"/>
              </a:ext>
            </a:extLst>
          </p:cNvPr>
          <p:cNvSpPr>
            <a:spLocks noGrp="1"/>
          </p:cNvSpPr>
          <p:nvPr>
            <p:ph type="ctrTitle"/>
          </p:nvPr>
        </p:nvSpPr>
        <p:spPr>
          <a:xfrm>
            <a:off x="1417119" y="2685143"/>
            <a:ext cx="9685563" cy="1487714"/>
          </a:xfrm>
        </p:spPr>
        <p:txBody>
          <a:bodyPr anchor="ctr">
            <a:normAutofit/>
          </a:bodyPr>
          <a:lstStyle/>
          <a:p>
            <a:r>
              <a:rPr lang="en-US" b="1" i="1" dirty="0">
                <a:solidFill>
                  <a:schemeClr val="tx2">
                    <a:lumMod val="20000"/>
                    <a:lumOff val="80000"/>
                  </a:schemeClr>
                </a:solidFill>
              </a:rPr>
              <a:t>Thank You</a:t>
            </a:r>
          </a:p>
        </p:txBody>
      </p:sp>
      <p:sp>
        <p:nvSpPr>
          <p:cNvPr id="4" name="Slide Number Placeholder 3" hidden="1">
            <a:extLst>
              <a:ext uri="{FF2B5EF4-FFF2-40B4-BE49-F238E27FC236}">
                <a16:creationId xmlns:a16="http://schemas.microsoft.com/office/drawing/2014/main" id="{965E6C65-AC3A-49C1-A182-26B5AA40CD7F}"/>
              </a:ext>
            </a:extLst>
          </p:cNvPr>
          <p:cNvSpPr>
            <a:spLocks noGrp="1"/>
          </p:cNvSpPr>
          <p:nvPr>
            <p:ph type="sldNum" sz="quarter" idx="4294967295"/>
          </p:nvPr>
        </p:nvSpPr>
        <p:spPr>
          <a:xfrm>
            <a:off x="8610600" y="6356350"/>
            <a:ext cx="2743200" cy="365125"/>
          </a:xfrm>
        </p:spPr>
        <p:txBody>
          <a:bodyPr/>
          <a:lstStyle/>
          <a:p>
            <a:pPr>
              <a:spcAft>
                <a:spcPts val="600"/>
              </a:spcAft>
            </a:pPr>
            <a:fld id="{4F6357DA-28E9-40D3-918C-4D14E8263D81}" type="slidenum">
              <a:rPr lang="en-US" smtClean="0"/>
              <a:pPr>
                <a:spcAft>
                  <a:spcPts val="600"/>
                </a:spcAft>
              </a:pPr>
              <a:t>7</a:t>
            </a:fld>
            <a:endParaRPr lang="en-US"/>
          </a:p>
        </p:txBody>
      </p:sp>
    </p:spTree>
    <p:extLst>
      <p:ext uri="{BB962C8B-B14F-4D97-AF65-F5344CB8AC3E}">
        <p14:creationId xmlns:p14="http://schemas.microsoft.com/office/powerpoint/2010/main" val="404145739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6BC72-0158-4AB8-9F35-F365C88D29D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11</TotalTime>
  <Words>276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Avenir Next LT Pro</vt:lpstr>
      <vt:lpstr>Calibri</vt:lpstr>
      <vt:lpstr>Courier New</vt:lpstr>
      <vt:lpstr>Kunstler Script</vt:lpstr>
      <vt:lpstr>Office Theme</vt:lpstr>
      <vt:lpstr>EDUGUIDEBOT</vt:lpstr>
      <vt:lpstr>Problem Statement</vt:lpstr>
      <vt:lpstr>Problem Statement</vt:lpstr>
      <vt:lpstr>EDUGUIDEBOT</vt:lpstr>
      <vt:lpstr>Features</vt:lpstr>
      <vt:lpstr>Product 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EDUGUIDEBOT</dc:title>
  <dc:creator>Kritagya Ghimire</dc:creator>
  <cp:lastModifiedBy>Kritagya Ghimire</cp:lastModifiedBy>
  <cp:revision>1</cp:revision>
  <dcterms:created xsi:type="dcterms:W3CDTF">2024-04-25T16:29:54Z</dcterms:created>
  <dcterms:modified xsi:type="dcterms:W3CDTF">2024-04-25T16:41:49Z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