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10.png" ContentType="image/png"/>
  <Override PartName="/ppt/media/image5.png" ContentType="image/png"/>
  <Override PartName="/ppt/media/image6.png" ContentType="image/png"/>
  <Override PartName="/ppt/media/image1.jpeg" ContentType="image/jpeg"/>
  <Override PartName="/ppt/media/image3.png" ContentType="image/png"/>
  <Override PartName="/ppt/media/image2.png" ContentType="image/png"/>
  <Override PartName="/ppt/media/image4.png" ContentType="image/pn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BF0746F9-2077-41C3-9B28-BA0D72A91A8E}"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Coursera</a:t>
            </a:r>
            <a:endParaRPr b="0" lang="en-IN" sz="4400" spc="-1" strike="noStrike">
              <a:solidFill>
                <a:srgbClr val="000000"/>
              </a:solidFill>
              <a:uFill>
                <a:solidFill>
                  <a:srgbClr val="ffffff"/>
                </a:solidFill>
              </a:uFill>
              <a:latin typeface="Arial"/>
            </a:endParaRPr>
          </a:p>
        </p:txBody>
      </p:sp>
      <p:sp>
        <p:nvSpPr>
          <p:cNvPr id="40" name="TextShape 2"/>
          <p:cNvSpPr txBox="1"/>
          <p:nvPr/>
        </p:nvSpPr>
        <p:spPr>
          <a:xfrm>
            <a:off x="504000" y="1769040"/>
            <a:ext cx="9071640" cy="4384440"/>
          </a:xfrm>
          <a:prstGeom prst="rect">
            <a:avLst/>
          </a:prstGeom>
          <a:noFill/>
          <a:ln>
            <a:noFill/>
          </a:ln>
        </p:spPr>
        <p:txBody>
          <a:bodyPr lIns="0" rIns="0" tIns="0" bIns="0" anchor="ctr"/>
          <a:p>
            <a:pPr algn="ctr"/>
            <a:r>
              <a:rPr b="0" lang="en-IN" sz="3200" spc="-1" strike="noStrike">
                <a:solidFill>
                  <a:srgbClr val="000000"/>
                </a:solidFill>
                <a:uFill>
                  <a:solidFill>
                    <a:srgbClr val="ffffff"/>
                  </a:solidFill>
                </a:uFill>
                <a:latin typeface="LKLUG"/>
              </a:rPr>
              <a:t>IBM Capstone Project</a:t>
            </a:r>
            <a:r>
              <a:rPr b="0" lang="en-IN" sz="3200" spc="-1" strike="noStrike">
                <a:solidFill>
                  <a:srgbClr val="000000"/>
                </a:solidFill>
                <a:uFill>
                  <a:solidFill>
                    <a:srgbClr val="ffffff"/>
                  </a:solidFill>
                </a:uFill>
                <a:latin typeface="Arial"/>
              </a:rPr>
              <a:t>:</a:t>
            </a:r>
            <a:endParaRPr b="0" lang="en-IN" sz="3200" spc="-1" strike="noStrike">
              <a:solidFill>
                <a:srgbClr val="000000"/>
              </a:solidFill>
              <a:uFill>
                <a:solidFill>
                  <a:srgbClr val="ffffff"/>
                </a:solidFill>
              </a:uFill>
              <a:latin typeface="Arial"/>
            </a:endParaRPr>
          </a:p>
          <a:p>
            <a:pPr algn="ctr"/>
            <a:r>
              <a:rPr b="0" lang="en-IN" sz="3200" spc="-1" strike="noStrike">
                <a:solidFill>
                  <a:srgbClr val="000000"/>
                </a:solidFill>
                <a:uFill>
                  <a:solidFill>
                    <a:srgbClr val="ffffff"/>
                  </a:solidFill>
                </a:uFill>
                <a:latin typeface="Arial"/>
              </a:rPr>
              <a:t>New York Hotel Analysis for Investors</a:t>
            </a:r>
            <a:endParaRPr b="0" lang="en-IN"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Analysis Results</a:t>
            </a:r>
            <a:r>
              <a:rPr b="0" lang="en-IN" sz="4400" spc="-1" strike="noStrike">
                <a:solidFill>
                  <a:srgbClr val="000000"/>
                </a:solidFill>
                <a:uFill>
                  <a:solidFill>
                    <a:srgbClr val="ffffff"/>
                  </a:solidFill>
                </a:uFill>
                <a:latin typeface="Arial"/>
              </a:rPr>
              <a:t>
</a:t>
            </a:r>
            <a:r>
              <a:rPr b="0" lang="en-IN" sz="4400" spc="-1" strike="noStrike">
                <a:solidFill>
                  <a:srgbClr val="000000"/>
                </a:solidFill>
                <a:uFill>
                  <a:solidFill>
                    <a:srgbClr val="ffffff"/>
                  </a:solidFill>
                </a:uFill>
                <a:latin typeface="Arial"/>
              </a:rPr>
              <a:t>Amenities wise Costing</a:t>
            </a:r>
            <a:endParaRPr b="0" lang="en-IN" sz="4400" spc="-1" strike="noStrike">
              <a:solidFill>
                <a:srgbClr val="000000"/>
              </a:solidFill>
              <a:uFill>
                <a:solidFill>
                  <a:srgbClr val="ffffff"/>
                </a:solidFill>
              </a:uFill>
              <a:latin typeface="Arial"/>
            </a:endParaRPr>
          </a:p>
        </p:txBody>
      </p:sp>
      <p:pic>
        <p:nvPicPr>
          <p:cNvPr id="58" name="" descr=""/>
          <p:cNvPicPr/>
          <p:nvPr/>
        </p:nvPicPr>
        <p:blipFill>
          <a:blip r:embed="rId1"/>
          <a:stretch/>
        </p:blipFill>
        <p:spPr>
          <a:xfrm>
            <a:off x="1140480" y="1768680"/>
            <a:ext cx="7798320" cy="438444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Analysis Results</a:t>
            </a:r>
            <a:r>
              <a:rPr b="0" lang="en-IN" sz="4400" spc="-1" strike="noStrike">
                <a:solidFill>
                  <a:srgbClr val="000000"/>
                </a:solidFill>
                <a:uFill>
                  <a:solidFill>
                    <a:srgbClr val="ffffff"/>
                  </a:solidFill>
                </a:uFill>
                <a:latin typeface="Arial"/>
              </a:rPr>
              <a:t>
</a:t>
            </a:r>
            <a:r>
              <a:rPr b="0" lang="en-IN" sz="4400" spc="-1" strike="noStrike">
                <a:solidFill>
                  <a:srgbClr val="000000"/>
                </a:solidFill>
                <a:uFill>
                  <a:solidFill>
                    <a:srgbClr val="ffffff"/>
                  </a:solidFill>
                </a:uFill>
                <a:latin typeface="Arial"/>
              </a:rPr>
              <a:t>Cluster based on prices</a:t>
            </a:r>
            <a:endParaRPr b="0" lang="en-IN" sz="4400" spc="-1" strike="noStrike">
              <a:solidFill>
                <a:srgbClr val="000000"/>
              </a:solidFill>
              <a:uFill>
                <a:solidFill>
                  <a:srgbClr val="ffffff"/>
                </a:solidFill>
              </a:uFill>
              <a:latin typeface="Arial"/>
            </a:endParaRPr>
          </a:p>
        </p:txBody>
      </p:sp>
      <p:pic>
        <p:nvPicPr>
          <p:cNvPr id="60" name="" descr=""/>
          <p:cNvPicPr/>
          <p:nvPr/>
        </p:nvPicPr>
        <p:blipFill>
          <a:blip r:embed="rId1"/>
          <a:stretch/>
        </p:blipFill>
        <p:spPr>
          <a:xfrm>
            <a:off x="1140480" y="1768680"/>
            <a:ext cx="7798320" cy="438444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Analysis Results</a:t>
            </a:r>
            <a:r>
              <a:rPr b="0" lang="en-IN" sz="4400" spc="-1" strike="noStrike">
                <a:solidFill>
                  <a:srgbClr val="000000"/>
                </a:solidFill>
                <a:uFill>
                  <a:solidFill>
                    <a:srgbClr val="ffffff"/>
                  </a:solidFill>
                </a:uFill>
                <a:latin typeface="Arial"/>
              </a:rPr>
              <a:t>
</a:t>
            </a:r>
            <a:r>
              <a:rPr b="0" lang="en-IN" sz="4400" spc="-1" strike="noStrike">
                <a:solidFill>
                  <a:srgbClr val="000000"/>
                </a:solidFill>
                <a:uFill>
                  <a:solidFill>
                    <a:srgbClr val="ffffff"/>
                  </a:solidFill>
                </a:uFill>
                <a:latin typeface="Arial"/>
              </a:rPr>
              <a:t>Clusters based on Neighborhoods</a:t>
            </a:r>
            <a:endParaRPr b="0" lang="en-IN" sz="4400" spc="-1" strike="noStrike">
              <a:solidFill>
                <a:srgbClr val="000000"/>
              </a:solidFill>
              <a:uFill>
                <a:solidFill>
                  <a:srgbClr val="ffffff"/>
                </a:solidFill>
              </a:uFill>
              <a:latin typeface="Arial"/>
            </a:endParaRPr>
          </a:p>
        </p:txBody>
      </p:sp>
      <p:pic>
        <p:nvPicPr>
          <p:cNvPr id="62" name="" descr=""/>
          <p:cNvPicPr/>
          <p:nvPr/>
        </p:nvPicPr>
        <p:blipFill>
          <a:blip r:embed="rId1"/>
          <a:stretch/>
        </p:blipFill>
        <p:spPr>
          <a:xfrm>
            <a:off x="1140480" y="1768680"/>
            <a:ext cx="7798320" cy="438444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Results:</a:t>
            </a:r>
            <a:endParaRPr b="0" lang="en-IN" sz="4400" spc="-1" strike="noStrike">
              <a:solidFill>
                <a:srgbClr val="000000"/>
              </a:solidFill>
              <a:uFill>
                <a:solidFill>
                  <a:srgbClr val="ffffff"/>
                </a:solidFill>
              </a:uFill>
              <a:latin typeface="Arial"/>
            </a:endParaRPr>
          </a:p>
        </p:txBody>
      </p:sp>
      <p:sp>
        <p:nvSpPr>
          <p:cNvPr id="64" name="TextShape 2"/>
          <p:cNvSpPr txBox="1"/>
          <p:nvPr/>
        </p:nvSpPr>
        <p:spPr>
          <a:xfrm>
            <a:off x="504000" y="1769040"/>
            <a:ext cx="9071640" cy="4384440"/>
          </a:xfrm>
          <a:prstGeom prst="rect">
            <a:avLst/>
          </a:prstGeom>
          <a:noFill/>
          <a:ln>
            <a:noFill/>
          </a:ln>
        </p:spPr>
        <p:txBody>
          <a:bodyPr lIns="0" rIns="0" tIns="0" bIns="0"/>
          <a:p>
            <a:pPr algn="just"/>
            <a:endParaRPr b="0" lang="en-IN" sz="3200" spc="-1" strike="noStrike">
              <a:solidFill>
                <a:srgbClr val="000000"/>
              </a:solidFill>
              <a:uFill>
                <a:solidFill>
                  <a:srgbClr val="ffffff"/>
                </a:solidFill>
              </a:uFill>
              <a:latin typeface="Arial"/>
            </a:endParaRPr>
          </a:p>
          <a:p>
            <a:pPr algn="just"/>
            <a:r>
              <a:rPr b="0" lang="en-IN" sz="3200" spc="-1" strike="noStrike">
                <a:solidFill>
                  <a:srgbClr val="000000"/>
                </a:solidFill>
                <a:uFill>
                  <a:solidFill>
                    <a:srgbClr val="ffffff"/>
                  </a:solidFill>
                </a:uFill>
                <a:latin typeface="Arial"/>
              </a:rPr>
              <a:t>Williamsburg seems to be an interesting locality since it is close to Manhattan and 4</a:t>
            </a:r>
            <a:r>
              <a:rPr b="0" lang="en-IN" sz="3200" spc="-1" strike="noStrike" baseline="12000">
                <a:solidFill>
                  <a:srgbClr val="000000"/>
                </a:solidFill>
                <a:uFill>
                  <a:solidFill>
                    <a:srgbClr val="ffffff"/>
                  </a:solidFill>
                </a:uFill>
                <a:latin typeface="Arial"/>
              </a:rPr>
              <a:t>th</a:t>
            </a:r>
            <a:r>
              <a:rPr b="0" lang="en-IN" sz="3200" spc="-1" strike="noStrike">
                <a:solidFill>
                  <a:srgbClr val="000000"/>
                </a:solidFill>
                <a:uFill>
                  <a:solidFill>
                    <a:srgbClr val="ffffff"/>
                  </a:solidFill>
                </a:uFill>
                <a:latin typeface="Arial"/>
              </a:rPr>
              <a:t> cheapest neighborhood.</a:t>
            </a:r>
            <a:endParaRPr b="0" lang="en-IN" sz="3200" spc="-1" strike="noStrike">
              <a:solidFill>
                <a:srgbClr val="000000"/>
              </a:solidFill>
              <a:uFill>
                <a:solidFill>
                  <a:srgbClr val="ffffff"/>
                </a:solidFill>
              </a:uFill>
              <a:latin typeface="Arial"/>
            </a:endParaRPr>
          </a:p>
          <a:p>
            <a:pPr algn="just"/>
            <a:r>
              <a:rPr b="0" lang="en-IN" sz="3200" spc="-1" strike="noStrike">
                <a:solidFill>
                  <a:srgbClr val="000000"/>
                </a:solidFill>
                <a:uFill>
                  <a:solidFill>
                    <a:srgbClr val="ffffff"/>
                  </a:solidFill>
                </a:uFill>
                <a:latin typeface="Arial"/>
              </a:rPr>
              <a:t>Most of the hotels are supposed to be in Williamsburg.</a:t>
            </a:r>
            <a:endParaRPr b="0" lang="en-IN" sz="3200" spc="-1" strike="noStrike">
              <a:solidFill>
                <a:srgbClr val="000000"/>
              </a:solidFill>
              <a:uFill>
                <a:solidFill>
                  <a:srgbClr val="ffffff"/>
                </a:solidFill>
              </a:uFill>
              <a:latin typeface="Arial"/>
            </a:endParaRPr>
          </a:p>
          <a:p>
            <a:pPr algn="just"/>
            <a:r>
              <a:rPr b="0" lang="en-IN" sz="3200" spc="-1" strike="noStrike">
                <a:solidFill>
                  <a:srgbClr val="000000"/>
                </a:solidFill>
                <a:uFill>
                  <a:solidFill>
                    <a:srgbClr val="ffffff"/>
                  </a:solidFill>
                </a:uFill>
                <a:latin typeface="Arial"/>
              </a:rPr>
              <a:t>The starting price of hostels does not vary much depending on its distance from the city centre.</a:t>
            </a:r>
            <a:endParaRPr b="0" lang="en-IN" sz="3200" spc="-1" strike="noStrike">
              <a:solidFill>
                <a:srgbClr val="000000"/>
              </a:solidFill>
              <a:uFill>
                <a:solidFill>
                  <a:srgbClr val="ffffff"/>
                </a:solidFill>
              </a:uFill>
              <a:latin typeface="Arial"/>
            </a:endParaRPr>
          </a:p>
          <a:p>
            <a:pPr algn="just"/>
            <a:r>
              <a:rPr b="0" lang="en-IN" sz="3200" spc="-1" strike="noStrike">
                <a:solidFill>
                  <a:srgbClr val="000000"/>
                </a:solidFill>
                <a:uFill>
                  <a:solidFill>
                    <a:srgbClr val="ffffff"/>
                  </a:solidFill>
                </a:uFill>
                <a:latin typeface="Arial"/>
              </a:rPr>
              <a:t>Most of the hotels in Gowanus are costly.</a:t>
            </a:r>
            <a:endParaRPr b="0" lang="en-IN" sz="3200" spc="-1" strike="noStrike">
              <a:solidFill>
                <a:srgbClr val="000000"/>
              </a:solidFill>
              <a:uFill>
                <a:solidFill>
                  <a:srgbClr val="ffffff"/>
                </a:solidFill>
              </a:uFill>
              <a:latin typeface="Arial"/>
            </a:endParaRPr>
          </a:p>
          <a:p>
            <a:pPr algn="just"/>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a:p>
            <a:pPr algn="just"/>
            <a:r>
              <a:rPr b="0" lang="en-IN" sz="3200" spc="-1" strike="noStrike">
                <a:solidFill>
                  <a:srgbClr val="000000"/>
                </a:solidFill>
                <a:uFill>
                  <a:solidFill>
                    <a:srgbClr val="ffffff"/>
                  </a:solidFill>
                </a:uFill>
                <a:latin typeface="Arial"/>
              </a:rPr>
              <a:t>Proximity to a Museum or a historic site positively affects the hostel rating.</a:t>
            </a:r>
            <a:endParaRPr b="0" lang="en-IN" sz="3200" spc="-1" strike="noStrike">
              <a:solidFill>
                <a:srgbClr val="000000"/>
              </a:solidFill>
              <a:uFill>
                <a:solidFill>
                  <a:srgbClr val="ffffff"/>
                </a:solidFill>
              </a:uFill>
              <a:latin typeface="Arial"/>
            </a:endParaRPr>
          </a:p>
          <a:p>
            <a:pPr algn="just"/>
            <a:r>
              <a:rPr b="0" lang="en-IN" sz="3200" spc="-1" strike="noStrike">
                <a:solidFill>
                  <a:srgbClr val="000000"/>
                </a:solidFill>
                <a:uFill>
                  <a:solidFill>
                    <a:srgbClr val="ffffff"/>
                  </a:solidFill>
                </a:uFill>
                <a:latin typeface="Arial"/>
              </a:rPr>
              <a:t>Hostels rated highly for being value for money are comparatively cheaper and are located away from the city centre</a:t>
            </a:r>
            <a:endParaRPr b="0" lang="en-IN" sz="32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Discussion</a:t>
            </a:r>
            <a:endParaRPr b="0" lang="en-IN" sz="4400" spc="-1" strike="noStrike">
              <a:solidFill>
                <a:srgbClr val="000000"/>
              </a:solidFill>
              <a:uFill>
                <a:solidFill>
                  <a:srgbClr val="ffffff"/>
                </a:solidFill>
              </a:uFill>
              <a:latin typeface="Arial"/>
            </a:endParaRPr>
          </a:p>
        </p:txBody>
      </p:sp>
      <p:sp>
        <p:nvSpPr>
          <p:cNvPr id="66" name="TextShape 2"/>
          <p:cNvSpPr txBox="1"/>
          <p:nvPr/>
        </p:nvSpPr>
        <p:spPr>
          <a:xfrm>
            <a:off x="504000" y="1769040"/>
            <a:ext cx="9071640" cy="4384440"/>
          </a:xfrm>
          <a:prstGeom prst="rect">
            <a:avLst/>
          </a:prstGeom>
          <a:noFill/>
          <a:ln>
            <a:noFill/>
          </a:ln>
        </p:spPr>
        <p:txBody>
          <a:bodyPr lIns="0" rIns="0" tIns="0" bIns="0"/>
          <a:p>
            <a:pPr algn="just"/>
            <a:r>
              <a:rPr b="0" lang="en-IN" sz="3200" spc="-1" strike="noStrike">
                <a:solidFill>
                  <a:srgbClr val="000000"/>
                </a:solidFill>
                <a:uFill>
                  <a:solidFill>
                    <a:srgbClr val="ffffff"/>
                  </a:solidFill>
                </a:uFill>
                <a:latin typeface="Arial"/>
                <a:ea typeface="Noto Sans CJK SC Regular"/>
              </a:rPr>
              <a:t>According to the above analysis, opening a hotel in Harlem is the most appropriate option. It already contains the highest number of hotels from our dataset. This means that these wards must attract lot of tourists, no other reason appropriately justifies why they house so many hotels inspite of being very costly. </a:t>
            </a:r>
            <a:endParaRPr b="0" lang="en-IN" sz="3200" spc="-1" strike="noStrike">
              <a:solidFill>
                <a:srgbClr val="000000"/>
              </a:solidFill>
              <a:uFill>
                <a:solidFill>
                  <a:srgbClr val="ffffff"/>
                </a:solidFill>
              </a:uFill>
              <a:latin typeface="Arial"/>
            </a:endParaRPr>
          </a:p>
          <a:p>
            <a:pPr algn="just"/>
            <a:r>
              <a:rPr b="0" lang="en-IN" sz="3200" spc="-1" strike="noStrike">
                <a:solidFill>
                  <a:srgbClr val="000000"/>
                </a:solidFill>
                <a:uFill>
                  <a:solidFill>
                    <a:srgbClr val="ffffff"/>
                  </a:solidFill>
                </a:uFill>
                <a:latin typeface="Arial"/>
                <a:ea typeface="Noto Sans CJK SC Regular"/>
              </a:rPr>
              <a:t>Harlem is a neighbour of Gowanus and is almost 41% cheaper than Gowanus. </a:t>
            </a:r>
            <a:endParaRPr b="0" lang="en-IN" sz="3200" spc="-1" strike="noStrike">
              <a:solidFill>
                <a:srgbClr val="000000"/>
              </a:solidFill>
              <a:uFill>
                <a:solidFill>
                  <a:srgbClr val="ffffff"/>
                </a:solidFill>
              </a:uFill>
              <a:latin typeface="Arial"/>
            </a:endParaRPr>
          </a:p>
          <a:p>
            <a:pPr algn="just"/>
            <a:r>
              <a:rPr b="0" lang="en-IN" sz="3200" spc="-1" strike="noStrike">
                <a:solidFill>
                  <a:srgbClr val="000000"/>
                </a:solidFill>
                <a:uFill>
                  <a:solidFill>
                    <a:srgbClr val="ffffff"/>
                  </a:solidFill>
                </a:uFill>
                <a:latin typeface="Arial"/>
                <a:ea typeface="Noto Sans CJK SC Regular"/>
              </a:rPr>
              <a:t>It also contains decent amount of hostels but not as many as  Willaimsburg, which leaves space for new opportunities.</a:t>
            </a:r>
            <a:endParaRPr b="0" lang="en-IN" sz="32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Conclusion</a:t>
            </a:r>
            <a:endParaRPr b="0" lang="en-IN" sz="4400" spc="-1" strike="noStrike">
              <a:solidFill>
                <a:srgbClr val="000000"/>
              </a:solidFill>
              <a:uFill>
                <a:solidFill>
                  <a:srgbClr val="ffffff"/>
                </a:solidFill>
              </a:uFill>
              <a:latin typeface="Arial"/>
            </a:endParaRPr>
          </a:p>
        </p:txBody>
      </p:sp>
      <p:sp>
        <p:nvSpPr>
          <p:cNvPr id="68" name="TextShape 2"/>
          <p:cNvSpPr txBox="1"/>
          <p:nvPr/>
        </p:nvSpPr>
        <p:spPr>
          <a:xfrm>
            <a:off x="504000" y="1769040"/>
            <a:ext cx="9071640" cy="4384440"/>
          </a:xfrm>
          <a:prstGeom prst="rect">
            <a:avLst/>
          </a:prstGeom>
          <a:noFill/>
          <a:ln>
            <a:noFill/>
          </a:ln>
        </p:spPr>
        <p:txBody>
          <a:bodyPr lIns="0" rIns="0" tIns="0" bIns="0"/>
          <a:p>
            <a:pPr algn="just"/>
            <a:r>
              <a:rPr b="0" lang="en-IN" sz="3200" spc="-1" strike="noStrike">
                <a:solidFill>
                  <a:srgbClr val="000000"/>
                </a:solidFill>
                <a:uFill>
                  <a:solidFill>
                    <a:srgbClr val="ffffff"/>
                  </a:solidFill>
                </a:uFill>
                <a:latin typeface="Arial"/>
              </a:rPr>
              <a:t>In the above study, we explored and analysed </a:t>
            </a:r>
            <a:r>
              <a:rPr b="0" lang="en-IN" sz="3200" spc="-1" strike="noStrike">
                <a:solidFill>
                  <a:srgbClr val="000000"/>
                </a:solidFill>
                <a:uFill>
                  <a:solidFill>
                    <a:srgbClr val="ffffff"/>
                  </a:solidFill>
                </a:uFill>
                <a:latin typeface="Arial"/>
              </a:rPr>
              <a:t>various aspects of the hotels scene in New York </a:t>
            </a:r>
            <a:r>
              <a:rPr b="0" lang="en-IN" sz="3200" spc="-1" strike="noStrike">
                <a:solidFill>
                  <a:srgbClr val="000000"/>
                </a:solidFill>
                <a:uFill>
                  <a:solidFill>
                    <a:srgbClr val="ffffff"/>
                  </a:solidFill>
                </a:uFill>
                <a:latin typeface="Arial"/>
              </a:rPr>
              <a:t>using data science. We used an existing dataset </a:t>
            </a:r>
            <a:r>
              <a:rPr b="0" lang="en-IN" sz="3200" spc="-1" strike="noStrike">
                <a:solidFill>
                  <a:srgbClr val="000000"/>
                </a:solidFill>
                <a:uFill>
                  <a:solidFill>
                    <a:srgbClr val="ffffff"/>
                  </a:solidFill>
                </a:uFill>
                <a:latin typeface="Arial"/>
              </a:rPr>
              <a:t>and combined it with data collected from </a:t>
            </a:r>
            <a:r>
              <a:rPr b="0" lang="en-IN" sz="3200" spc="-1" strike="noStrike">
                <a:solidFill>
                  <a:srgbClr val="000000"/>
                </a:solidFill>
                <a:uFill>
                  <a:solidFill>
                    <a:srgbClr val="ffffff"/>
                  </a:solidFill>
                </a:uFill>
                <a:latin typeface="Arial"/>
              </a:rPr>
              <a:t>Foursquare API as well as data scraped from a </a:t>
            </a:r>
            <a:r>
              <a:rPr b="0" lang="en-IN" sz="3200" spc="-1" strike="noStrike">
                <a:solidFill>
                  <a:srgbClr val="000000"/>
                </a:solidFill>
                <a:uFill>
                  <a:solidFill>
                    <a:srgbClr val="ffffff"/>
                  </a:solidFill>
                </a:uFill>
                <a:latin typeface="Arial"/>
              </a:rPr>
              <a:t>website. We performed EDA and clustering on </a:t>
            </a:r>
            <a:r>
              <a:rPr b="0" lang="en-IN" sz="3200" spc="-1" strike="noStrike">
                <a:solidFill>
                  <a:srgbClr val="000000"/>
                </a:solidFill>
                <a:uFill>
                  <a:solidFill>
                    <a:srgbClr val="ffffff"/>
                  </a:solidFill>
                </a:uFill>
                <a:latin typeface="Arial"/>
              </a:rPr>
              <a:t>these datasets in our pursuit of solutions. We </a:t>
            </a:r>
            <a:r>
              <a:rPr b="0" lang="en-IN" sz="3200" spc="-1" strike="noStrike">
                <a:solidFill>
                  <a:srgbClr val="000000"/>
                </a:solidFill>
                <a:uFill>
                  <a:solidFill>
                    <a:srgbClr val="ffffff"/>
                  </a:solidFill>
                </a:uFill>
                <a:latin typeface="Arial"/>
              </a:rPr>
              <a:t>were able to find satisfactory answers to the </a:t>
            </a:r>
            <a:r>
              <a:rPr b="0" lang="en-IN" sz="3200" spc="-1" strike="noStrike">
                <a:solidFill>
                  <a:srgbClr val="000000"/>
                </a:solidFill>
                <a:uFill>
                  <a:solidFill>
                    <a:srgbClr val="ffffff"/>
                  </a:solidFill>
                </a:uFill>
                <a:latin typeface="Arial"/>
              </a:rPr>
              <a:t>questions we posed before the study. </a:t>
            </a:r>
            <a:endParaRPr b="0" lang="en-IN" sz="3200" spc="-1" strike="noStrike">
              <a:solidFill>
                <a:srgbClr val="000000"/>
              </a:solidFill>
              <a:uFill>
                <a:solidFill>
                  <a:srgbClr val="ffffff"/>
                </a:solidFill>
              </a:uFill>
              <a:latin typeface="Arial"/>
            </a:endParaRPr>
          </a:p>
          <a:p>
            <a:pPr algn="just"/>
            <a:endParaRPr b="0" lang="en-IN" sz="3200" spc="-1" strike="noStrike">
              <a:solidFill>
                <a:srgbClr val="000000"/>
              </a:solidFill>
              <a:uFill>
                <a:solidFill>
                  <a:srgbClr val="ffffff"/>
                </a:solidFill>
              </a:uFill>
              <a:latin typeface="Arial"/>
            </a:endParaRPr>
          </a:p>
          <a:p>
            <a:pPr algn="just"/>
            <a:r>
              <a:rPr b="0" lang="en-IN" sz="3200" spc="-1" strike="noStrike">
                <a:solidFill>
                  <a:srgbClr val="000000"/>
                </a:solidFill>
                <a:uFill>
                  <a:solidFill>
                    <a:srgbClr val="ffffff"/>
                  </a:solidFill>
                </a:uFill>
                <a:latin typeface="Arial"/>
              </a:rPr>
              <a:t>The study is based on limited data, but it is </a:t>
            </a:r>
            <a:r>
              <a:rPr b="0" lang="en-IN" sz="3200" spc="-1" strike="noStrike">
                <a:solidFill>
                  <a:srgbClr val="000000"/>
                </a:solidFill>
                <a:uFill>
                  <a:solidFill>
                    <a:srgbClr val="ffffff"/>
                  </a:solidFill>
                </a:uFill>
                <a:latin typeface="Arial"/>
              </a:rPr>
              <a:t>nevertheless a significant step in shedding light </a:t>
            </a:r>
            <a:r>
              <a:rPr b="0" lang="en-IN" sz="3200" spc="-1" strike="noStrike">
                <a:solidFill>
                  <a:srgbClr val="000000"/>
                </a:solidFill>
                <a:uFill>
                  <a:solidFill>
                    <a:srgbClr val="ffffff"/>
                  </a:solidFill>
                </a:uFill>
                <a:latin typeface="Arial"/>
              </a:rPr>
              <a:t>on the hotel scene in New York city . This study </a:t>
            </a:r>
            <a:r>
              <a:rPr b="0" lang="en-IN" sz="3200" spc="-1" strike="noStrike">
                <a:solidFill>
                  <a:srgbClr val="000000"/>
                </a:solidFill>
                <a:uFill>
                  <a:solidFill>
                    <a:srgbClr val="ffffff"/>
                  </a:solidFill>
                </a:uFill>
                <a:latin typeface="Arial"/>
              </a:rPr>
              <a:t>can be repeated easily for other cities of the </a:t>
            </a:r>
            <a:r>
              <a:rPr b="0" lang="en-IN" sz="3200" spc="-1" strike="noStrike">
                <a:solidFill>
                  <a:srgbClr val="000000"/>
                </a:solidFill>
                <a:uFill>
                  <a:solidFill>
                    <a:srgbClr val="ffffff"/>
                  </a:solidFill>
                </a:uFill>
                <a:latin typeface="Arial"/>
              </a:rPr>
              <a:t>world.</a:t>
            </a:r>
            <a:endParaRPr b="0" lang="en-IN" sz="32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TextShape 1"/>
          <p:cNvSpPr txBox="1"/>
          <p:nvPr/>
        </p:nvSpPr>
        <p:spPr>
          <a:xfrm>
            <a:off x="504000" y="301320"/>
            <a:ext cx="9071640" cy="1262160"/>
          </a:xfrm>
          <a:prstGeom prst="rect">
            <a:avLst/>
          </a:prstGeom>
          <a:noFill/>
          <a:ln>
            <a:noFill/>
          </a:ln>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0" name="TextShape 2"/>
          <p:cNvSpPr txBox="1"/>
          <p:nvPr/>
        </p:nvSpPr>
        <p:spPr>
          <a:xfrm>
            <a:off x="504000" y="1769040"/>
            <a:ext cx="9071640" cy="4384440"/>
          </a:xfrm>
          <a:prstGeom prst="rect">
            <a:avLst/>
          </a:prstGeom>
          <a:noFill/>
          <a:ln>
            <a:noFill/>
          </a:ln>
        </p:spPr>
        <p:txBody>
          <a:bodyPr lIns="0" rIns="0" tIns="0" bIns="0"/>
          <a:p>
            <a:endParaRPr b="0" lang="en-IN" sz="32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Background:</a:t>
            </a:r>
            <a:endParaRPr b="0" lang="en-IN" sz="4400" spc="-1" strike="noStrike">
              <a:solidFill>
                <a:srgbClr val="000000"/>
              </a:solidFill>
              <a:uFill>
                <a:solidFill>
                  <a:srgbClr val="ffffff"/>
                </a:solidFill>
              </a:uFill>
              <a:latin typeface="Arial"/>
            </a:endParaRPr>
          </a:p>
        </p:txBody>
      </p:sp>
      <p:sp>
        <p:nvSpPr>
          <p:cNvPr id="4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How should a new business person decide where to open a hostel?</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What factors should he look at before investing?</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Which neighborhood venues affect a user's rating for location of hostel?</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Questions an investor might look for:</a:t>
            </a:r>
            <a:endParaRPr b="0" lang="en-IN" sz="4400" spc="-1" strike="noStrike">
              <a:solidFill>
                <a:srgbClr val="000000"/>
              </a:solidFill>
              <a:uFill>
                <a:solidFill>
                  <a:srgbClr val="ffffff"/>
                </a:solidFill>
              </a:uFill>
              <a:latin typeface="Arial"/>
            </a:endParaRPr>
          </a:p>
        </p:txBody>
      </p:sp>
      <p:sp>
        <p:nvSpPr>
          <p:cNvPr id="44"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How does price vary with location?</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Where are most of the hotels located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Where are least of the hotels located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Which is the most costly locality?</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How does different ammenities affect the charge of hotel?</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Which amenities are more common near hotels?</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Data Requirements:</a:t>
            </a:r>
            <a:endParaRPr b="0" lang="en-IN" sz="4400" spc="-1" strike="noStrike">
              <a:solidFill>
                <a:srgbClr val="000000"/>
              </a:solidFill>
              <a:uFill>
                <a:solidFill>
                  <a:srgbClr val="ffffff"/>
                </a:solidFill>
              </a:uFill>
              <a:latin typeface="Arial"/>
            </a:endParaRPr>
          </a:p>
        </p:txBody>
      </p:sp>
      <p:sp>
        <p:nvSpPr>
          <p:cNvPr id="4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2000" spc="-1" strike="noStrike">
                <a:solidFill>
                  <a:srgbClr val="000000"/>
                </a:solidFill>
                <a:uFill>
                  <a:solidFill>
                    <a:srgbClr val="ffffff"/>
                  </a:solidFill>
                </a:uFill>
                <a:latin typeface="Arial"/>
              </a:rPr>
              <a:t>New York Hostel Dataset:Since 2008, guests and hosts have used Airbnb to expand on traveling possibilities and present more unique, personalized way of experiencing the world. This dataset describes the listing activity and metrics in NYC, NY for 2019.</a:t>
            </a:r>
            <a:endParaRPr b="0" lang="en-IN"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Foursquare API: This API will help me get the venues around the hotel which I will use for EDA and clustering.</a:t>
            </a:r>
            <a:endParaRPr b="0" lang="en-IN"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2000" spc="-1" strike="noStrike">
                <a:solidFill>
                  <a:srgbClr val="000000"/>
                </a:solidFill>
                <a:uFill>
                  <a:solidFill>
                    <a:srgbClr val="ffffff"/>
                  </a:solidFill>
                </a:uFill>
                <a:latin typeface="Arial"/>
              </a:rPr>
              <a:t>New York Land Price: I will scrape this website to get land prices of various neighborhoods in NYC.</a:t>
            </a:r>
            <a:endParaRPr b="0" lang="en-IN"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2000" spc="-1" strike="noStrike">
                <a:solidFill>
                  <a:srgbClr val="000000"/>
                </a:solidFill>
                <a:uFill>
                  <a:solidFill>
                    <a:srgbClr val="ffffff"/>
                  </a:solidFill>
                </a:uFill>
                <a:latin typeface="Arial"/>
              </a:rPr>
              <a:t>I have downloaded following excel files:</a:t>
            </a:r>
            <a:endParaRPr b="0" lang="en-IN"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2000" spc="-1" strike="noStrike">
                <a:solidFill>
                  <a:srgbClr val="000000"/>
                </a:solidFill>
                <a:uFill>
                  <a:solidFill>
                    <a:srgbClr val="ffffff"/>
                  </a:solidFill>
                </a:uFill>
                <a:latin typeface="Arial"/>
              </a:rPr>
              <a:t>rollindsales_bronx.xls</a:t>
            </a:r>
            <a:endParaRPr b="0" lang="en-IN"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2000" spc="-1" strike="noStrike">
                <a:solidFill>
                  <a:srgbClr val="000000"/>
                </a:solidFill>
                <a:uFill>
                  <a:solidFill>
                    <a:srgbClr val="ffffff"/>
                  </a:solidFill>
                </a:uFill>
                <a:latin typeface="Arial"/>
              </a:rPr>
              <a:t>rollindsales_brooklyn.xls</a:t>
            </a:r>
            <a:endParaRPr b="0" lang="en-IN"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2000" spc="-1" strike="noStrike">
                <a:solidFill>
                  <a:srgbClr val="000000"/>
                </a:solidFill>
                <a:uFill>
                  <a:solidFill>
                    <a:srgbClr val="ffffff"/>
                  </a:solidFill>
                </a:uFill>
                <a:latin typeface="Arial"/>
              </a:rPr>
              <a:t>rollindsales_statenisland.xls</a:t>
            </a:r>
            <a:endParaRPr b="0" lang="en-IN"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2000" spc="-1" strike="noStrike">
                <a:solidFill>
                  <a:srgbClr val="000000"/>
                </a:solidFill>
                <a:uFill>
                  <a:solidFill>
                    <a:srgbClr val="ffffff"/>
                  </a:solidFill>
                </a:uFill>
                <a:latin typeface="Arial"/>
              </a:rPr>
              <a:t>rollindsales_queens.xls</a:t>
            </a:r>
            <a:endParaRPr b="0" lang="en-IN"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2000" spc="-1" strike="noStrike">
                <a:solidFill>
                  <a:srgbClr val="000000"/>
                </a:solidFill>
                <a:uFill>
                  <a:solidFill>
                    <a:srgbClr val="ffffff"/>
                  </a:solidFill>
                </a:uFill>
                <a:latin typeface="Arial"/>
              </a:rPr>
              <a:t>rollindsales_manhattan.xls</a:t>
            </a:r>
            <a:endParaRPr b="0" lang="en-IN" sz="20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Analysis process</a:t>
            </a:r>
            <a:endParaRPr b="0" lang="en-IN" sz="4400" spc="-1" strike="noStrike">
              <a:solidFill>
                <a:srgbClr val="000000"/>
              </a:solidFill>
              <a:uFill>
                <a:solidFill>
                  <a:srgbClr val="ffffff"/>
                </a:solidFill>
              </a:uFill>
              <a:latin typeface="Arial"/>
            </a:endParaRPr>
          </a:p>
        </p:txBody>
      </p:sp>
      <p:sp>
        <p:nvSpPr>
          <p:cNvPr id="4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Firstly, I will use exploratory data analysis(EDA) to uncover hidden properties of data and provide useful insights to the reader, both future traveller and investor.</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Secondly, I will use prescriptive analytics to help a business person decide a location for new hotel. I will use clustering (KMeans)</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Analysis Results</a:t>
            </a:r>
            <a:r>
              <a:rPr b="0" lang="en-IN" sz="4400" spc="-1" strike="noStrike">
                <a:solidFill>
                  <a:srgbClr val="000000"/>
                </a:solidFill>
                <a:uFill>
                  <a:solidFill>
                    <a:srgbClr val="ffffff"/>
                  </a:solidFill>
                </a:uFill>
                <a:latin typeface="Arial"/>
              </a:rPr>
              <a:t>
</a:t>
            </a:r>
            <a:r>
              <a:rPr b="0" lang="en-IN" sz="4400" spc="-1" strike="noStrike">
                <a:solidFill>
                  <a:srgbClr val="000000"/>
                </a:solidFill>
                <a:uFill>
                  <a:solidFill>
                    <a:srgbClr val="ffffff"/>
                  </a:solidFill>
                </a:uFill>
                <a:latin typeface="Arial"/>
              </a:rPr>
              <a:t>Hotel Distribution</a:t>
            </a:r>
            <a:endParaRPr b="0" lang="en-IN" sz="4400" spc="-1" strike="noStrike">
              <a:solidFill>
                <a:srgbClr val="000000"/>
              </a:solidFill>
              <a:uFill>
                <a:solidFill>
                  <a:srgbClr val="ffffff"/>
                </a:solidFill>
              </a:uFill>
              <a:latin typeface="Arial"/>
            </a:endParaRPr>
          </a:p>
        </p:txBody>
      </p:sp>
      <p:sp>
        <p:nvSpPr>
          <p:cNvPr id="50" name="TextShape 2"/>
          <p:cNvSpPr txBox="1"/>
          <p:nvPr/>
        </p:nvSpPr>
        <p:spPr>
          <a:xfrm>
            <a:off x="504000" y="1769040"/>
            <a:ext cx="9071640" cy="4384440"/>
          </a:xfrm>
          <a:prstGeom prst="rect">
            <a:avLst/>
          </a:prstGeom>
          <a:blipFill>
            <a:blip r:embed="rId1"/>
            <a:tile/>
          </a:blip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Analysis Results</a:t>
            </a:r>
            <a:r>
              <a:rPr b="0" lang="en-IN" sz="4400" spc="-1" strike="noStrike">
                <a:solidFill>
                  <a:srgbClr val="000000"/>
                </a:solidFill>
                <a:uFill>
                  <a:solidFill>
                    <a:srgbClr val="ffffff"/>
                  </a:solidFill>
                </a:uFill>
                <a:latin typeface="Arial"/>
              </a:rPr>
              <a:t>
</a:t>
            </a:r>
            <a:r>
              <a:rPr b="0" lang="en-IN" sz="4400" spc="-1" strike="noStrike">
                <a:solidFill>
                  <a:srgbClr val="000000"/>
                </a:solidFill>
                <a:uFill>
                  <a:solidFill>
                    <a:srgbClr val="ffffff"/>
                  </a:solidFill>
                </a:uFill>
                <a:latin typeface="Arial"/>
              </a:rPr>
              <a:t>Visualization</a:t>
            </a:r>
            <a:endParaRPr b="0" lang="en-IN" sz="4400" spc="-1" strike="noStrike">
              <a:solidFill>
                <a:srgbClr val="000000"/>
              </a:solidFill>
              <a:uFill>
                <a:solidFill>
                  <a:srgbClr val="ffffff"/>
                </a:solidFill>
              </a:uFill>
              <a:latin typeface="Arial"/>
            </a:endParaRPr>
          </a:p>
        </p:txBody>
      </p:sp>
      <p:pic>
        <p:nvPicPr>
          <p:cNvPr id="52" name="" descr=""/>
          <p:cNvPicPr/>
          <p:nvPr/>
        </p:nvPicPr>
        <p:blipFill>
          <a:blip r:embed="rId1"/>
          <a:stretch/>
        </p:blipFill>
        <p:spPr>
          <a:xfrm>
            <a:off x="1140480" y="1896120"/>
            <a:ext cx="7571520" cy="42570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Analysis Results</a:t>
            </a:r>
            <a:r>
              <a:rPr b="0" lang="en-IN" sz="4400" spc="-1" strike="noStrike">
                <a:solidFill>
                  <a:srgbClr val="000000"/>
                </a:solidFill>
                <a:uFill>
                  <a:solidFill>
                    <a:srgbClr val="ffffff"/>
                  </a:solidFill>
                </a:uFill>
                <a:latin typeface="Arial"/>
              </a:rPr>
              <a:t>
</a:t>
            </a:r>
            <a:r>
              <a:rPr b="0" lang="en-IN" sz="4400" spc="-1" strike="noStrike">
                <a:solidFill>
                  <a:srgbClr val="000000"/>
                </a:solidFill>
                <a:uFill>
                  <a:solidFill>
                    <a:srgbClr val="ffffff"/>
                  </a:solidFill>
                </a:uFill>
                <a:latin typeface="Arial"/>
              </a:rPr>
              <a:t>Costliest Neighborhood</a:t>
            </a:r>
            <a:endParaRPr b="0" lang="en-IN" sz="4400" spc="-1" strike="noStrike">
              <a:solidFill>
                <a:srgbClr val="000000"/>
              </a:solidFill>
              <a:uFill>
                <a:solidFill>
                  <a:srgbClr val="ffffff"/>
                </a:solidFill>
              </a:uFill>
              <a:latin typeface="Arial"/>
            </a:endParaRPr>
          </a:p>
        </p:txBody>
      </p:sp>
      <p:pic>
        <p:nvPicPr>
          <p:cNvPr id="54" name="" descr=""/>
          <p:cNvPicPr/>
          <p:nvPr/>
        </p:nvPicPr>
        <p:blipFill>
          <a:blip r:embed="rId1"/>
          <a:stretch/>
        </p:blipFill>
        <p:spPr>
          <a:xfrm>
            <a:off x="1140480" y="1768680"/>
            <a:ext cx="7798320" cy="43844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Analysis Results</a:t>
            </a:r>
            <a:r>
              <a:rPr b="0" lang="en-IN" sz="4400" spc="-1" strike="noStrike">
                <a:solidFill>
                  <a:srgbClr val="000000"/>
                </a:solidFill>
                <a:uFill>
                  <a:solidFill>
                    <a:srgbClr val="ffffff"/>
                  </a:solidFill>
                </a:uFill>
                <a:latin typeface="Arial"/>
              </a:rPr>
              <a:t>
</a:t>
            </a:r>
            <a:r>
              <a:rPr b="0" lang="en-IN" sz="4400" spc="-1" strike="noStrike">
                <a:solidFill>
                  <a:srgbClr val="000000"/>
                </a:solidFill>
                <a:uFill>
                  <a:solidFill>
                    <a:srgbClr val="ffffff"/>
                  </a:solidFill>
                </a:uFill>
                <a:latin typeface="Arial"/>
              </a:rPr>
              <a:t>Least Costly Neighborhood</a:t>
            </a:r>
            <a:endParaRPr b="0" lang="en-IN" sz="4400" spc="-1" strike="noStrike">
              <a:solidFill>
                <a:srgbClr val="000000"/>
              </a:solidFill>
              <a:uFill>
                <a:solidFill>
                  <a:srgbClr val="ffffff"/>
                </a:solidFill>
              </a:uFill>
              <a:latin typeface="Arial"/>
            </a:endParaRPr>
          </a:p>
        </p:txBody>
      </p:sp>
      <p:pic>
        <p:nvPicPr>
          <p:cNvPr id="56" name="" descr=""/>
          <p:cNvPicPr/>
          <p:nvPr/>
        </p:nvPicPr>
        <p:blipFill>
          <a:blip r:embed="rId1"/>
          <a:stretch/>
        </p:blipFill>
        <p:spPr>
          <a:xfrm>
            <a:off x="1140480" y="1768680"/>
            <a:ext cx="7798320" cy="438444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2020-04-25T18:38:30Z</dcterms:created>
  <dc:creator/>
  <dc:description/>
  <dc:language>en-IN</dc:language>
  <cp:lastModifiedBy/>
  <dcterms:modified xsi:type="dcterms:W3CDTF">2020-04-25T20:11:20Z</dcterms:modified>
  <cp:revision>2</cp:revision>
  <dc:subject/>
  <dc:title/>
</cp:coreProperties>
</file>