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331" r:id="rId3"/>
    <p:sldId id="332" r:id="rId4"/>
    <p:sldId id="335" r:id="rId5"/>
    <p:sldId id="333" r:id="rId6"/>
    <p:sldId id="33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642" autoAdjust="0"/>
  </p:normalViewPr>
  <p:slideViewPr>
    <p:cSldViewPr snapToGrid="0">
      <p:cViewPr varScale="1">
        <p:scale>
          <a:sx n="70" d="100"/>
          <a:sy n="70" d="100"/>
        </p:scale>
        <p:origin x="420" y="52"/>
      </p:cViewPr>
      <p:guideLst/>
    </p:cSldViewPr>
  </p:slideViewPr>
  <p:outlineViewPr>
    <p:cViewPr>
      <p:scale>
        <a:sx n="33" d="100"/>
        <a:sy n="33" d="100"/>
      </p:scale>
      <p:origin x="0" y="-13992"/>
    </p:cViewPr>
  </p:outlin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Ajjampur" userId="a57b4de62c4947c2" providerId="LiveId" clId="{DD834DA7-AF3E-402E-93F9-40098074E287}"/>
    <pc:docChg chg="modSld">
      <pc:chgData name="Suraj Ajjampur" userId="a57b4de62c4947c2" providerId="LiveId" clId="{DD834DA7-AF3E-402E-93F9-40098074E287}" dt="2023-05-07T02:41:04.254" v="3" actId="1076"/>
      <pc:docMkLst>
        <pc:docMk/>
      </pc:docMkLst>
      <pc:sldChg chg="addSp modSp mod">
        <pc:chgData name="Suraj Ajjampur" userId="a57b4de62c4947c2" providerId="LiveId" clId="{DD834DA7-AF3E-402E-93F9-40098074E287}" dt="2023-05-07T02:41:04.254" v="3" actId="1076"/>
        <pc:sldMkLst>
          <pc:docMk/>
          <pc:sldMk cId="1398636607" sldId="256"/>
        </pc:sldMkLst>
        <pc:spChg chg="mod">
          <ac:chgData name="Suraj Ajjampur" userId="a57b4de62c4947c2" providerId="LiveId" clId="{DD834DA7-AF3E-402E-93F9-40098074E287}" dt="2023-05-07T02:40:28.420" v="1" actId="20577"/>
          <ac:spMkLst>
            <pc:docMk/>
            <pc:sldMk cId="1398636607" sldId="256"/>
            <ac:spMk id="2" creationId="{00000000-0000-0000-0000-000000000000}"/>
          </ac:spMkLst>
        </pc:spChg>
        <pc:spChg chg="add mod">
          <ac:chgData name="Suraj Ajjampur" userId="a57b4de62c4947c2" providerId="LiveId" clId="{DD834DA7-AF3E-402E-93F9-40098074E287}" dt="2023-05-07T02:41:04.254" v="3" actId="1076"/>
          <ac:spMkLst>
            <pc:docMk/>
            <pc:sldMk cId="1398636607" sldId="256"/>
            <ac:spMk id="7" creationId="{5D59EB6C-24F9-1082-80BE-1E2024F8177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5/6/2023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3T05:06:55.667"/>
    </inkml:context>
    <inkml:brush xml:id="br0">
      <inkml:brushProperty name="width" value="0.05" units="cm"/>
      <inkml:brushProperty name="height" value="0.05" units="cm"/>
      <inkml:brushProperty name="color" value="#E71224"/>
    </inkml:brush>
  </inkml:definitions>
  <inkml:trace contextRef="#ctx0" brushRef="#br0">1181 13 24575,'0'-1'0,"0"1"0,0 0 0,-1-1 0,1 1 0,0-1 0,0 1 0,1-1 0,-1 1 0,0-1 0,0 1 0,0 0 0,0-1 0,0 1 0,0-1 0,0 1 0,1 0 0,-1-1 0,0 1 0,0-1 0,1 1 0,-1 0 0,0-1 0,1 1 0,-1 0 0,0 0 0,1-1 0,-1 1 0,0 0 0,1 0 0,-1-1 0,0 1 0,1 0 0,-1 0 0,1 0 0,-1 0 0,1-1 0,-1 1 0,0 0 0,1 0 0,-1 0 0,1 0 0,-1 0 0,1 0 0,-1 0 0,0 0 0,1 1 0,-1-1 0,1 0 0,0 0 0,0 1 0,0-1 0,1 1 0,-1-1 0,0 1 0,1 0 0,-1 0 0,0-1 0,0 1 0,0 0 0,0 0 0,0 0 0,0 0 0,0 1 0,0-1 0,1 1 0,2 9 0,-1-1 0,0 0 0,0 1 0,-1 0 0,0 0 0,1 21 0,-6 75 0,1-47 0,2-35 0,-2-1 0,0 1 0,-1-1 0,-10 35 0,8-45 0,0-1 0,0 1 0,-1-1 0,-1-1 0,0 1 0,-1-1 0,0-1 0,-1 1 0,-11 10 0,-139 121 0,130-119 0,1-4 0,0-1 0,-1-1 0,-43 18 0,55-28 0,-245 144 0,246-143 0,0-1 0,0 0 0,-33 9 0,6-1 0,11-3 0,21-7 0,-1-2 0,1 1 0,-1-1 0,1-1 0,-1 0 0,0-1 0,-19 1 0,-10-1-455,0 2 0,-77 17 0,98-15-6371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3T05:06:57.740"/>
    </inkml:context>
    <inkml:brush xml:id="br0">
      <inkml:brushProperty name="width" value="0.05" units="cm"/>
      <inkml:brushProperty name="height" value="0.05" units="cm"/>
      <inkml:brushProperty name="color" value="#E71224"/>
    </inkml:brush>
  </inkml:definitions>
  <inkml:trace contextRef="#ctx0" brushRef="#br0">1293 0 24575,'2'184'0,"-5"191"0,0-348 0,-2 1 0,-1-1 0,-12 33 0,2-7 0,9-28 0,-1-1 0,-1-1 0,-1 0 0,-1 0 0,-1-1 0,-1 0 0,-1-1 0,-1-1 0,-1 0 0,-20 20 0,13-19 0,0-1 0,-1-1 0,-2-1 0,1-2 0,-2 0 0,0-1 0,-55 20 0,1-3 0,43-16 0,0-1 0,-52 12 0,-190 46 0,134-32 0,3 8-1365,124-44-5461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3T05:07:02.975"/>
    </inkml:context>
    <inkml:brush xml:id="br0">
      <inkml:brushProperty name="width" value="0.05" units="cm"/>
      <inkml:brushProperty name="height" value="0.05" units="cm"/>
      <inkml:brushProperty name="color" value="#E71224"/>
    </inkml:brush>
  </inkml:definitions>
  <inkml:trace contextRef="#ctx0" brushRef="#br0">1347 1 24575,'5'87'0,"3"0"0,22 94 0,-9-58 0,-7-33 0,5 134 0,-20-212 0,0 0 0,-1 0 0,0 0 0,-1 0 0,0-1 0,-1 1 0,0-1 0,-10 20 0,-7 6 0,-30 40 0,18-28 0,18-28 0,-35 37 0,33-41 0,1 1 0,-19 30 0,25-36 0,1-1 0,-1 0 0,-1 0 0,0-1 0,-1-1 0,0 0 0,0 0 0,-17 8 0,-33 26 0,36-23 0,-5 6 0,-1-1 0,-1-2 0,-71 37 0,-25 3 0,-53 24 0,153-76 0,-6 4 0,0-2 0,-57 12 0,55-15 67,-49 18 0,-9 4-1566,48-21-5327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5/6/2023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E9D5CFA0-AB82-4594-9186-FAF68A191989}" type="slidenum">
              <a:rPr lang="en-US" smtClean="0"/>
              <a:t>1</a:t>
            </a:fld>
            <a:endParaRPr lang="en-US" dirty="0"/>
          </a:p>
        </p:txBody>
      </p:sp>
    </p:spTree>
    <p:extLst>
      <p:ext uri="{BB962C8B-B14F-4D97-AF65-F5344CB8AC3E}">
        <p14:creationId xmlns:p14="http://schemas.microsoft.com/office/powerpoint/2010/main" val="96192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44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571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15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79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21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80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600">
                <a:solidFill>
                  <a:schemeClr val="tx1"/>
                </a:solidFill>
                <a:latin typeface="Impact" panose="020B080603090205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solidFill>
                  <a:schemeClr val="tx1"/>
                </a:solidFill>
                <a:latin typeface="Helvetica Neue" panose="02000A06000000020004" pitchFamily="5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5/6/2023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0993BA-1466-487C-AFB7-A65D9F9F6166}"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5/6/2023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7.png"/><Relationship Id="rId5" Type="http://schemas.openxmlformats.org/officeDocument/2006/relationships/image" Target="../media/image4.jpeg"/><Relationship Id="rId10" Type="http://schemas.openxmlformats.org/officeDocument/2006/relationships/customXml" Target="../ink/ink3.xml"/><Relationship Id="rId4" Type="http://schemas.openxmlformats.org/officeDocument/2006/relationships/image" Target="../media/image3.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hiletgo.com/ProductDetail/2169507.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st.com/en/microcontrollers-microprocessors/stm32f411ve.html" TargetMode="External"/><Relationship Id="rId5" Type="http://schemas.openxmlformats.org/officeDocument/2006/relationships/hyperlink" Target="https://www.ti.com/product/LM358"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783" y="1122363"/>
            <a:ext cx="11756712" cy="2387600"/>
          </a:xfrm>
        </p:spPr>
        <p:txBody>
          <a:bodyPr>
            <a:normAutofit/>
          </a:bodyPr>
          <a:lstStyle/>
          <a:p>
            <a:r>
              <a:rPr lang="en-US" sz="9600" dirty="0">
                <a:latin typeface="Impact" panose="020B0806030902050204" pitchFamily="34" charset="0"/>
              </a:rPr>
              <a:t>ECEN 5613</a:t>
            </a:r>
            <a:endParaRPr lang="en-US" sz="9600" dirty="0">
              <a:latin typeface="HelveticaNeueLT Std ExtBlk Cn" panose="020B0806040502050204" pitchFamily="34" charset="0"/>
            </a:endParaRPr>
          </a:p>
        </p:txBody>
      </p:sp>
      <p:sp>
        <p:nvSpPr>
          <p:cNvPr id="3" name="Subtitle 2"/>
          <p:cNvSpPr>
            <a:spLocks noGrp="1"/>
          </p:cNvSpPr>
          <p:nvPr>
            <p:ph type="subTitle" idx="1"/>
          </p:nvPr>
        </p:nvSpPr>
        <p:spPr>
          <a:xfrm>
            <a:off x="1486958" y="3429000"/>
            <a:ext cx="9439835" cy="1655762"/>
          </a:xfrm>
        </p:spPr>
        <p:txBody>
          <a:bodyPr>
            <a:normAutofit/>
          </a:bodyPr>
          <a:lstStyle/>
          <a:p>
            <a:r>
              <a:rPr lang="en-US" dirty="0">
                <a:solidFill>
                  <a:srgbClr val="CFB87C"/>
                </a:solidFill>
                <a:latin typeface="HelveticaNeueLT Std ExtBlk Cn" panose="020B0806040502050204" pitchFamily="34" charset="0"/>
              </a:rPr>
              <a:t>Embedded System Design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
        <p:nvSpPr>
          <p:cNvPr id="5" name="TextBox 4">
            <a:extLst>
              <a:ext uri="{FF2B5EF4-FFF2-40B4-BE49-F238E27FC236}">
                <a16:creationId xmlns:a16="http://schemas.microsoft.com/office/drawing/2014/main" id="{C26E9534-DA18-5613-2F89-110C3B71922A}"/>
              </a:ext>
            </a:extLst>
          </p:cNvPr>
          <p:cNvSpPr txBox="1"/>
          <p:nvPr/>
        </p:nvSpPr>
        <p:spPr>
          <a:xfrm>
            <a:off x="621853" y="4403541"/>
            <a:ext cx="10770048" cy="1231106"/>
          </a:xfrm>
          <a:prstGeom prst="rect">
            <a:avLst/>
          </a:prstGeom>
          <a:noFill/>
        </p:spPr>
        <p:txBody>
          <a:bodyPr wrap="square" rtlCol="0">
            <a:spAutoFit/>
          </a:bodyPr>
          <a:lstStyle/>
          <a:p>
            <a:pPr algn="ctr"/>
            <a:r>
              <a:rPr lang="en-US" sz="2800" b="1" i="0" dirty="0">
                <a:effectLst/>
                <a:latin typeface="Roboto" panose="020B0604020202020204" pitchFamily="2" charset="0"/>
              </a:rPr>
              <a:t>Automobile Alert System with OS</a:t>
            </a:r>
            <a:r>
              <a:rPr lang="en-US" sz="2800" b="0" i="0" dirty="0">
                <a:effectLst/>
                <a:latin typeface="Roboto" panose="020B0604020202020204" pitchFamily="2" charset="0"/>
              </a:rPr>
              <a:t>: Warning System for Approaching Vehicles with Temperature Monitoring.</a:t>
            </a:r>
            <a:endParaRPr lang="en-US" sz="2800" dirty="0">
              <a:latin typeface="HelveticaNeueLT Std ExtBlk Cn" panose="020B0806040502050204" pitchFamily="34" charset="0"/>
            </a:endParaRPr>
          </a:p>
          <a:p>
            <a:endParaRPr lang="en-US" dirty="0"/>
          </a:p>
        </p:txBody>
      </p:sp>
      <p:sp>
        <p:nvSpPr>
          <p:cNvPr id="7" name="TextBox 6">
            <a:extLst>
              <a:ext uri="{FF2B5EF4-FFF2-40B4-BE49-F238E27FC236}">
                <a16:creationId xmlns:a16="http://schemas.microsoft.com/office/drawing/2014/main" id="{5D59EB6C-24F9-1082-80BE-1E2024F81770}"/>
              </a:ext>
            </a:extLst>
          </p:cNvPr>
          <p:cNvSpPr txBox="1"/>
          <p:nvPr/>
        </p:nvSpPr>
        <p:spPr>
          <a:xfrm>
            <a:off x="4290822" y="5634647"/>
            <a:ext cx="6094476" cy="369332"/>
          </a:xfrm>
          <a:prstGeom prst="rect">
            <a:avLst/>
          </a:prstGeom>
          <a:noFill/>
        </p:spPr>
        <p:txBody>
          <a:bodyPr wrap="square">
            <a:spAutoFit/>
          </a:bodyPr>
          <a:lstStyle/>
          <a:p>
            <a:r>
              <a:rPr lang="en-US" b="1" dirty="0">
                <a:latin typeface="Roboto" panose="020B0604020202020204" pitchFamily="2" charset="0"/>
              </a:rPr>
              <a:t>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dirty="0"/>
          </a:p>
        </p:txBody>
      </p:sp>
    </p:spTree>
    <p:extLst>
      <p:ext uri="{BB962C8B-B14F-4D97-AF65-F5344CB8AC3E}">
        <p14:creationId xmlns:p14="http://schemas.microsoft.com/office/powerpoint/2010/main" val="13986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t>Project Description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2957804" y="6276338"/>
            <a:ext cx="9234196"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p:cNvSpPr>
            <a:spLocks noGrp="1"/>
          </p:cNvSpPr>
          <p:nvPr>
            <p:ph type="sldNum" sz="quarter" idx="12"/>
          </p:nvPr>
        </p:nvSpPr>
        <p:spPr>
          <a:xfrm>
            <a:off x="11019452" y="6356350"/>
            <a:ext cx="102698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2" name="TextBox 11">
            <a:extLst>
              <a:ext uri="{FF2B5EF4-FFF2-40B4-BE49-F238E27FC236}">
                <a16:creationId xmlns:a16="http://schemas.microsoft.com/office/drawing/2014/main" id="{44C758CE-1E80-00E6-B89E-A7E3A6005DEB}"/>
              </a:ext>
            </a:extLst>
          </p:cNvPr>
          <p:cNvSpPr txBox="1"/>
          <p:nvPr/>
        </p:nvSpPr>
        <p:spPr>
          <a:xfrm>
            <a:off x="4176679" y="5806418"/>
            <a:ext cx="3101875" cy="369332"/>
          </a:xfrm>
          <a:prstGeom prst="rect">
            <a:avLst/>
          </a:prstGeom>
          <a:noFill/>
        </p:spPr>
        <p:txBody>
          <a:bodyPr wrap="none" rtlCol="0">
            <a:spAutoFit/>
          </a:bodyPr>
          <a:lstStyle/>
          <a:p>
            <a:r>
              <a:rPr lang="en-US" dirty="0">
                <a:solidFill>
                  <a:schemeClr val="bg1"/>
                </a:solidFill>
              </a:rPr>
              <a:t>Figure 1. Project Block Diagram</a:t>
            </a:r>
          </a:p>
        </p:txBody>
      </p:sp>
      <p:pic>
        <p:nvPicPr>
          <p:cNvPr id="1026" name="Picture 2" descr="Premium Vector | Car linear icon auto top view road transport">
            <a:extLst>
              <a:ext uri="{FF2B5EF4-FFF2-40B4-BE49-F238E27FC236}">
                <a16:creationId xmlns:a16="http://schemas.microsoft.com/office/drawing/2014/main" id="{6FF34358-0CAE-9884-1B2A-78DCE82774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51642" y="821191"/>
            <a:ext cx="1102207" cy="225484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1287F6C9-8694-41F4-00C8-9ADC5C486BD9}"/>
              </a:ext>
            </a:extLst>
          </p:cNvPr>
          <p:cNvGrpSpPr/>
          <p:nvPr/>
        </p:nvGrpSpPr>
        <p:grpSpPr>
          <a:xfrm>
            <a:off x="11353800" y="2738160"/>
            <a:ext cx="692640" cy="690840"/>
            <a:chOff x="11488191" y="2781577"/>
            <a:chExt cx="692640" cy="690840"/>
          </a:xfrm>
        </p:grpSpPr>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29E2D898-CF8C-2646-5D08-3AD1FBAE12B4}"/>
                    </a:ext>
                  </a:extLst>
                </p14:cNvPr>
                <p14:cNvContentPartPr/>
                <p14:nvPr/>
              </p14:nvContentPartPr>
              <p14:xfrm>
                <a:off x="11488191" y="2781577"/>
                <a:ext cx="444240" cy="405360"/>
              </p14:xfrm>
            </p:contentPart>
          </mc:Choice>
          <mc:Fallback xmlns="">
            <p:pic>
              <p:nvPicPr>
                <p:cNvPr id="14" name="Ink 13">
                  <a:extLst>
                    <a:ext uri="{FF2B5EF4-FFF2-40B4-BE49-F238E27FC236}">
                      <a16:creationId xmlns:a16="http://schemas.microsoft.com/office/drawing/2014/main" id="{29E2D898-CF8C-2646-5D08-3AD1FBAE12B4}"/>
                    </a:ext>
                  </a:extLst>
                </p:cNvPr>
                <p:cNvPicPr/>
                <p:nvPr/>
              </p:nvPicPr>
              <p:blipFill>
                <a:blip r:embed="rId7"/>
                <a:stretch>
                  <a:fillRect/>
                </a:stretch>
              </p:blipFill>
              <p:spPr>
                <a:xfrm>
                  <a:off x="11479551" y="2772577"/>
                  <a:ext cx="46188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B47FD9D1-742B-51EB-33DA-FAA83D800A8D}"/>
                    </a:ext>
                  </a:extLst>
                </p14:cNvPr>
                <p14:cNvContentPartPr/>
                <p14:nvPr/>
              </p14:nvContentPartPr>
              <p14:xfrm>
                <a:off x="11594031" y="2794897"/>
                <a:ext cx="466560" cy="516600"/>
              </p14:xfrm>
            </p:contentPart>
          </mc:Choice>
          <mc:Fallback xmlns="">
            <p:pic>
              <p:nvPicPr>
                <p:cNvPr id="15" name="Ink 14">
                  <a:extLst>
                    <a:ext uri="{FF2B5EF4-FFF2-40B4-BE49-F238E27FC236}">
                      <a16:creationId xmlns:a16="http://schemas.microsoft.com/office/drawing/2014/main" id="{B47FD9D1-742B-51EB-33DA-FAA83D800A8D}"/>
                    </a:ext>
                  </a:extLst>
                </p:cNvPr>
                <p:cNvPicPr/>
                <p:nvPr/>
              </p:nvPicPr>
              <p:blipFill>
                <a:blip r:embed="rId9"/>
                <a:stretch>
                  <a:fillRect/>
                </a:stretch>
              </p:blipFill>
              <p:spPr>
                <a:xfrm>
                  <a:off x="11585391" y="2785897"/>
                  <a:ext cx="4842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7F624DB-ED70-1065-4817-EC8E909D17D8}"/>
                    </a:ext>
                  </a:extLst>
                </p14:cNvPr>
                <p14:cNvContentPartPr/>
                <p14:nvPr/>
              </p14:nvContentPartPr>
              <p14:xfrm>
                <a:off x="11660991" y="2811817"/>
                <a:ext cx="519840" cy="660600"/>
              </p14:xfrm>
            </p:contentPart>
          </mc:Choice>
          <mc:Fallback xmlns="">
            <p:pic>
              <p:nvPicPr>
                <p:cNvPr id="17" name="Ink 16">
                  <a:extLst>
                    <a:ext uri="{FF2B5EF4-FFF2-40B4-BE49-F238E27FC236}">
                      <a16:creationId xmlns:a16="http://schemas.microsoft.com/office/drawing/2014/main" id="{37F624DB-ED70-1065-4817-EC8E909D17D8}"/>
                    </a:ext>
                  </a:extLst>
                </p:cNvPr>
                <p:cNvPicPr/>
                <p:nvPr/>
              </p:nvPicPr>
              <p:blipFill>
                <a:blip r:embed="rId11"/>
                <a:stretch>
                  <a:fillRect/>
                </a:stretch>
              </p:blipFill>
              <p:spPr>
                <a:xfrm>
                  <a:off x="11652351" y="2803177"/>
                  <a:ext cx="537480" cy="678240"/>
                </a:xfrm>
                <a:prstGeom prst="rect">
                  <a:avLst/>
                </a:prstGeom>
              </p:spPr>
            </p:pic>
          </mc:Fallback>
        </mc:AlternateContent>
      </p:grpSp>
      <p:pic>
        <p:nvPicPr>
          <p:cNvPr id="25" name="Picture 24">
            <a:extLst>
              <a:ext uri="{FF2B5EF4-FFF2-40B4-BE49-F238E27FC236}">
                <a16:creationId xmlns:a16="http://schemas.microsoft.com/office/drawing/2014/main" id="{CEF66A44-7B79-ACA0-DCD5-C9BBB87E2AEA}"/>
              </a:ext>
            </a:extLst>
          </p:cNvPr>
          <p:cNvPicPr>
            <a:picLocks noChangeAspect="1"/>
          </p:cNvPicPr>
          <p:nvPr/>
        </p:nvPicPr>
        <p:blipFill>
          <a:blip r:embed="rId12"/>
          <a:stretch>
            <a:fillRect/>
          </a:stretch>
        </p:blipFill>
        <p:spPr>
          <a:xfrm>
            <a:off x="7180173" y="1245237"/>
            <a:ext cx="2465596" cy="1178100"/>
          </a:xfrm>
          <a:prstGeom prst="rect">
            <a:avLst/>
          </a:prstGeom>
        </p:spPr>
      </p:pic>
      <p:sp>
        <p:nvSpPr>
          <p:cNvPr id="26" name="Arrow: Right 25">
            <a:extLst>
              <a:ext uri="{FF2B5EF4-FFF2-40B4-BE49-F238E27FC236}">
                <a16:creationId xmlns:a16="http://schemas.microsoft.com/office/drawing/2014/main" id="{DC0C491C-570A-D19B-4BC1-461FB0D97453}"/>
              </a:ext>
            </a:extLst>
          </p:cNvPr>
          <p:cNvSpPr/>
          <p:nvPr/>
        </p:nvSpPr>
        <p:spPr>
          <a:xfrm>
            <a:off x="9629043" y="1664809"/>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3E935C-4E34-EEE4-8F8F-D2694E4F6C08}"/>
              </a:ext>
            </a:extLst>
          </p:cNvPr>
          <p:cNvSpPr txBox="1"/>
          <p:nvPr/>
        </p:nvSpPr>
        <p:spPr>
          <a:xfrm>
            <a:off x="438150" y="1371179"/>
            <a:ext cx="6742023" cy="1384995"/>
          </a:xfrm>
          <a:prstGeom prst="rect">
            <a:avLst/>
          </a:prstGeom>
          <a:noFill/>
        </p:spPr>
        <p:txBody>
          <a:bodyPr wrap="square">
            <a:spAutoFit/>
          </a:bodyPr>
          <a:lstStyle/>
          <a:p>
            <a:r>
              <a:rPr lang="en-US" sz="1200" b="0" i="0" dirty="0">
                <a:solidFill>
                  <a:schemeClr val="bg1"/>
                </a:solidFill>
                <a:effectLst/>
                <a:latin typeface="Slack-Lato"/>
              </a:rPr>
              <a:t>This endeavor revolves around an STM MCU integrated with a temperature sensor, two IR sensors, and an OLED display. The objective is to furnish vehicles with a sophisticated sensory system. The temperature sensor is instrumental in indicating the prevailing temperature on the OLED display along with current time and date. Moreover, the IR sensors identify incoming vehicles in the automobile's blind spots, thereby triggering an alert by sounding a buzzer and presenting a warning animation on the OLED display. The programming approach is bare metal-based and complements an operating system tailored for time-critical operations</a:t>
            </a:r>
            <a:endParaRPr lang="en-US" sz="1200" dirty="0">
              <a:solidFill>
                <a:schemeClr val="bg1"/>
              </a:solidFill>
            </a:endParaRPr>
          </a:p>
        </p:txBody>
      </p:sp>
      <p:pic>
        <p:nvPicPr>
          <p:cNvPr id="30" name="Picture 29">
            <a:extLst>
              <a:ext uri="{FF2B5EF4-FFF2-40B4-BE49-F238E27FC236}">
                <a16:creationId xmlns:a16="http://schemas.microsoft.com/office/drawing/2014/main" id="{24DD039F-F045-A796-CBDB-82DE851AA032}"/>
              </a:ext>
            </a:extLst>
          </p:cNvPr>
          <p:cNvPicPr>
            <a:picLocks noChangeAspect="1"/>
          </p:cNvPicPr>
          <p:nvPr/>
        </p:nvPicPr>
        <p:blipFill>
          <a:blip r:embed="rId13"/>
          <a:stretch>
            <a:fillRect/>
          </a:stretch>
        </p:blipFill>
        <p:spPr>
          <a:xfrm>
            <a:off x="2234618" y="3254415"/>
            <a:ext cx="6763098" cy="2495678"/>
          </a:xfrm>
          <a:prstGeom prst="rect">
            <a:avLst/>
          </a:prstGeom>
        </p:spPr>
      </p:pic>
      <p:sp>
        <p:nvSpPr>
          <p:cNvPr id="31" name="Footer Placeholder 4">
            <a:extLst>
              <a:ext uri="{FF2B5EF4-FFF2-40B4-BE49-F238E27FC236}">
                <a16:creationId xmlns:a16="http://schemas.microsoft.com/office/drawing/2014/main" id="{EE053476-5C42-79A2-2511-5848F52632BB}"/>
              </a:ext>
            </a:extLst>
          </p:cNvPr>
          <p:cNvSpPr txBox="1">
            <a:spLocks/>
          </p:cNvSpPr>
          <p:nvPr/>
        </p:nvSpPr>
        <p:spPr>
          <a:xfrm>
            <a:off x="5225143" y="6261611"/>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284600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Hardware Elements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a:xfrm>
            <a:off x="10529180" y="6356350"/>
            <a:ext cx="824620" cy="365125"/>
          </a:xfrm>
        </p:spPr>
        <p:txBody>
          <a:bodyPr/>
          <a:lstStyle/>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a:defRPr/>
              </a:pPr>
              <a:t>3</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pic>
        <p:nvPicPr>
          <p:cNvPr id="9" name="Picture 8">
            <a:extLst>
              <a:ext uri="{FF2B5EF4-FFF2-40B4-BE49-F238E27FC236}">
                <a16:creationId xmlns:a16="http://schemas.microsoft.com/office/drawing/2014/main" id="{3980AEF5-4CAF-99F8-0A3E-39DF45D56B32}"/>
              </a:ext>
            </a:extLst>
          </p:cNvPr>
          <p:cNvPicPr>
            <a:picLocks noChangeAspect="1"/>
          </p:cNvPicPr>
          <p:nvPr/>
        </p:nvPicPr>
        <p:blipFill>
          <a:blip r:embed="rId5"/>
          <a:stretch>
            <a:fillRect/>
          </a:stretch>
        </p:blipFill>
        <p:spPr>
          <a:xfrm>
            <a:off x="76735" y="2096052"/>
            <a:ext cx="6019265" cy="2585961"/>
          </a:xfrm>
          <a:prstGeom prst="rect">
            <a:avLst/>
          </a:prstGeom>
        </p:spPr>
      </p:pic>
      <p:pic>
        <p:nvPicPr>
          <p:cNvPr id="13" name="Picture 12">
            <a:extLst>
              <a:ext uri="{FF2B5EF4-FFF2-40B4-BE49-F238E27FC236}">
                <a16:creationId xmlns:a16="http://schemas.microsoft.com/office/drawing/2014/main" id="{9E6F0E6F-236A-3121-2D21-AB3783247245}"/>
              </a:ext>
            </a:extLst>
          </p:cNvPr>
          <p:cNvPicPr>
            <a:picLocks noChangeAspect="1"/>
          </p:cNvPicPr>
          <p:nvPr/>
        </p:nvPicPr>
        <p:blipFill>
          <a:blip r:embed="rId6"/>
          <a:stretch>
            <a:fillRect/>
          </a:stretch>
        </p:blipFill>
        <p:spPr>
          <a:xfrm>
            <a:off x="5975891" y="2096052"/>
            <a:ext cx="5601159" cy="2555589"/>
          </a:xfrm>
          <a:prstGeom prst="rect">
            <a:avLst/>
          </a:prstGeom>
        </p:spPr>
      </p:pic>
      <p:sp>
        <p:nvSpPr>
          <p:cNvPr id="14" name="TextBox 13">
            <a:extLst>
              <a:ext uri="{FF2B5EF4-FFF2-40B4-BE49-F238E27FC236}">
                <a16:creationId xmlns:a16="http://schemas.microsoft.com/office/drawing/2014/main" id="{0D255338-29CE-C449-E770-934B90D6C3B5}"/>
              </a:ext>
            </a:extLst>
          </p:cNvPr>
          <p:cNvSpPr txBox="1"/>
          <p:nvPr/>
        </p:nvSpPr>
        <p:spPr>
          <a:xfrm>
            <a:off x="120770" y="1691362"/>
            <a:ext cx="2699009"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2 Custom built sensors </a:t>
            </a:r>
          </a:p>
        </p:txBody>
      </p:sp>
      <p:sp>
        <p:nvSpPr>
          <p:cNvPr id="15" name="Footer Placeholder 4">
            <a:extLst>
              <a:ext uri="{FF2B5EF4-FFF2-40B4-BE49-F238E27FC236}">
                <a16:creationId xmlns:a16="http://schemas.microsoft.com/office/drawing/2014/main" id="{32CD8838-AA87-04FE-9363-E4F2A2F77117}"/>
              </a:ext>
            </a:extLst>
          </p:cNvPr>
          <p:cNvSpPr txBox="1">
            <a:spLocks/>
          </p:cNvSpPr>
          <p:nvPr/>
        </p:nvSpPr>
        <p:spPr>
          <a:xfrm>
            <a:off x="5225143" y="6261611"/>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915954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Software Elements</a:t>
            </a: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a:xfrm>
            <a:off x="10411486" y="6356350"/>
            <a:ext cx="942314" cy="365125"/>
          </a:xfrm>
        </p:spPr>
        <p:txBody>
          <a:bodyPr/>
          <a:lstStyle/>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a:defRPr/>
              </a:pPr>
              <a:t>4</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4" name="TextBox 13">
            <a:extLst>
              <a:ext uri="{FF2B5EF4-FFF2-40B4-BE49-F238E27FC236}">
                <a16:creationId xmlns:a16="http://schemas.microsoft.com/office/drawing/2014/main" id="{98C017FE-DE82-2BDA-529F-174FD8F4A449}"/>
              </a:ext>
            </a:extLst>
          </p:cNvPr>
          <p:cNvSpPr txBox="1"/>
          <p:nvPr/>
        </p:nvSpPr>
        <p:spPr>
          <a:xfrm>
            <a:off x="981632" y="1781955"/>
            <a:ext cx="7581522" cy="5355312"/>
          </a:xfrm>
          <a:prstGeom prst="rect">
            <a:avLst/>
          </a:prstGeom>
          <a:noFill/>
        </p:spPr>
        <p:txBody>
          <a:bodyPr wrap="square" rtlCol="0">
            <a:spAutoFit/>
          </a:bodyPr>
          <a:lstStyle/>
          <a:p>
            <a:pPr marL="342900" indent="-342900">
              <a:buFont typeface="+mj-lt"/>
              <a:buAutoNum type="arabicPeriod"/>
            </a:pPr>
            <a:r>
              <a:rPr lang="en-US" dirty="0">
                <a:solidFill>
                  <a:schemeClr val="bg1"/>
                </a:solidFill>
              </a:rPr>
              <a:t>Bare metal Programming with STM32</a:t>
            </a:r>
          </a:p>
          <a:p>
            <a:r>
              <a:rPr lang="en-US" dirty="0">
                <a:solidFill>
                  <a:schemeClr val="bg1"/>
                </a:solidFill>
              </a:rPr>
              <a:t>	a) ADC implementation </a:t>
            </a:r>
          </a:p>
          <a:p>
            <a:r>
              <a:rPr lang="en-US" dirty="0">
                <a:solidFill>
                  <a:schemeClr val="bg1"/>
                </a:solidFill>
              </a:rPr>
              <a:t>	b) I2C protocol</a:t>
            </a:r>
          </a:p>
          <a:p>
            <a:r>
              <a:rPr lang="en-US" dirty="0">
                <a:solidFill>
                  <a:schemeClr val="bg1"/>
                </a:solidFill>
              </a:rPr>
              <a:t>	c) RTC Module</a:t>
            </a:r>
          </a:p>
          <a:p>
            <a:pPr marL="342900" indent="-342900">
              <a:buFont typeface="+mj-lt"/>
              <a:buAutoNum type="arabicPeriod"/>
            </a:pPr>
            <a:endParaRPr lang="en-US" dirty="0">
              <a:solidFill>
                <a:schemeClr val="bg1"/>
              </a:solidFill>
            </a:endParaRPr>
          </a:p>
          <a:p>
            <a:r>
              <a:rPr lang="en-US" dirty="0">
                <a:solidFill>
                  <a:schemeClr val="bg1"/>
                </a:solidFill>
              </a:rPr>
              <a:t>2. OLED application</a:t>
            </a:r>
          </a:p>
          <a:p>
            <a:r>
              <a:rPr lang="en-US" dirty="0">
                <a:solidFill>
                  <a:schemeClr val="bg1"/>
                </a:solidFill>
              </a:rPr>
              <a:t>3. OS capabilities</a:t>
            </a:r>
          </a:p>
          <a:p>
            <a:pPr marL="800100" lvl="1" indent="-342900">
              <a:buFont typeface="Arial" panose="020B0604020202020204" pitchFamily="34" charset="0"/>
              <a:buChar char="•"/>
            </a:pPr>
            <a:r>
              <a:rPr lang="en-US" dirty="0">
                <a:solidFill>
                  <a:schemeClr val="bg1"/>
                </a:solidFill>
              </a:rPr>
              <a:t>Creating Tasks (with unique name, priority level and code to execute)</a:t>
            </a:r>
          </a:p>
          <a:p>
            <a:pPr marL="800100" lvl="1" indent="-342900">
              <a:buFont typeface="Arial" panose="020B0604020202020204" pitchFamily="34" charset="0"/>
              <a:buChar char="•"/>
            </a:pPr>
            <a:r>
              <a:rPr lang="en-US" dirty="0">
                <a:solidFill>
                  <a:schemeClr val="bg1"/>
                </a:solidFill>
              </a:rPr>
              <a:t>Co-operative multitasking [Scheduler to relinquish control from tasks to task]</a:t>
            </a:r>
          </a:p>
          <a:p>
            <a:pPr marL="800100" lvl="1" indent="-342900">
              <a:buFont typeface="Arial" panose="020B0604020202020204" pitchFamily="34" charset="0"/>
              <a:buChar char="•"/>
            </a:pPr>
            <a:r>
              <a:rPr lang="en-US" dirty="0">
                <a:solidFill>
                  <a:schemeClr val="bg1"/>
                </a:solidFill>
              </a:rPr>
              <a:t>Inter-task communication [using queues, semaphores and mutexes]</a:t>
            </a:r>
          </a:p>
          <a:p>
            <a:pPr marL="800100" lvl="1" indent="-342900">
              <a:buFont typeface="Arial" panose="020B0604020202020204" pitchFamily="34" charset="0"/>
              <a:buChar char="•"/>
            </a:pPr>
            <a:r>
              <a:rPr lang="en-US" dirty="0">
                <a:solidFill>
                  <a:schemeClr val="bg1"/>
                </a:solidFill>
              </a:rPr>
              <a:t>Real-time  functionality* [using task priorities and timers]</a:t>
            </a:r>
          </a:p>
          <a:p>
            <a:pPr marL="800100" lvl="1" indent="-342900">
              <a:buFont typeface="Arial" panose="020B0604020202020204" pitchFamily="34" charset="0"/>
              <a:buChar char="•"/>
            </a:pPr>
            <a:r>
              <a:rPr lang="en-US" dirty="0">
                <a:solidFill>
                  <a:schemeClr val="bg1"/>
                </a:solidFill>
              </a:rPr>
              <a:t>Inter process communication* [event groups and software timers] </a:t>
            </a:r>
          </a:p>
          <a:p>
            <a:endParaRPr lang="en-US" dirty="0">
              <a:solidFill>
                <a:schemeClr val="bg1"/>
              </a:solidFill>
            </a:endParaRPr>
          </a:p>
          <a:p>
            <a:endParaRPr lang="en-US" dirty="0">
              <a:solidFill>
                <a:schemeClr val="bg1"/>
              </a:solidFill>
            </a:endParaRPr>
          </a:p>
          <a:p>
            <a:r>
              <a:rPr lang="en-US" dirty="0">
                <a:solidFill>
                  <a:schemeClr val="bg1"/>
                </a:solidFill>
              </a:rPr>
              <a:t>*-  Stretch goals</a:t>
            </a:r>
          </a:p>
          <a:p>
            <a:pPr marL="342900" indent="-342900">
              <a:buFont typeface="+mj-lt"/>
              <a:buAutoNum type="arabicPeriod"/>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p>
        </p:txBody>
      </p:sp>
      <p:sp>
        <p:nvSpPr>
          <p:cNvPr id="15" name="Footer Placeholder 4">
            <a:extLst>
              <a:ext uri="{FF2B5EF4-FFF2-40B4-BE49-F238E27FC236}">
                <a16:creationId xmlns:a16="http://schemas.microsoft.com/office/drawing/2014/main" id="{63734C35-D054-3112-4A46-CD2639A9EB69}"/>
              </a:ext>
            </a:extLst>
          </p:cNvPr>
          <p:cNvSpPr txBox="1">
            <a:spLocks/>
          </p:cNvSpPr>
          <p:nvPr/>
        </p:nvSpPr>
        <p:spPr>
          <a:xfrm>
            <a:off x="5225143" y="6261611"/>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824337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7542710" cy="609665"/>
          </a:xfrm>
        </p:spPr>
        <p:txBody>
          <a:bodyPr>
            <a:normAutofit fontScale="90000"/>
          </a:bodyPr>
          <a:lstStyle/>
          <a:p>
            <a:r>
              <a:rPr lang="en-US" dirty="0"/>
              <a:t>Organizational Diagram</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a:xfrm>
            <a:off x="10159452" y="6356350"/>
            <a:ext cx="1194348" cy="365125"/>
          </a:xfrm>
        </p:spPr>
        <p:txBody>
          <a:bodyPr/>
          <a:lstStyle/>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a:t>
            </a:r>
          </a:p>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a:defRPr/>
              </a:pPr>
              <a:t>5</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13" name="Rectangle 12">
            <a:extLst>
              <a:ext uri="{FF2B5EF4-FFF2-40B4-BE49-F238E27FC236}">
                <a16:creationId xmlns:a16="http://schemas.microsoft.com/office/drawing/2014/main" id="{53CF76B7-7C8E-878F-1988-A9853B11501C}"/>
              </a:ext>
            </a:extLst>
          </p:cNvPr>
          <p:cNvSpPr/>
          <p:nvPr/>
        </p:nvSpPr>
        <p:spPr>
          <a:xfrm>
            <a:off x="5379991" y="1105746"/>
            <a:ext cx="1787434" cy="2554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MAIN</a:t>
            </a:r>
          </a:p>
        </p:txBody>
      </p:sp>
      <p:sp>
        <p:nvSpPr>
          <p:cNvPr id="26" name="Rectangle 25">
            <a:extLst>
              <a:ext uri="{FF2B5EF4-FFF2-40B4-BE49-F238E27FC236}">
                <a16:creationId xmlns:a16="http://schemas.microsoft.com/office/drawing/2014/main" id="{F44DCEE9-7021-CEEC-9A25-FFE893E78744}"/>
              </a:ext>
            </a:extLst>
          </p:cNvPr>
          <p:cNvSpPr/>
          <p:nvPr/>
        </p:nvSpPr>
        <p:spPr>
          <a:xfrm>
            <a:off x="423524" y="2243747"/>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Temperature Sensor</a:t>
            </a:r>
          </a:p>
        </p:txBody>
      </p:sp>
      <p:sp>
        <p:nvSpPr>
          <p:cNvPr id="27" name="Rectangle 26">
            <a:extLst>
              <a:ext uri="{FF2B5EF4-FFF2-40B4-BE49-F238E27FC236}">
                <a16:creationId xmlns:a16="http://schemas.microsoft.com/office/drawing/2014/main" id="{01EFAEEB-09A3-71D1-BC35-8025F26321D4}"/>
              </a:ext>
            </a:extLst>
          </p:cNvPr>
          <p:cNvSpPr/>
          <p:nvPr/>
        </p:nvSpPr>
        <p:spPr>
          <a:xfrm>
            <a:off x="2772319" y="2310166"/>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IR Proximity Sensor</a:t>
            </a:r>
          </a:p>
        </p:txBody>
      </p:sp>
      <p:sp>
        <p:nvSpPr>
          <p:cNvPr id="28" name="Rectangle 27">
            <a:extLst>
              <a:ext uri="{FF2B5EF4-FFF2-40B4-BE49-F238E27FC236}">
                <a16:creationId xmlns:a16="http://schemas.microsoft.com/office/drawing/2014/main" id="{767B5765-0410-06A0-95ED-D72A8AEABD13}"/>
              </a:ext>
            </a:extLst>
          </p:cNvPr>
          <p:cNvSpPr/>
          <p:nvPr/>
        </p:nvSpPr>
        <p:spPr>
          <a:xfrm>
            <a:off x="2772318" y="3317530"/>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Buzzer </a:t>
            </a:r>
          </a:p>
        </p:txBody>
      </p:sp>
      <p:sp>
        <p:nvSpPr>
          <p:cNvPr id="29" name="Rectangle 28">
            <a:extLst>
              <a:ext uri="{FF2B5EF4-FFF2-40B4-BE49-F238E27FC236}">
                <a16:creationId xmlns:a16="http://schemas.microsoft.com/office/drawing/2014/main" id="{D59185F5-47CE-835C-21BD-5526C19645FE}"/>
              </a:ext>
            </a:extLst>
          </p:cNvPr>
          <p:cNvSpPr/>
          <p:nvPr/>
        </p:nvSpPr>
        <p:spPr>
          <a:xfrm>
            <a:off x="5359530" y="2856545"/>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OLED Display</a:t>
            </a:r>
          </a:p>
        </p:txBody>
      </p:sp>
      <p:sp>
        <p:nvSpPr>
          <p:cNvPr id="30" name="Rectangle 29">
            <a:extLst>
              <a:ext uri="{FF2B5EF4-FFF2-40B4-BE49-F238E27FC236}">
                <a16:creationId xmlns:a16="http://schemas.microsoft.com/office/drawing/2014/main" id="{5BE8A881-4A59-EAF4-20E3-D1BDF56C5F89}"/>
              </a:ext>
            </a:extLst>
          </p:cNvPr>
          <p:cNvSpPr/>
          <p:nvPr/>
        </p:nvSpPr>
        <p:spPr>
          <a:xfrm>
            <a:off x="5359530" y="3580046"/>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Rendering</a:t>
            </a:r>
          </a:p>
        </p:txBody>
      </p:sp>
      <p:sp>
        <p:nvSpPr>
          <p:cNvPr id="32" name="Rectangle 31">
            <a:extLst>
              <a:ext uri="{FF2B5EF4-FFF2-40B4-BE49-F238E27FC236}">
                <a16:creationId xmlns:a16="http://schemas.microsoft.com/office/drawing/2014/main" id="{0E5FE002-A349-E985-7F5F-3322EE92DBD5}"/>
              </a:ext>
            </a:extLst>
          </p:cNvPr>
          <p:cNvSpPr/>
          <p:nvPr/>
        </p:nvSpPr>
        <p:spPr>
          <a:xfrm>
            <a:off x="5341061" y="5051159"/>
            <a:ext cx="582456"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Text</a:t>
            </a:r>
          </a:p>
        </p:txBody>
      </p:sp>
      <p:sp>
        <p:nvSpPr>
          <p:cNvPr id="33" name="Rectangle 32">
            <a:extLst>
              <a:ext uri="{FF2B5EF4-FFF2-40B4-BE49-F238E27FC236}">
                <a16:creationId xmlns:a16="http://schemas.microsoft.com/office/drawing/2014/main" id="{978FA7C3-1E30-33E5-992C-00204264DF29}"/>
              </a:ext>
            </a:extLst>
          </p:cNvPr>
          <p:cNvSpPr/>
          <p:nvPr/>
        </p:nvSpPr>
        <p:spPr>
          <a:xfrm>
            <a:off x="6109849" y="5055501"/>
            <a:ext cx="1242149" cy="4616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Generated animations</a:t>
            </a:r>
          </a:p>
        </p:txBody>
      </p:sp>
      <p:sp>
        <p:nvSpPr>
          <p:cNvPr id="34" name="Rectangle 33">
            <a:extLst>
              <a:ext uri="{FF2B5EF4-FFF2-40B4-BE49-F238E27FC236}">
                <a16:creationId xmlns:a16="http://schemas.microsoft.com/office/drawing/2014/main" id="{4E0C337E-9DFE-20D0-4E20-1DCAC3088461}"/>
              </a:ext>
            </a:extLst>
          </p:cNvPr>
          <p:cNvSpPr/>
          <p:nvPr/>
        </p:nvSpPr>
        <p:spPr>
          <a:xfrm>
            <a:off x="5359530" y="4282975"/>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I2C</a:t>
            </a:r>
          </a:p>
        </p:txBody>
      </p:sp>
      <p:sp>
        <p:nvSpPr>
          <p:cNvPr id="35" name="Rectangle 34">
            <a:extLst>
              <a:ext uri="{FF2B5EF4-FFF2-40B4-BE49-F238E27FC236}">
                <a16:creationId xmlns:a16="http://schemas.microsoft.com/office/drawing/2014/main" id="{786A66C7-D42D-E1A1-202D-97FDA794DA05}"/>
              </a:ext>
            </a:extLst>
          </p:cNvPr>
          <p:cNvSpPr/>
          <p:nvPr/>
        </p:nvSpPr>
        <p:spPr>
          <a:xfrm>
            <a:off x="423524" y="3184232"/>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ADC</a:t>
            </a:r>
          </a:p>
        </p:txBody>
      </p:sp>
      <p:sp>
        <p:nvSpPr>
          <p:cNvPr id="36" name="Rectangle 35">
            <a:extLst>
              <a:ext uri="{FF2B5EF4-FFF2-40B4-BE49-F238E27FC236}">
                <a16:creationId xmlns:a16="http://schemas.microsoft.com/office/drawing/2014/main" id="{6E545EAC-9B4D-0475-5BD3-BB4E27B1E55B}"/>
              </a:ext>
            </a:extLst>
          </p:cNvPr>
          <p:cNvSpPr/>
          <p:nvPr/>
        </p:nvSpPr>
        <p:spPr>
          <a:xfrm>
            <a:off x="2772318" y="4132908"/>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GPIO</a:t>
            </a:r>
          </a:p>
        </p:txBody>
      </p:sp>
      <p:cxnSp>
        <p:nvCxnSpPr>
          <p:cNvPr id="86" name="Straight Connector 85">
            <a:extLst>
              <a:ext uri="{FF2B5EF4-FFF2-40B4-BE49-F238E27FC236}">
                <a16:creationId xmlns:a16="http://schemas.microsoft.com/office/drawing/2014/main" id="{2614C4FE-C13E-A676-31CE-7F631F5DAE1B}"/>
              </a:ext>
            </a:extLst>
          </p:cNvPr>
          <p:cNvCxnSpPr>
            <a:cxnSpLocks/>
            <a:stCxn id="28" idx="2"/>
            <a:endCxn id="36" idx="0"/>
          </p:cNvCxnSpPr>
          <p:nvPr/>
        </p:nvCxnSpPr>
        <p:spPr>
          <a:xfrm>
            <a:off x="3666030" y="3783504"/>
            <a:ext cx="0" cy="349404"/>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1E7F1975-7CF6-2E31-B5B0-FFEF03F38CCB}"/>
              </a:ext>
            </a:extLst>
          </p:cNvPr>
          <p:cNvSpPr/>
          <p:nvPr/>
        </p:nvSpPr>
        <p:spPr>
          <a:xfrm>
            <a:off x="5379991" y="1543148"/>
            <a:ext cx="1787434" cy="2554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SCHEDULER</a:t>
            </a:r>
          </a:p>
        </p:txBody>
      </p:sp>
      <p:cxnSp>
        <p:nvCxnSpPr>
          <p:cNvPr id="93" name="Straight Connector 92">
            <a:extLst>
              <a:ext uri="{FF2B5EF4-FFF2-40B4-BE49-F238E27FC236}">
                <a16:creationId xmlns:a16="http://schemas.microsoft.com/office/drawing/2014/main" id="{81A1D09C-A2B3-2C6C-5AD7-24635C1BF4D3}"/>
              </a:ext>
            </a:extLst>
          </p:cNvPr>
          <p:cNvCxnSpPr>
            <a:cxnSpLocks/>
            <a:stCxn id="13" idx="2"/>
            <a:endCxn id="91" idx="0"/>
          </p:cNvCxnSpPr>
          <p:nvPr/>
        </p:nvCxnSpPr>
        <p:spPr>
          <a:xfrm>
            <a:off x="6273708" y="1361177"/>
            <a:ext cx="0" cy="18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54D9647-A3E3-71B9-B765-42FD77B258C9}"/>
              </a:ext>
            </a:extLst>
          </p:cNvPr>
          <p:cNvCxnSpPr>
            <a:cxnSpLocks/>
            <a:stCxn id="91" idx="2"/>
            <a:endCxn id="27" idx="0"/>
          </p:cNvCxnSpPr>
          <p:nvPr/>
        </p:nvCxnSpPr>
        <p:spPr>
          <a:xfrm rot="5400000">
            <a:off x="4714077" y="750534"/>
            <a:ext cx="511587" cy="260767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1A329D8E-CB37-3718-0BBE-D8ACC703E345}"/>
              </a:ext>
            </a:extLst>
          </p:cNvPr>
          <p:cNvCxnSpPr>
            <a:cxnSpLocks/>
            <a:endCxn id="26" idx="0"/>
          </p:cNvCxnSpPr>
          <p:nvPr/>
        </p:nvCxnSpPr>
        <p:spPr>
          <a:xfrm rot="10800000" flipV="1">
            <a:off x="1317236" y="1993813"/>
            <a:ext cx="4589326" cy="2499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6E74C48-A2C3-1AC1-44DD-C58CC8C2BFA0}"/>
              </a:ext>
            </a:extLst>
          </p:cNvPr>
          <p:cNvCxnSpPr>
            <a:cxnSpLocks/>
            <a:stCxn id="29" idx="2"/>
            <a:endCxn id="30" idx="0"/>
          </p:cNvCxnSpPr>
          <p:nvPr/>
        </p:nvCxnSpPr>
        <p:spPr>
          <a:xfrm>
            <a:off x="6253242" y="3322519"/>
            <a:ext cx="0" cy="257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E6749B5-E122-C782-EFB9-FD40E027E540}"/>
              </a:ext>
            </a:extLst>
          </p:cNvPr>
          <p:cNvCxnSpPr>
            <a:cxnSpLocks/>
            <a:stCxn id="30" idx="2"/>
            <a:endCxn id="34" idx="0"/>
          </p:cNvCxnSpPr>
          <p:nvPr/>
        </p:nvCxnSpPr>
        <p:spPr>
          <a:xfrm>
            <a:off x="6253242" y="4046020"/>
            <a:ext cx="0" cy="23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7E30D9DC-4C40-94B8-156F-8AC45460C9BC}"/>
              </a:ext>
            </a:extLst>
          </p:cNvPr>
          <p:cNvCxnSpPr>
            <a:cxnSpLocks/>
            <a:stCxn id="34" idx="2"/>
            <a:endCxn id="33" idx="0"/>
          </p:cNvCxnSpPr>
          <p:nvPr/>
        </p:nvCxnSpPr>
        <p:spPr>
          <a:xfrm rot="16200000" flipH="1">
            <a:off x="6338807" y="4663384"/>
            <a:ext cx="306552" cy="4776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9145FFD7-2CD1-C243-4D7B-2010B6E6A91F}"/>
              </a:ext>
            </a:extLst>
          </p:cNvPr>
          <p:cNvCxnSpPr>
            <a:cxnSpLocks/>
            <a:stCxn id="34" idx="2"/>
            <a:endCxn id="32" idx="0"/>
          </p:cNvCxnSpPr>
          <p:nvPr/>
        </p:nvCxnSpPr>
        <p:spPr>
          <a:xfrm rot="5400000">
            <a:off x="5791661" y="4589578"/>
            <a:ext cx="302210" cy="6209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D66F33A1-B5DA-56C8-429F-88913417D296}"/>
              </a:ext>
            </a:extLst>
          </p:cNvPr>
          <p:cNvCxnSpPr>
            <a:cxnSpLocks/>
            <a:stCxn id="27" idx="2"/>
            <a:endCxn id="28" idx="0"/>
          </p:cNvCxnSpPr>
          <p:nvPr/>
        </p:nvCxnSpPr>
        <p:spPr>
          <a:xfrm rot="5400000">
            <a:off x="3395336" y="3046835"/>
            <a:ext cx="54139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F331873-C3B0-46A0-CB76-7CFCD55A3A06}"/>
              </a:ext>
            </a:extLst>
          </p:cNvPr>
          <p:cNvCxnSpPr>
            <a:cxnSpLocks/>
            <a:stCxn id="26" idx="2"/>
            <a:endCxn id="35" idx="0"/>
          </p:cNvCxnSpPr>
          <p:nvPr/>
        </p:nvCxnSpPr>
        <p:spPr>
          <a:xfrm>
            <a:off x="1317236" y="2709721"/>
            <a:ext cx="0" cy="47451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DD3C6E6A-1CEC-6140-45A3-93521DC3B576}"/>
              </a:ext>
            </a:extLst>
          </p:cNvPr>
          <p:cNvSpPr/>
          <p:nvPr/>
        </p:nvSpPr>
        <p:spPr>
          <a:xfrm>
            <a:off x="7344941" y="2520738"/>
            <a:ext cx="1787423" cy="4659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RTC</a:t>
            </a:r>
          </a:p>
        </p:txBody>
      </p:sp>
      <p:cxnSp>
        <p:nvCxnSpPr>
          <p:cNvPr id="178" name="Straight Connector 177">
            <a:extLst>
              <a:ext uri="{FF2B5EF4-FFF2-40B4-BE49-F238E27FC236}">
                <a16:creationId xmlns:a16="http://schemas.microsoft.com/office/drawing/2014/main" id="{865ADF0E-B9ED-DE7F-4AFF-0F376BE44B0F}"/>
              </a:ext>
            </a:extLst>
          </p:cNvPr>
          <p:cNvCxnSpPr>
            <a:cxnSpLocks/>
          </p:cNvCxnSpPr>
          <p:nvPr/>
        </p:nvCxnSpPr>
        <p:spPr>
          <a:xfrm flipH="1">
            <a:off x="5896217" y="1798578"/>
            <a:ext cx="10345" cy="181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EEC754C-A0CC-0AF8-4A81-2022E6D61C43}"/>
              </a:ext>
            </a:extLst>
          </p:cNvPr>
          <p:cNvCxnSpPr/>
          <p:nvPr/>
        </p:nvCxnSpPr>
        <p:spPr>
          <a:xfrm>
            <a:off x="6581869" y="1798578"/>
            <a:ext cx="0" cy="104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4517F3E-D6B6-E5F8-DD0A-EBB908023E51}"/>
              </a:ext>
            </a:extLst>
          </p:cNvPr>
          <p:cNvCxnSpPr/>
          <p:nvPr/>
        </p:nvCxnSpPr>
        <p:spPr>
          <a:xfrm>
            <a:off x="6808206" y="1798578"/>
            <a:ext cx="0" cy="44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259B322-027A-6F76-4FE6-5AB0922679CC}"/>
              </a:ext>
            </a:extLst>
          </p:cNvPr>
          <p:cNvCxnSpPr/>
          <p:nvPr/>
        </p:nvCxnSpPr>
        <p:spPr>
          <a:xfrm>
            <a:off x="6808206" y="2243747"/>
            <a:ext cx="14304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1383D82-3E11-7910-5CCC-CB77C066446F}"/>
              </a:ext>
            </a:extLst>
          </p:cNvPr>
          <p:cNvCxnSpPr>
            <a:cxnSpLocks/>
            <a:endCxn id="152" idx="0"/>
          </p:cNvCxnSpPr>
          <p:nvPr/>
        </p:nvCxnSpPr>
        <p:spPr>
          <a:xfrm>
            <a:off x="8238653" y="2243747"/>
            <a:ext cx="0" cy="276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1B2DF12-A13A-86A4-7E5C-A68AAF6A82FF}"/>
              </a:ext>
            </a:extLst>
          </p:cNvPr>
          <p:cNvCxnSpPr>
            <a:cxnSpLocks/>
          </p:cNvCxnSpPr>
          <p:nvPr/>
        </p:nvCxnSpPr>
        <p:spPr>
          <a:xfrm>
            <a:off x="3213980" y="2785137"/>
            <a:ext cx="0" cy="25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5C1B77-A97D-1D88-49DA-D42B2E7D5CF5}"/>
              </a:ext>
            </a:extLst>
          </p:cNvPr>
          <p:cNvCxnSpPr>
            <a:cxnSpLocks/>
          </p:cNvCxnSpPr>
          <p:nvPr/>
        </p:nvCxnSpPr>
        <p:spPr>
          <a:xfrm flipH="1">
            <a:off x="1706787" y="3041367"/>
            <a:ext cx="15071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A21CB25-1AB5-F86B-68AB-412AE42D6B8D}"/>
              </a:ext>
            </a:extLst>
          </p:cNvPr>
          <p:cNvCxnSpPr>
            <a:cxnSpLocks/>
          </p:cNvCxnSpPr>
          <p:nvPr/>
        </p:nvCxnSpPr>
        <p:spPr>
          <a:xfrm>
            <a:off x="1706787" y="3041367"/>
            <a:ext cx="0" cy="142865"/>
          </a:xfrm>
          <a:prstGeom prst="line">
            <a:avLst/>
          </a:prstGeom>
        </p:spPr>
        <p:style>
          <a:lnRef idx="1">
            <a:schemeClr val="accent1"/>
          </a:lnRef>
          <a:fillRef idx="0">
            <a:schemeClr val="accent1"/>
          </a:fillRef>
          <a:effectRef idx="0">
            <a:schemeClr val="accent1"/>
          </a:effectRef>
          <a:fontRef idx="minor">
            <a:schemeClr val="tx1"/>
          </a:fontRef>
        </p:style>
      </p:cxnSp>
      <p:sp>
        <p:nvSpPr>
          <p:cNvPr id="213" name="Footer Placeholder 4">
            <a:extLst>
              <a:ext uri="{FF2B5EF4-FFF2-40B4-BE49-F238E27FC236}">
                <a16:creationId xmlns:a16="http://schemas.microsoft.com/office/drawing/2014/main" id="{B5C42373-1CAC-A186-E8D1-880801F73C7C}"/>
              </a:ext>
            </a:extLst>
          </p:cNvPr>
          <p:cNvSpPr txBox="1">
            <a:spLocks/>
          </p:cNvSpPr>
          <p:nvPr/>
        </p:nvSpPr>
        <p:spPr>
          <a:xfrm>
            <a:off x="5225143" y="6261611"/>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332668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123580"/>
            <a:ext cx="7542710" cy="609665"/>
          </a:xfrm>
        </p:spPr>
        <p:txBody>
          <a:bodyPr>
            <a:normAutofit fontScale="90000"/>
          </a:bodyPr>
          <a:lstStyle/>
          <a:p>
            <a:r>
              <a:rPr lang="en-US" dirty="0"/>
              <a:t>Milestone </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p:txBody>
          <a:bodyPr/>
          <a:lstStyle/>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a:t>
            </a:r>
          </a:p>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a:defRPr/>
              </a:pPr>
              <a:t>6</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graphicFrame>
        <p:nvGraphicFramePr>
          <p:cNvPr id="11" name="Table 11">
            <a:extLst>
              <a:ext uri="{FF2B5EF4-FFF2-40B4-BE49-F238E27FC236}">
                <a16:creationId xmlns:a16="http://schemas.microsoft.com/office/drawing/2014/main" id="{665B1FC7-DA3F-B960-03F8-E633A4AF92F0}"/>
              </a:ext>
            </a:extLst>
          </p:cNvPr>
          <p:cNvGraphicFramePr>
            <a:graphicFrameLocks noGrp="1"/>
          </p:cNvGraphicFramePr>
          <p:nvPr>
            <p:ph idx="1"/>
            <p:extLst>
              <p:ext uri="{D42A27DB-BD31-4B8C-83A1-F6EECF244321}">
                <p14:modId xmlns:p14="http://schemas.microsoft.com/office/powerpoint/2010/main" val="2416294461"/>
              </p:ext>
            </p:extLst>
          </p:nvPr>
        </p:nvGraphicFramePr>
        <p:xfrm>
          <a:off x="536275" y="657218"/>
          <a:ext cx="10652184" cy="5212080"/>
        </p:xfrm>
        <a:graphic>
          <a:graphicData uri="http://schemas.openxmlformats.org/drawingml/2006/table">
            <a:tbl>
              <a:tblPr firstRow="1" bandRow="1">
                <a:tableStyleId>{5C22544A-7EE6-4342-B048-85BDC9FD1C3A}</a:tableStyleId>
              </a:tblPr>
              <a:tblGrid>
                <a:gridCol w="3550728">
                  <a:extLst>
                    <a:ext uri="{9D8B030D-6E8A-4147-A177-3AD203B41FA5}">
                      <a16:colId xmlns:a16="http://schemas.microsoft.com/office/drawing/2014/main" val="1637282755"/>
                    </a:ext>
                  </a:extLst>
                </a:gridCol>
                <a:gridCol w="3550728">
                  <a:extLst>
                    <a:ext uri="{9D8B030D-6E8A-4147-A177-3AD203B41FA5}">
                      <a16:colId xmlns:a16="http://schemas.microsoft.com/office/drawing/2014/main" val="1579008129"/>
                    </a:ext>
                  </a:extLst>
                </a:gridCol>
                <a:gridCol w="3550728">
                  <a:extLst>
                    <a:ext uri="{9D8B030D-6E8A-4147-A177-3AD203B41FA5}">
                      <a16:colId xmlns:a16="http://schemas.microsoft.com/office/drawing/2014/main" val="1685693720"/>
                    </a:ext>
                  </a:extLst>
                </a:gridCol>
              </a:tblGrid>
              <a:tr h="354364">
                <a:tc>
                  <a:txBody>
                    <a:bodyPr/>
                    <a:lstStyle/>
                    <a:p>
                      <a:r>
                        <a:rPr lang="en-US" dirty="0"/>
                        <a:t>Tasks</a:t>
                      </a:r>
                    </a:p>
                  </a:txBody>
                  <a:tcPr/>
                </a:tc>
                <a:tc>
                  <a:txBody>
                    <a:bodyPr/>
                    <a:lstStyle/>
                    <a:p>
                      <a:r>
                        <a:rPr lang="en-US" dirty="0"/>
                        <a:t>Start Date</a:t>
                      </a:r>
                    </a:p>
                  </a:txBody>
                  <a:tcPr/>
                </a:tc>
                <a:tc>
                  <a:txBody>
                    <a:bodyPr/>
                    <a:lstStyle/>
                    <a:p>
                      <a:r>
                        <a:rPr lang="en-US" dirty="0"/>
                        <a:t>Expected Completion Date</a:t>
                      </a:r>
                    </a:p>
                  </a:txBody>
                  <a:tcPr/>
                </a:tc>
                <a:extLst>
                  <a:ext uri="{0D108BD9-81ED-4DB2-BD59-A6C34878D82A}">
                    <a16:rowId xmlns:a16="http://schemas.microsoft.com/office/drawing/2014/main" val="1152118239"/>
                  </a:ext>
                </a:extLst>
              </a:tr>
              <a:tr h="354364">
                <a:tc>
                  <a:txBody>
                    <a:bodyPr/>
                    <a:lstStyle/>
                    <a:p>
                      <a:r>
                        <a:rPr lang="en-US" dirty="0"/>
                        <a:t>Source components</a:t>
                      </a:r>
                    </a:p>
                  </a:txBody>
                  <a:tcPr/>
                </a:tc>
                <a:tc>
                  <a:txBody>
                    <a:bodyPr/>
                    <a:lstStyle/>
                    <a:p>
                      <a:r>
                        <a:rPr lang="en-US" dirty="0"/>
                        <a:t>12</a:t>
                      </a:r>
                      <a:r>
                        <a:rPr lang="en-US" baseline="30000" dirty="0"/>
                        <a:t>th</a:t>
                      </a:r>
                      <a:r>
                        <a:rPr lang="en-US" dirty="0"/>
                        <a:t> March 2023</a:t>
                      </a:r>
                    </a:p>
                  </a:txBody>
                  <a:tcPr/>
                </a:tc>
                <a:tc>
                  <a:txBody>
                    <a:bodyPr/>
                    <a:lstStyle/>
                    <a:p>
                      <a:r>
                        <a:rPr lang="en-US" dirty="0"/>
                        <a:t>14</a:t>
                      </a:r>
                      <a:r>
                        <a:rPr lang="en-US" baseline="30000" dirty="0"/>
                        <a:t>th</a:t>
                      </a:r>
                      <a:r>
                        <a:rPr lang="en-US" dirty="0"/>
                        <a:t> March 2023</a:t>
                      </a:r>
                    </a:p>
                  </a:txBody>
                  <a:tcPr/>
                </a:tc>
                <a:extLst>
                  <a:ext uri="{0D108BD9-81ED-4DB2-BD59-A6C34878D82A}">
                    <a16:rowId xmlns:a16="http://schemas.microsoft.com/office/drawing/2014/main" val="3072814354"/>
                  </a:ext>
                </a:extLst>
              </a:tr>
              <a:tr h="354364">
                <a:tc>
                  <a:txBody>
                    <a:bodyPr/>
                    <a:lstStyle/>
                    <a:p>
                      <a:r>
                        <a:rPr lang="en-US" dirty="0"/>
                        <a:t>ADC and RTC module program</a:t>
                      </a:r>
                    </a:p>
                  </a:txBody>
                  <a:tcPr/>
                </a:tc>
                <a:tc>
                  <a:txBody>
                    <a:bodyPr/>
                    <a:lstStyle/>
                    <a:p>
                      <a:r>
                        <a:rPr lang="en-US" dirty="0"/>
                        <a:t>15</a:t>
                      </a:r>
                      <a:r>
                        <a:rPr lang="en-US" baseline="30000" dirty="0"/>
                        <a:t>th</a:t>
                      </a:r>
                      <a:r>
                        <a:rPr lang="en-US" dirty="0"/>
                        <a:t> March 2023</a:t>
                      </a:r>
                    </a:p>
                  </a:txBody>
                  <a:tcPr/>
                </a:tc>
                <a:tc>
                  <a:txBody>
                    <a:bodyPr/>
                    <a:lstStyle/>
                    <a:p>
                      <a:r>
                        <a:rPr lang="en-US" dirty="0"/>
                        <a:t>20</a:t>
                      </a:r>
                      <a:r>
                        <a:rPr lang="en-US" baseline="30000" dirty="0"/>
                        <a:t>th</a:t>
                      </a:r>
                      <a:r>
                        <a:rPr lang="en-US" dirty="0"/>
                        <a:t> March 2023</a:t>
                      </a:r>
                    </a:p>
                  </a:txBody>
                  <a:tcPr/>
                </a:tc>
                <a:extLst>
                  <a:ext uri="{0D108BD9-81ED-4DB2-BD59-A6C34878D82A}">
                    <a16:rowId xmlns:a16="http://schemas.microsoft.com/office/drawing/2014/main" val="1629934381"/>
                  </a:ext>
                </a:extLst>
              </a:tr>
              <a:tr h="354364">
                <a:tc>
                  <a:txBody>
                    <a:bodyPr/>
                    <a:lstStyle/>
                    <a:p>
                      <a:r>
                        <a:rPr lang="en-US" dirty="0"/>
                        <a:t>OLED animations , I2C integration</a:t>
                      </a:r>
                    </a:p>
                  </a:txBody>
                  <a:tcPr/>
                </a:tc>
                <a:tc>
                  <a:txBody>
                    <a:bodyPr/>
                    <a:lstStyle/>
                    <a:p>
                      <a:r>
                        <a:rPr lang="en-US" dirty="0"/>
                        <a:t>21</a:t>
                      </a:r>
                      <a:r>
                        <a:rPr lang="en-US" baseline="30000" dirty="0"/>
                        <a:t>st</a:t>
                      </a:r>
                      <a:r>
                        <a:rPr lang="en-US" dirty="0"/>
                        <a:t> March 2023</a:t>
                      </a:r>
                    </a:p>
                  </a:txBody>
                  <a:tcPr/>
                </a:tc>
                <a:tc>
                  <a:txBody>
                    <a:bodyPr/>
                    <a:lstStyle/>
                    <a:p>
                      <a:r>
                        <a:rPr lang="en-US" dirty="0"/>
                        <a:t>2</a:t>
                      </a:r>
                      <a:r>
                        <a:rPr lang="en-US" baseline="30000" dirty="0"/>
                        <a:t>nd</a:t>
                      </a:r>
                      <a:r>
                        <a:rPr lang="en-US" dirty="0"/>
                        <a:t>  April 2023</a:t>
                      </a:r>
                    </a:p>
                  </a:txBody>
                  <a:tcPr/>
                </a:tc>
                <a:extLst>
                  <a:ext uri="{0D108BD9-81ED-4DB2-BD59-A6C34878D82A}">
                    <a16:rowId xmlns:a16="http://schemas.microsoft.com/office/drawing/2014/main" val="3738815262"/>
                  </a:ext>
                </a:extLst>
              </a:tr>
              <a:tr h="354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Sensors and test raw values</a:t>
                      </a:r>
                    </a:p>
                  </a:txBody>
                  <a:tcPr/>
                </a:tc>
                <a:tc>
                  <a:txBody>
                    <a:bodyPr/>
                    <a:lstStyle/>
                    <a:p>
                      <a:r>
                        <a:rPr lang="en-US" dirty="0"/>
                        <a:t>3</a:t>
                      </a:r>
                      <a:r>
                        <a:rPr lang="en-US" baseline="30000" dirty="0"/>
                        <a:t>rd</a:t>
                      </a:r>
                      <a:r>
                        <a:rPr lang="en-US" dirty="0"/>
                        <a:t>  April 2023</a:t>
                      </a:r>
                    </a:p>
                  </a:txBody>
                  <a:tcPr/>
                </a:tc>
                <a:tc>
                  <a:txBody>
                    <a:bodyPr/>
                    <a:lstStyle/>
                    <a:p>
                      <a:r>
                        <a:rPr lang="en-US" dirty="0"/>
                        <a:t>4</a:t>
                      </a:r>
                      <a:r>
                        <a:rPr lang="en-US" baseline="30000" dirty="0"/>
                        <a:t>th</a:t>
                      </a:r>
                      <a:r>
                        <a:rPr lang="en-US" dirty="0"/>
                        <a:t> April 2023</a:t>
                      </a:r>
                    </a:p>
                  </a:txBody>
                  <a:tcPr/>
                </a:tc>
                <a:extLst>
                  <a:ext uri="{0D108BD9-81ED-4DB2-BD59-A6C34878D82A}">
                    <a16:rowId xmlns:a16="http://schemas.microsoft.com/office/drawing/2014/main" val="1774681889"/>
                  </a:ext>
                </a:extLst>
              </a:tr>
              <a:tr h="611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and Integrate sensors with STM32</a:t>
                      </a:r>
                    </a:p>
                  </a:txBody>
                  <a:tcPr/>
                </a:tc>
                <a:tc>
                  <a:txBody>
                    <a:bodyPr/>
                    <a:lstStyle/>
                    <a:p>
                      <a:r>
                        <a:rPr lang="en-US" dirty="0"/>
                        <a:t>5</a:t>
                      </a:r>
                      <a:r>
                        <a:rPr lang="en-US" baseline="30000" dirty="0"/>
                        <a:t>th</a:t>
                      </a:r>
                      <a:r>
                        <a:rPr lang="en-US" dirty="0"/>
                        <a:t> April 2023</a:t>
                      </a:r>
                    </a:p>
                  </a:txBody>
                  <a:tcPr/>
                </a:tc>
                <a:tc>
                  <a:txBody>
                    <a:bodyPr/>
                    <a:lstStyle/>
                    <a:p>
                      <a:r>
                        <a:rPr lang="en-US" dirty="0"/>
                        <a:t>11</a:t>
                      </a:r>
                      <a:r>
                        <a:rPr lang="en-US" baseline="30000" dirty="0"/>
                        <a:t>th</a:t>
                      </a:r>
                      <a:r>
                        <a:rPr lang="en-US" dirty="0"/>
                        <a:t> April 2023</a:t>
                      </a:r>
                    </a:p>
                  </a:txBody>
                  <a:tcPr/>
                </a:tc>
                <a:extLst>
                  <a:ext uri="{0D108BD9-81ED-4DB2-BD59-A6C34878D82A}">
                    <a16:rowId xmlns:a16="http://schemas.microsoft.com/office/drawing/2014/main" val="474800011"/>
                  </a:ext>
                </a:extLst>
              </a:tr>
              <a:tr h="611642">
                <a:tc>
                  <a:txBody>
                    <a:bodyPr/>
                    <a:lstStyle/>
                    <a:p>
                      <a:r>
                        <a:rPr lang="en-US" dirty="0"/>
                        <a:t>Program and integrate of OLED with STM32</a:t>
                      </a:r>
                    </a:p>
                  </a:txBody>
                  <a:tcPr/>
                </a:tc>
                <a:tc>
                  <a:txBody>
                    <a:bodyPr/>
                    <a:lstStyle/>
                    <a:p>
                      <a:r>
                        <a:rPr lang="en-US" dirty="0"/>
                        <a:t>12</a:t>
                      </a:r>
                      <a:r>
                        <a:rPr lang="en-US" baseline="30000" dirty="0"/>
                        <a:t>th</a:t>
                      </a:r>
                      <a:r>
                        <a:rPr lang="en-US" dirty="0"/>
                        <a:t> April 2023</a:t>
                      </a:r>
                    </a:p>
                  </a:txBody>
                  <a:tcPr/>
                </a:tc>
                <a:tc>
                  <a:txBody>
                    <a:bodyPr/>
                    <a:lstStyle/>
                    <a:p>
                      <a:r>
                        <a:rPr lang="en-US" dirty="0"/>
                        <a:t>16</a:t>
                      </a:r>
                      <a:r>
                        <a:rPr lang="en-US" baseline="30000" dirty="0"/>
                        <a:t>th</a:t>
                      </a:r>
                      <a:r>
                        <a:rPr lang="en-US" dirty="0"/>
                        <a:t> April 2023</a:t>
                      </a:r>
                    </a:p>
                  </a:txBody>
                  <a:tcPr/>
                </a:tc>
                <a:extLst>
                  <a:ext uri="{0D108BD9-81ED-4DB2-BD59-A6C34878D82A}">
                    <a16:rowId xmlns:a16="http://schemas.microsoft.com/office/drawing/2014/main" val="882012319"/>
                  </a:ext>
                </a:extLst>
              </a:tr>
              <a:tr h="354364">
                <a:tc>
                  <a:txBody>
                    <a:bodyPr/>
                    <a:lstStyle/>
                    <a:p>
                      <a:r>
                        <a:rPr lang="en-US" dirty="0"/>
                        <a:t>Full System Test w/o OS</a:t>
                      </a:r>
                    </a:p>
                  </a:txBody>
                  <a:tcPr/>
                </a:tc>
                <a:tc>
                  <a:txBody>
                    <a:bodyPr/>
                    <a:lstStyle/>
                    <a:p>
                      <a:r>
                        <a:rPr lang="en-US" dirty="0"/>
                        <a:t>17</a:t>
                      </a:r>
                      <a:r>
                        <a:rPr lang="en-US" baseline="30000" dirty="0"/>
                        <a:t>th</a:t>
                      </a:r>
                      <a:r>
                        <a:rPr lang="en-US" dirty="0"/>
                        <a:t> April</a:t>
                      </a:r>
                    </a:p>
                  </a:txBody>
                  <a:tcPr/>
                </a:tc>
                <a:tc>
                  <a:txBody>
                    <a:bodyPr/>
                    <a:lstStyle/>
                    <a:p>
                      <a:r>
                        <a:rPr lang="en-US" dirty="0"/>
                        <a:t>19</a:t>
                      </a:r>
                      <a:r>
                        <a:rPr lang="en-US" baseline="30000" dirty="0"/>
                        <a:t>th</a:t>
                      </a:r>
                      <a:r>
                        <a:rPr lang="en-US" dirty="0"/>
                        <a:t> April 2023</a:t>
                      </a:r>
                    </a:p>
                  </a:txBody>
                  <a:tcPr/>
                </a:tc>
                <a:extLst>
                  <a:ext uri="{0D108BD9-81ED-4DB2-BD59-A6C34878D82A}">
                    <a16:rowId xmlns:a16="http://schemas.microsoft.com/office/drawing/2014/main" val="3857404291"/>
                  </a:ext>
                </a:extLst>
              </a:tr>
              <a:tr h="354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FreeRTOS</a:t>
                      </a:r>
                      <a:r>
                        <a:rPr lang="en-US" dirty="0"/>
                        <a:t> implementation</a:t>
                      </a:r>
                    </a:p>
                  </a:txBody>
                  <a:tcPr/>
                </a:tc>
                <a:tc>
                  <a:txBody>
                    <a:bodyPr/>
                    <a:lstStyle/>
                    <a:p>
                      <a:r>
                        <a:rPr lang="en-US" dirty="0"/>
                        <a:t>20</a:t>
                      </a:r>
                      <a:r>
                        <a:rPr lang="en-US" baseline="30000" dirty="0"/>
                        <a:t>th</a:t>
                      </a:r>
                      <a:r>
                        <a:rPr lang="en-US" dirty="0"/>
                        <a:t> April </a:t>
                      </a:r>
                    </a:p>
                  </a:txBody>
                  <a:tcPr/>
                </a:tc>
                <a:tc>
                  <a:txBody>
                    <a:bodyPr/>
                    <a:lstStyle/>
                    <a:p>
                      <a:r>
                        <a:rPr lang="en-US" dirty="0"/>
                        <a:t>25</a:t>
                      </a:r>
                      <a:r>
                        <a:rPr lang="en-US" baseline="30000" dirty="0"/>
                        <a:t>th</a:t>
                      </a:r>
                      <a:r>
                        <a:rPr lang="en-US" dirty="0"/>
                        <a:t> April 2023</a:t>
                      </a:r>
                    </a:p>
                  </a:txBody>
                  <a:tcPr/>
                </a:tc>
                <a:extLst>
                  <a:ext uri="{0D108BD9-81ED-4DB2-BD59-A6C34878D82A}">
                    <a16:rowId xmlns:a16="http://schemas.microsoft.com/office/drawing/2014/main" val="4084274192"/>
                  </a:ext>
                </a:extLst>
              </a:tr>
              <a:tr h="611642">
                <a:tc>
                  <a:txBody>
                    <a:bodyPr/>
                    <a:lstStyle/>
                    <a:p>
                      <a:r>
                        <a:rPr lang="en-US" dirty="0"/>
                        <a:t>Compare responsiveness of with and w/o OS implementation</a:t>
                      </a:r>
                    </a:p>
                  </a:txBody>
                  <a:tcPr/>
                </a:tc>
                <a:tc>
                  <a:txBody>
                    <a:bodyPr/>
                    <a:lstStyle/>
                    <a:p>
                      <a:r>
                        <a:rPr lang="en-US" dirty="0"/>
                        <a:t>26</a:t>
                      </a:r>
                      <a:r>
                        <a:rPr lang="en-US" baseline="30000" dirty="0"/>
                        <a:t>th</a:t>
                      </a:r>
                      <a:r>
                        <a:rPr lang="en-US" dirty="0"/>
                        <a:t> April</a:t>
                      </a:r>
                    </a:p>
                  </a:txBody>
                  <a:tcPr/>
                </a:tc>
                <a:tc>
                  <a:txBody>
                    <a:bodyPr/>
                    <a:lstStyle/>
                    <a:p>
                      <a:r>
                        <a:rPr lang="en-US" dirty="0"/>
                        <a:t>28</a:t>
                      </a:r>
                      <a:r>
                        <a:rPr lang="en-US" baseline="30000" dirty="0"/>
                        <a:t>th</a:t>
                      </a:r>
                      <a:r>
                        <a:rPr lang="en-US" dirty="0"/>
                        <a:t> April 2023</a:t>
                      </a:r>
                    </a:p>
                  </a:txBody>
                  <a:tcPr/>
                </a:tc>
                <a:extLst>
                  <a:ext uri="{0D108BD9-81ED-4DB2-BD59-A6C34878D82A}">
                    <a16:rowId xmlns:a16="http://schemas.microsoft.com/office/drawing/2014/main" val="255011335"/>
                  </a:ext>
                </a:extLst>
              </a:tr>
              <a:tr h="354364">
                <a:tc>
                  <a:txBody>
                    <a:bodyPr/>
                    <a:lstStyle/>
                    <a:p>
                      <a:r>
                        <a:rPr lang="en-US" dirty="0"/>
                        <a:t>Demo Preparation and video </a:t>
                      </a:r>
                    </a:p>
                  </a:txBody>
                  <a:tcPr/>
                </a:tc>
                <a:tc>
                  <a:txBody>
                    <a:bodyPr/>
                    <a:lstStyle/>
                    <a:p>
                      <a:r>
                        <a:rPr lang="en-US" dirty="0"/>
                        <a:t>29</a:t>
                      </a:r>
                      <a:r>
                        <a:rPr lang="en-US" baseline="30000" dirty="0"/>
                        <a:t>th</a:t>
                      </a:r>
                      <a:r>
                        <a:rPr lang="en-US" dirty="0"/>
                        <a:t> April</a:t>
                      </a:r>
                    </a:p>
                  </a:txBody>
                  <a:tcPr/>
                </a:tc>
                <a:tc>
                  <a:txBody>
                    <a:bodyPr/>
                    <a:lstStyle/>
                    <a:p>
                      <a:r>
                        <a:rPr lang="en-US" dirty="0"/>
                        <a:t>30</a:t>
                      </a:r>
                      <a:r>
                        <a:rPr lang="en-US" baseline="30000" dirty="0"/>
                        <a:t>th</a:t>
                      </a:r>
                      <a:r>
                        <a:rPr lang="en-US" dirty="0"/>
                        <a:t> April 2023</a:t>
                      </a:r>
                    </a:p>
                  </a:txBody>
                  <a:tcPr/>
                </a:tc>
                <a:extLst>
                  <a:ext uri="{0D108BD9-81ED-4DB2-BD59-A6C34878D82A}">
                    <a16:rowId xmlns:a16="http://schemas.microsoft.com/office/drawing/2014/main" val="3590352334"/>
                  </a:ext>
                </a:extLst>
              </a:tr>
              <a:tr h="354364">
                <a:tc>
                  <a:txBody>
                    <a:bodyPr/>
                    <a:lstStyle/>
                    <a:p>
                      <a:r>
                        <a:rPr lang="en-US" dirty="0"/>
                        <a:t>Report Presentation</a:t>
                      </a:r>
                    </a:p>
                  </a:txBody>
                  <a:tcPr/>
                </a:tc>
                <a:tc>
                  <a:txBody>
                    <a:bodyPr/>
                    <a:lstStyle/>
                    <a:p>
                      <a:r>
                        <a:rPr lang="en-US" dirty="0"/>
                        <a:t>2</a:t>
                      </a:r>
                      <a:r>
                        <a:rPr lang="en-US" baseline="30000" dirty="0"/>
                        <a:t>nd</a:t>
                      </a:r>
                      <a:r>
                        <a:rPr lang="en-US" dirty="0"/>
                        <a:t> May</a:t>
                      </a:r>
                    </a:p>
                  </a:txBody>
                  <a:tcPr/>
                </a:tc>
                <a:tc>
                  <a:txBody>
                    <a:bodyPr/>
                    <a:lstStyle/>
                    <a:p>
                      <a:r>
                        <a:rPr lang="en-US" dirty="0"/>
                        <a:t>4</a:t>
                      </a:r>
                      <a:r>
                        <a:rPr lang="en-US" baseline="30000" dirty="0"/>
                        <a:t>th</a:t>
                      </a:r>
                      <a:r>
                        <a:rPr lang="en-US" dirty="0"/>
                        <a:t> May 2023</a:t>
                      </a:r>
                    </a:p>
                  </a:txBody>
                  <a:tcPr/>
                </a:tc>
                <a:extLst>
                  <a:ext uri="{0D108BD9-81ED-4DB2-BD59-A6C34878D82A}">
                    <a16:rowId xmlns:a16="http://schemas.microsoft.com/office/drawing/2014/main" val="2432719947"/>
                  </a:ext>
                </a:extLst>
              </a:tr>
            </a:tbl>
          </a:graphicData>
        </a:graphic>
      </p:graphicFrame>
      <p:sp>
        <p:nvSpPr>
          <p:cNvPr id="12" name="Footer Placeholder 4">
            <a:extLst>
              <a:ext uri="{FF2B5EF4-FFF2-40B4-BE49-F238E27FC236}">
                <a16:creationId xmlns:a16="http://schemas.microsoft.com/office/drawing/2014/main" id="{43F9699A-04E0-0B3D-756B-5D54763B3BB9}"/>
              </a:ext>
            </a:extLst>
          </p:cNvPr>
          <p:cNvSpPr txBox="1">
            <a:spLocks/>
          </p:cNvSpPr>
          <p:nvPr/>
        </p:nvSpPr>
        <p:spPr>
          <a:xfrm>
            <a:off x="5400870" y="6234079"/>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291274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246"/>
            <a:ext cx="10515600" cy="1325563"/>
          </a:xfrm>
        </p:spPr>
        <p:txBody>
          <a:bodyPr/>
          <a:lstStyle/>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References and Fall</a:t>
            </a:r>
            <a:r>
              <a:rPr lang="en-US" dirty="0"/>
              <a:t>back Plan</a:t>
            </a: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11577050" y="200518"/>
            <a:ext cx="353599" cy="329213"/>
          </a:xfrm>
          <a:prstGeom prst="rect">
            <a:avLst/>
          </a:prstGeom>
        </p:spPr>
      </p:pic>
      <p:sp>
        <p:nvSpPr>
          <p:cNvPr id="5" name="Footer Placeholder 4"/>
          <p:cNvSpPr>
            <a:spLocks noGrp="1"/>
          </p:cNvSpPr>
          <p:nvPr>
            <p:ph type="ftr" sz="quarter" idx="11"/>
          </p:nvPr>
        </p:nvSpPr>
        <p:spPr>
          <a:xfrm>
            <a:off x="0" y="6248334"/>
            <a:ext cx="1219200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Insert References Here</a:t>
            </a:r>
          </a:p>
        </p:txBody>
      </p:sp>
      <p:sp>
        <p:nvSpPr>
          <p:cNvPr id="6" name="Slide Number Placeholder 5"/>
          <p:cNvSpPr>
            <a:spLocks noGrp="1"/>
          </p:cNvSpPr>
          <p:nvPr>
            <p:ph type="sldNum" sz="quarter" idx="12"/>
          </p:nvPr>
        </p:nvSpPr>
        <p:spPr>
          <a:xfrm>
            <a:off x="10330004" y="6356350"/>
            <a:ext cx="1023796" cy="365125"/>
          </a:xfrm>
        </p:spPr>
        <p:txBody>
          <a:bodyPr/>
          <a:lstStyle/>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3/12/23 </a:t>
            </a:r>
          </a:p>
          <a:p>
            <a:pPr>
              <a:defRPr/>
            </a:pPr>
            <a:r>
              <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Pg.</a:t>
            </a:r>
            <a:fld id="{F01A1062-647E-407B-B10D-A265B55750D5}" type="slidenum">
              <a:rPr kumimoji="0" lang="en-US" sz="1200" b="0" i="0" u="none" strike="noStrike" kern="1200" cap="none" spc="0" normalizeH="0" baseline="0" noProof="0" smtClean="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pPr>
                <a:defRPr/>
              </a:pPr>
              <a:t>7</a:t>
            </a:fld>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74887"/>
            <a:ext cx="4934308" cy="556557"/>
          </a:xfrm>
          <a:prstGeom prst="rect">
            <a:avLst/>
          </a:prstGeom>
          <a:solidFill>
            <a:schemeClr val="bg1"/>
          </a:solidFill>
        </p:spPr>
      </p:pic>
      <p:sp>
        <p:nvSpPr>
          <p:cNvPr id="7" name="Content Placeholder 6"/>
          <p:cNvSpPr>
            <a:spLocks noGrp="1"/>
          </p:cNvSpPr>
          <p:nvPr>
            <p:ph idx="1"/>
          </p:nvPr>
        </p:nvSpPr>
        <p:spPr>
          <a:xfrm>
            <a:off x="838200" y="1532326"/>
            <a:ext cx="10515600" cy="4687500"/>
          </a:xfrm>
          <a:solidFill>
            <a:schemeClr val="tx1"/>
          </a:solidFill>
        </p:spPr>
        <p:txBody>
          <a:bodyPr>
            <a:noAutofit/>
          </a:bodyPr>
          <a:lstStyle/>
          <a:p>
            <a:pPr marL="0" indent="0">
              <a:buNone/>
            </a:pPr>
            <a:r>
              <a:rPr lang="en-US" dirty="0">
                <a:latin typeface="Roboto" panose="02000000000000000000" pitchFamily="2" charset="0"/>
                <a:hlinkClick r:id="rId5">
                  <a:extLst>
                    <a:ext uri="{A12FA001-AC4F-418D-AE19-62706E023703}">
                      <ahyp:hlinkClr xmlns:ahyp="http://schemas.microsoft.com/office/drawing/2018/hyperlinkcolor" val="tx"/>
                    </a:ext>
                  </a:extLst>
                </a:hlinkClick>
              </a:rPr>
              <a:t>References</a:t>
            </a:r>
            <a:endParaRPr lang="en-US" b="0" i="0" dirty="0">
              <a:effectLst/>
              <a:latin typeface="Roboto" panose="02000000000000000000" pitchFamily="2" charset="0"/>
              <a:hlinkClick r:id="rId5">
                <a:extLst>
                  <a:ext uri="{A12FA001-AC4F-418D-AE19-62706E023703}">
                    <ahyp:hlinkClr xmlns:ahyp="http://schemas.microsoft.com/office/drawing/2018/hyperlinkcolor" val="tx"/>
                  </a:ext>
                </a:extLst>
              </a:hlinkClick>
            </a:endParaRPr>
          </a:p>
          <a:p>
            <a:r>
              <a:rPr lang="en-US" b="0" i="0" u="sng" dirty="0">
                <a:solidFill>
                  <a:srgbClr val="0563C1"/>
                </a:solidFill>
                <a:effectLst/>
                <a:latin typeface="Roboto" panose="02000000000000000000" pitchFamily="2" charset="0"/>
                <a:hlinkClick r:id="rId5">
                  <a:extLst>
                    <a:ext uri="{A12FA001-AC4F-418D-AE19-62706E023703}">
                      <ahyp:hlinkClr xmlns:ahyp="http://schemas.microsoft.com/office/drawing/2018/hyperlinkcolor" val="tx"/>
                    </a:ext>
                  </a:extLst>
                </a:hlinkClick>
              </a:rPr>
              <a:t>https://www.ti.com/product/LM358</a:t>
            </a:r>
            <a:endParaRPr lang="en-US" b="0" i="0" dirty="0">
              <a:effectLst/>
              <a:latin typeface="Roboto" panose="02000000000000000000" pitchFamily="2" charset="0"/>
            </a:endParaRPr>
          </a:p>
          <a:p>
            <a:pPr algn="l"/>
            <a:r>
              <a:rPr lang="en-US" b="0" i="0" u="sng" dirty="0">
                <a:solidFill>
                  <a:srgbClr val="1967D2"/>
                </a:solidFill>
                <a:effectLst/>
                <a:latin typeface="Roboto" panose="02000000000000000000" pitchFamily="2" charset="0"/>
                <a:hlinkClick r:id="rId6"/>
              </a:rPr>
              <a:t>https://www.st.com/en/microcontrollers-microprocessors/stm32f411ve.html</a:t>
            </a:r>
            <a:endParaRPr lang="en-US" u="sng" dirty="0">
              <a:latin typeface="Roboto" panose="02000000000000000000" pitchFamily="2" charset="0"/>
            </a:endParaRPr>
          </a:p>
          <a:p>
            <a:pPr algn="l"/>
            <a:r>
              <a:rPr lang="en-US" b="0" i="0" u="sng" dirty="0">
                <a:solidFill>
                  <a:srgbClr val="1967D2"/>
                </a:solidFill>
                <a:effectLst/>
                <a:latin typeface="Roboto" panose="02000000000000000000" pitchFamily="2" charset="0"/>
                <a:hlinkClick r:id="rId7"/>
              </a:rPr>
              <a:t>http://www.hiletgo.com/ProductDetail/2169507.html</a:t>
            </a:r>
            <a:endParaRPr lang="en-US" b="0" i="0" dirty="0">
              <a:solidFill>
                <a:srgbClr val="D1D2D3"/>
              </a:solidFill>
              <a:effectLst/>
              <a:latin typeface="Slack-Lato"/>
            </a:endParaRPr>
          </a:p>
          <a:p>
            <a:pPr marL="0" indent="0">
              <a:buNone/>
              <a:defRPr/>
            </a:pPr>
            <a:r>
              <a:rPr lang="en-US" dirty="0">
                <a:latin typeface="Slack-Lato"/>
              </a:rPr>
              <a:t>Fallback Plan</a:t>
            </a:r>
          </a:p>
          <a:p>
            <a:pPr>
              <a:defRPr/>
            </a:pPr>
            <a:r>
              <a:rPr lang="en-US" b="0" i="0" dirty="0">
                <a:effectLst/>
                <a:latin typeface="Slack-Lato"/>
              </a:rPr>
              <a:t>For hardware :  If the designed sensor doesn't work then we have of the shelf sensors as a backup component to use</a:t>
            </a:r>
            <a:br>
              <a:rPr lang="en-US" dirty="0"/>
            </a:br>
            <a:r>
              <a:rPr lang="en-US" b="0" i="0" dirty="0">
                <a:effectLst/>
                <a:latin typeface="Slack-Lato"/>
              </a:rPr>
              <a:t>For Software : If the bare metal programming doesn't work for any module then we will use HAL library as an alternative</a:t>
            </a:r>
            <a:endParaRPr lang="en-US" dirty="0"/>
          </a:p>
        </p:txBody>
      </p:sp>
      <p:sp>
        <p:nvSpPr>
          <p:cNvPr id="8" name="Footer Placeholder 4">
            <a:extLst>
              <a:ext uri="{FF2B5EF4-FFF2-40B4-BE49-F238E27FC236}">
                <a16:creationId xmlns:a16="http://schemas.microsoft.com/office/drawing/2014/main" id="{5484F888-DA64-B650-B50C-BF62B148FCC6}"/>
              </a:ext>
            </a:extLst>
          </p:cNvPr>
          <p:cNvSpPr txBox="1">
            <a:spLocks/>
          </p:cNvSpPr>
          <p:nvPr/>
        </p:nvSpPr>
        <p:spPr>
          <a:xfrm>
            <a:off x="5225143" y="6261611"/>
            <a:ext cx="3209730"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prstClr val="black"/>
                </a:solidFill>
                <a:latin typeface="Verdana" panose="020B0604030504040204" pitchFamily="34" charset="0"/>
                <a:ea typeface="Verdana" panose="020B0604030504040204" pitchFamily="34" charset="0"/>
                <a:cs typeface="Verdana" panose="020B0604030504040204" pitchFamily="34" charset="0"/>
              </a:rPr>
              <a:t>s      </a:t>
            </a:r>
            <a:r>
              <a:rPr lang="en-US" b="1" dirty="0">
                <a:latin typeface="Roboto" panose="020B0604020202020204" pitchFamily="2" charset="0"/>
              </a:rPr>
              <a:t>Automobile Alert System with OS – Suraj Ajjampur, Rishikesh </a:t>
            </a:r>
            <a:r>
              <a:rPr lang="en-US" b="1" dirty="0" err="1">
                <a:latin typeface="Roboto" panose="020B0604020202020204" pitchFamily="2" charset="0"/>
              </a:rPr>
              <a:t>Sundaragiri</a:t>
            </a:r>
            <a:r>
              <a:rPr lang="en-US" b="1" dirty="0">
                <a:latin typeface="Roboto" panose="020B0604020202020204" pitchFamily="2" charset="0"/>
              </a:rPr>
              <a:t> </a:t>
            </a:r>
            <a:endParaRPr lang="en-US" sz="1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68558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19588</TotalTime>
  <Words>590</Words>
  <Application>Microsoft Office PowerPoint</Application>
  <PresentationFormat>Widescreen</PresentationFormat>
  <Paragraphs>117</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Helvetica Neue</vt:lpstr>
      <vt:lpstr>HelveticaNeueLT Std ExtBlk Cn</vt:lpstr>
      <vt:lpstr>Impact</vt:lpstr>
      <vt:lpstr>Roboto</vt:lpstr>
      <vt:lpstr>Slack-Lato</vt:lpstr>
      <vt:lpstr>Verdana</vt:lpstr>
      <vt:lpstr>Office Theme</vt:lpstr>
      <vt:lpstr>ECEN 5613</vt:lpstr>
      <vt:lpstr>Project Description</vt:lpstr>
      <vt:lpstr>Hardware Elements</vt:lpstr>
      <vt:lpstr>Software Elements</vt:lpstr>
      <vt:lpstr>Organizational Diagram</vt:lpstr>
      <vt:lpstr>Milestone </vt:lpstr>
      <vt:lpstr>References and Fallback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Scherr</dc:creator>
  <cp:lastModifiedBy>Suraj Ajjampur</cp:lastModifiedBy>
  <cp:revision>367</cp:revision>
  <dcterms:created xsi:type="dcterms:W3CDTF">2015-08-04T22:38:58Z</dcterms:created>
  <dcterms:modified xsi:type="dcterms:W3CDTF">2023-05-07T02:41:06Z</dcterms:modified>
</cp:coreProperties>
</file>