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7" r:id="rId8"/>
    <p:sldId id="268"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
      <p:font typeface="Bahnschrift SemiCondensed" panose="020B0502040204020203" pitchFamily="34" charset="0"/>
      <p:regular r:id="rId18"/>
      <p:bold r:id="rId19"/>
    </p:embeddedFont>
    <p:embeddedFont>
      <p:font typeface="Calibri Light" panose="020F0302020204030204" pitchFamily="3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5" d="100"/>
          <a:sy n="35"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Hello all</a:t>
            </a:r>
            <a:r>
              <a:rPr lang="en-US" baseline="0" dirty="0" smtClean="0"/>
              <a:t> !!</a:t>
            </a:r>
            <a:r>
              <a:rPr lang="en-US" dirty="0" smtClean="0"/>
              <a:t> I’m </a:t>
            </a:r>
            <a:r>
              <a:rPr lang="en-US" dirty="0" err="1" smtClean="0"/>
              <a:t>Rishikesh</a:t>
            </a:r>
            <a:r>
              <a:rPr lang="en-US" dirty="0" smtClean="0"/>
              <a:t> and </a:t>
            </a:r>
            <a:r>
              <a:rPr lang="en-US" dirty="0"/>
              <a:t>today I will be presenting to you the results of the </a:t>
            </a:r>
            <a:r>
              <a:rPr lang="en-US" dirty="0" smtClean="0"/>
              <a:t>Analysis</a:t>
            </a:r>
            <a:r>
              <a:rPr lang="en-US" baseline="0" dirty="0" smtClean="0"/>
              <a:t> on Social Buzz Dataset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extLst>
      <p:ext uri="{BB962C8B-B14F-4D97-AF65-F5344CB8AC3E}">
        <p14:creationId xmlns:p14="http://schemas.microsoft.com/office/powerpoint/2010/main" val="26229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128469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extLst>
      <p:ext uri="{BB962C8B-B14F-4D97-AF65-F5344CB8AC3E}">
        <p14:creationId xmlns:p14="http://schemas.microsoft.com/office/powerpoint/2010/main" val="116883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extLst>
      <p:ext uri="{BB962C8B-B14F-4D97-AF65-F5344CB8AC3E}">
        <p14:creationId xmlns:p14="http://schemas.microsoft.com/office/powerpoint/2010/main" val="37113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extLst>
      <p:ext uri="{BB962C8B-B14F-4D97-AF65-F5344CB8AC3E}">
        <p14:creationId xmlns:p14="http://schemas.microsoft.com/office/powerpoint/2010/main" val="403746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extLst>
      <p:ext uri="{BB962C8B-B14F-4D97-AF65-F5344CB8AC3E}">
        <p14:creationId xmlns:p14="http://schemas.microsoft.com/office/powerpoint/2010/main" val="300152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extLst>
      <p:ext uri="{BB962C8B-B14F-4D97-AF65-F5344CB8AC3E}">
        <p14:creationId xmlns:p14="http://schemas.microsoft.com/office/powerpoint/2010/main" val="13253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kern="1200" dirty="0" smtClean="0">
                <a:solidFill>
                  <a:schemeClr val="tx1"/>
                </a:solidFill>
                <a:effectLst/>
                <a:latin typeface="+mj-lt"/>
                <a:ea typeface="+mn-ea"/>
                <a:cs typeface="+mn-cs"/>
              </a:rPr>
              <a:t>The image you provided is a pie chart titled “Top 5 Categories by Total Scores.” It visually represents the distribution of scores across five different categories. Here’s a summary of the key points:</a:t>
            </a:r>
          </a:p>
          <a:p>
            <a:r>
              <a:rPr lang="en-GB" sz="1200" b="1" i="0" kern="1200" dirty="0" smtClean="0">
                <a:solidFill>
                  <a:schemeClr val="tx1"/>
                </a:solidFill>
                <a:effectLst/>
                <a:latin typeface="+mj-lt"/>
                <a:ea typeface="+mn-ea"/>
                <a:cs typeface="+mn-cs"/>
              </a:rPr>
              <a:t>Animals</a:t>
            </a:r>
            <a:r>
              <a:rPr lang="en-GB" sz="1200" b="0" i="0" kern="1200" dirty="0" smtClean="0">
                <a:solidFill>
                  <a:schemeClr val="tx1"/>
                </a:solidFill>
                <a:effectLst/>
                <a:latin typeface="+mj-lt"/>
                <a:ea typeface="+mn-ea"/>
                <a:cs typeface="+mn-cs"/>
              </a:rPr>
              <a:t>: This category has the highest percentage of total scores, accounting for 21.5%.</a:t>
            </a:r>
          </a:p>
          <a:p>
            <a:r>
              <a:rPr lang="en-GB" sz="1200" b="1" i="0" kern="1200" dirty="0" smtClean="0">
                <a:solidFill>
                  <a:schemeClr val="tx1"/>
                </a:solidFill>
                <a:effectLst/>
                <a:latin typeface="+mj-lt"/>
                <a:ea typeface="+mn-ea"/>
                <a:cs typeface="+mn-cs"/>
              </a:rPr>
              <a:t>Science</a:t>
            </a:r>
            <a:r>
              <a:rPr lang="en-GB" sz="1200" b="0" i="0" kern="1200" dirty="0" smtClean="0">
                <a:solidFill>
                  <a:schemeClr val="tx1"/>
                </a:solidFill>
                <a:effectLst/>
                <a:latin typeface="+mj-lt"/>
                <a:ea typeface="+mn-ea"/>
                <a:cs typeface="+mn-cs"/>
              </a:rPr>
              <a:t>: Science follows closely with 20.9% of the total scores.</a:t>
            </a:r>
          </a:p>
          <a:p>
            <a:r>
              <a:rPr lang="en-GB" sz="1200" b="1" i="0" kern="1200" dirty="0" smtClean="0">
                <a:solidFill>
                  <a:schemeClr val="tx1"/>
                </a:solidFill>
                <a:effectLst/>
                <a:latin typeface="+mj-lt"/>
                <a:ea typeface="+mn-ea"/>
                <a:cs typeface="+mn-cs"/>
              </a:rPr>
              <a:t>Technology</a:t>
            </a:r>
            <a:r>
              <a:rPr lang="en-GB" sz="1200" b="0" i="0" kern="1200" dirty="0" smtClean="0">
                <a:solidFill>
                  <a:schemeClr val="tx1"/>
                </a:solidFill>
                <a:effectLst/>
                <a:latin typeface="+mj-lt"/>
                <a:ea typeface="+mn-ea"/>
                <a:cs typeface="+mn-cs"/>
              </a:rPr>
              <a:t>: Technology contributes 19.4% to the overall scores.</a:t>
            </a:r>
          </a:p>
          <a:p>
            <a:r>
              <a:rPr lang="en-GB" sz="1200" b="1" i="0" kern="1200" dirty="0" smtClean="0">
                <a:solidFill>
                  <a:schemeClr val="tx1"/>
                </a:solidFill>
                <a:effectLst/>
                <a:latin typeface="+mj-lt"/>
                <a:ea typeface="+mn-ea"/>
                <a:cs typeface="+mn-cs"/>
              </a:rPr>
              <a:t>Travel</a:t>
            </a:r>
            <a:r>
              <a:rPr lang="en-GB" sz="1200" b="0" i="0" kern="1200" dirty="0" smtClean="0">
                <a:solidFill>
                  <a:schemeClr val="tx1"/>
                </a:solidFill>
                <a:effectLst/>
                <a:latin typeface="+mj-lt"/>
                <a:ea typeface="+mn-ea"/>
                <a:cs typeface="+mn-cs"/>
              </a:rPr>
              <a:t>: Both Travel and Fitness share the same percentage, each contributing 19.1%.</a:t>
            </a:r>
          </a:p>
          <a:p>
            <a:r>
              <a:rPr lang="en-GB" sz="1200" b="1" i="0" kern="1200" dirty="0" smtClean="0">
                <a:solidFill>
                  <a:schemeClr val="tx1"/>
                </a:solidFill>
                <a:effectLst/>
                <a:latin typeface="+mj-lt"/>
                <a:ea typeface="+mn-ea"/>
                <a:cs typeface="+mn-cs"/>
              </a:rPr>
              <a:t>Fitness</a:t>
            </a:r>
            <a:r>
              <a:rPr lang="en-GB" sz="1200" b="0" i="0" kern="1200" dirty="0" smtClean="0">
                <a:solidFill>
                  <a:schemeClr val="tx1"/>
                </a:solidFill>
                <a:effectLst/>
                <a:latin typeface="+mj-lt"/>
                <a:ea typeface="+mn-ea"/>
                <a:cs typeface="+mn-cs"/>
              </a:rPr>
              <a:t>: Like Travel, Fitness also accounts for 19.1% of the total scores.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dirty="0" smtClean="0"/>
              <a:t>The image displays a bar chart titled "Top 5 Categories by Total Scores". It represents the total scores of five different categories, each bar </a:t>
            </a:r>
            <a:r>
              <a:rPr lang="en-GB" dirty="0" err="1" smtClean="0"/>
              <a:t>colored</a:t>
            </a:r>
            <a:r>
              <a:rPr lang="en-GB" dirty="0" smtClean="0"/>
              <a:t> differently. The categories and their corresponding scores are as follows:</a:t>
            </a:r>
          </a:p>
          <a:p>
            <a:r>
              <a:rPr lang="en-GB" b="1" dirty="0" smtClean="0"/>
              <a:t>Animals</a:t>
            </a:r>
            <a:r>
              <a:rPr lang="en-GB" dirty="0" smtClean="0"/>
              <a:t>: 2915 (light blue)</a:t>
            </a:r>
          </a:p>
          <a:p>
            <a:r>
              <a:rPr lang="en-GB" b="1" dirty="0" smtClean="0"/>
              <a:t>Science</a:t>
            </a:r>
            <a:r>
              <a:rPr lang="en-GB" dirty="0" smtClean="0"/>
              <a:t>: 2840 (orange)</a:t>
            </a:r>
          </a:p>
          <a:p>
            <a:r>
              <a:rPr lang="en-GB" b="1" dirty="0" smtClean="0"/>
              <a:t>Technology</a:t>
            </a:r>
            <a:r>
              <a:rPr lang="en-GB" dirty="0" smtClean="0"/>
              <a:t>: 2631 (green)</a:t>
            </a:r>
          </a:p>
          <a:p>
            <a:r>
              <a:rPr lang="en-GB" b="1" dirty="0" smtClean="0"/>
              <a:t>Travel</a:t>
            </a:r>
            <a:r>
              <a:rPr lang="en-GB" dirty="0" smtClean="0"/>
              <a:t>: 2600 (red)</a:t>
            </a:r>
          </a:p>
          <a:p>
            <a:r>
              <a:rPr lang="en-GB" b="1" dirty="0" smtClean="0"/>
              <a:t>Fitness</a:t>
            </a:r>
            <a:r>
              <a:rPr lang="en-GB" dirty="0" smtClean="0"/>
              <a:t>: 2595 (purple)</a:t>
            </a:r>
          </a:p>
          <a:p>
            <a:r>
              <a:rPr lang="en-GB" dirty="0" smtClean="0"/>
              <a:t>The x-axis is </a:t>
            </a:r>
            <a:r>
              <a:rPr lang="en-GB" dirty="0" err="1" smtClean="0"/>
              <a:t>labeled</a:t>
            </a:r>
            <a:r>
              <a:rPr lang="en-GB" dirty="0" smtClean="0"/>
              <a:t> "Category" and the y-axis is </a:t>
            </a:r>
            <a:r>
              <a:rPr lang="en-GB" dirty="0" err="1" smtClean="0"/>
              <a:t>labeled</a:t>
            </a:r>
            <a:r>
              <a:rPr lang="en-GB" dirty="0" smtClean="0"/>
              <a:t> "Total Score". The bars are annotated with their respective scores on top</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317351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316463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smtClean="0"/>
              <a:t>Click to edit Master title style</a:t>
            </a:r>
            <a:endParaRPr lang="en-GB"/>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234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0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465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667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smtClean="0"/>
              <a:t>Click to edit Master title style</a:t>
            </a:r>
            <a:endParaRPr lang="en-GB"/>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47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57300" y="2738438"/>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9258300" y="2738438"/>
            <a:ext cx="7772400" cy="65270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945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962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413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26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GB"/>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81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smtClean="0"/>
              <a:t>Click to edit Master title style</a:t>
            </a:r>
            <a:endParaRPr lang="en-GB"/>
          </a:p>
        </p:txBody>
      </p:sp>
      <p:sp>
        <p:nvSpPr>
          <p:cNvPr id="3" name="Picture Placeholder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GB"/>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384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7/10/2024</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3328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rishikeshmoreo5@gmail.co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10" Type="http://schemas.openxmlformats.org/officeDocument/2006/relationships/image" Target="../media/image6.jpeg"/><Relationship Id="rId9"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629400" y="27913"/>
            <a:ext cx="10042534" cy="10259087"/>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81112" y="2296567"/>
            <a:ext cx="5482998" cy="569386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t>
            </a:r>
            <a:r>
              <a:rPr lang="en-US" sz="10533" spc="-105" dirty="0" smtClean="0">
                <a:solidFill>
                  <a:srgbClr val="FFFFFF"/>
                </a:solidFill>
                <a:latin typeface="Graphik Regular" panose="020B0503030202060203" pitchFamily="34" charset="0"/>
              </a:rPr>
              <a:t>Analysis</a:t>
            </a:r>
          </a:p>
          <a:p>
            <a:pPr algn="ctr">
              <a:lnSpc>
                <a:spcPts val="11059"/>
              </a:lnSpc>
            </a:pPr>
            <a:r>
              <a:rPr lang="en-US" sz="10533" spc="-105" dirty="0" smtClean="0">
                <a:solidFill>
                  <a:srgbClr val="FFFFFF"/>
                </a:solidFill>
                <a:latin typeface="Graphik Regular" panose="020B0503030202060203" pitchFamily="34" charset="0"/>
              </a:rPr>
              <a:t>On </a:t>
            </a:r>
          </a:p>
          <a:p>
            <a:pPr algn="ctr">
              <a:lnSpc>
                <a:spcPts val="11059"/>
              </a:lnSpc>
            </a:pPr>
            <a:r>
              <a:rPr lang="en-US" sz="10533" spc="-105" dirty="0" smtClean="0">
                <a:solidFill>
                  <a:srgbClr val="FFFFFF"/>
                </a:solidFill>
                <a:latin typeface="Graphik Regular" panose="020B0503030202060203" pitchFamily="34" charset="0"/>
              </a:rPr>
              <a:t>Social buzz Dataset</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8264905" y="5445231"/>
            <a:ext cx="6991838" cy="461665"/>
          </a:xfrm>
          <a:prstGeom prst="rect">
            <a:avLst/>
          </a:prstGeom>
        </p:spPr>
        <p:txBody>
          <a:bodyPr wrap="square"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sp>
        <p:nvSpPr>
          <p:cNvPr id="7" name="TextBox 7"/>
          <p:cNvSpPr txBox="1"/>
          <p:nvPr/>
        </p:nvSpPr>
        <p:spPr>
          <a:xfrm>
            <a:off x="5617354" y="369105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5" name="TextBox 2"/>
          <p:cNvSpPr txBox="1"/>
          <p:nvPr/>
        </p:nvSpPr>
        <p:spPr>
          <a:xfrm>
            <a:off x="454103" y="7353300"/>
            <a:ext cx="7467601" cy="1384995"/>
          </a:xfrm>
          <a:prstGeom prst="rect">
            <a:avLst/>
          </a:prstGeom>
        </p:spPr>
        <p:txBody>
          <a:bodyPr wrap="square" lIns="0" tIns="0" rIns="0" bIns="0" rtlCol="0" anchor="t">
            <a:spAutoFit/>
          </a:bodyPr>
          <a:lstStyle/>
          <a:p>
            <a:pPr>
              <a:lnSpc>
                <a:spcPts val="3640"/>
              </a:lnSpc>
            </a:pPr>
            <a:r>
              <a:rPr lang="en-US" sz="3200" spc="-26" dirty="0" smtClean="0">
                <a:solidFill>
                  <a:srgbClr val="FFFFFF"/>
                </a:solidFill>
                <a:latin typeface="Bahnschrift SemiCondensed" panose="020B0502040204020203" pitchFamily="34" charset="0"/>
              </a:rPr>
              <a:t>RISHIKESH MORE</a:t>
            </a:r>
          </a:p>
          <a:p>
            <a:pPr>
              <a:lnSpc>
                <a:spcPts val="3640"/>
              </a:lnSpc>
            </a:pPr>
            <a:r>
              <a:rPr lang="en-US" sz="3200" spc="-26" dirty="0" smtClean="0">
                <a:solidFill>
                  <a:srgbClr val="FFFFFF"/>
                </a:solidFill>
                <a:latin typeface="Bahnschrift SemiCondensed" panose="020B0502040204020203" pitchFamily="34" charset="0"/>
              </a:rPr>
              <a:t>EMAIL :- </a:t>
            </a:r>
            <a:r>
              <a:rPr lang="en-US" sz="3200" spc="-26" dirty="0" smtClean="0">
                <a:solidFill>
                  <a:srgbClr val="FFFFFF"/>
                </a:solidFill>
                <a:latin typeface="Bahnschrift SemiCondensed" panose="020B0502040204020203" pitchFamily="34" charset="0"/>
                <a:hlinkClick r:id="rId7"/>
              </a:rPr>
              <a:t>rishikeshmoreo5@gmail.com</a:t>
            </a:r>
            <a:endParaRPr lang="en-US" sz="3200" spc="-26" dirty="0" smtClean="0">
              <a:solidFill>
                <a:srgbClr val="FFFFFF"/>
              </a:solidFill>
              <a:latin typeface="Bahnschrift SemiCondensed" panose="020B0502040204020203" pitchFamily="34" charset="0"/>
            </a:endParaRPr>
          </a:p>
          <a:p>
            <a:pPr>
              <a:lnSpc>
                <a:spcPts val="3640"/>
              </a:lnSpc>
            </a:pPr>
            <a:r>
              <a:rPr lang="en-US" sz="3200" spc="-26" dirty="0" smtClean="0">
                <a:solidFill>
                  <a:srgbClr val="FFFFFF"/>
                </a:solidFill>
                <a:latin typeface="Bahnschrift SemiCondensed" panose="020B0502040204020203" pitchFamily="34" charset="0"/>
              </a:rPr>
              <a:t>Mobile :- 9730475170 </a:t>
            </a:r>
            <a:endParaRPr lang="en-US" sz="3200" spc="-26" dirty="0">
              <a:solidFill>
                <a:srgbClr val="FFFFFF"/>
              </a:solidFill>
              <a:latin typeface="Bahnschrift SemiCondense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819399" y="785844"/>
            <a:ext cx="11515254"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22" name="TextBox 4"/>
          <p:cNvSpPr txBox="1"/>
          <p:nvPr/>
        </p:nvSpPr>
        <p:spPr>
          <a:xfrm>
            <a:off x="1600200" y="3458349"/>
            <a:ext cx="12734453" cy="5539978"/>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Project recap</a:t>
            </a:r>
          </a:p>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Problem</a:t>
            </a:r>
          </a:p>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The Analytics team</a:t>
            </a:r>
          </a:p>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Process</a:t>
            </a:r>
          </a:p>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Insights</a:t>
            </a:r>
          </a:p>
          <a:p>
            <a:pPr marL="571500" indent="-571500">
              <a:lnSpc>
                <a:spcPct val="150000"/>
              </a:lnSpc>
              <a:buFont typeface="Arial" panose="020B0604020202020204" pitchFamily="34" charset="0"/>
              <a:buChar char="•"/>
            </a:pPr>
            <a:r>
              <a:rPr lang="en-US" sz="4000" spc="-19" dirty="0">
                <a:solidFill>
                  <a:srgbClr val="000000"/>
                </a:solidFill>
                <a:latin typeface="Times New Roman" panose="02020603050405020304" pitchFamily="18" charset="0"/>
                <a:cs typeface="Times New Roman" panose="02020603050405020304" pitchFamily="18" charset="0"/>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1" name="AutoShape 31"/>
          <p:cNvSpPr/>
          <p:nvPr/>
        </p:nvSpPr>
        <p:spPr>
          <a:xfrm>
            <a:off x="4800601" y="1409700"/>
            <a:ext cx="12877800" cy="6990941"/>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94916" y="1932973"/>
            <a:ext cx="6551057" cy="6467667"/>
          </a:xfrm>
          <a:prstGeom prst="rect">
            <a:avLst/>
          </a:prstGeom>
        </p:spPr>
      </p:pic>
      <p:sp>
        <p:nvSpPr>
          <p:cNvPr id="33" name="TextBox 33"/>
          <p:cNvSpPr txBox="1"/>
          <p:nvPr/>
        </p:nvSpPr>
        <p:spPr>
          <a:xfrm>
            <a:off x="1371600" y="41529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 xmlns:a16="http://schemas.microsoft.com/office/drawing/2014/main" id="{FC46CD66-AC13-47A2-BDFC-B729BBDB5F2D}"/>
              </a:ext>
            </a:extLst>
          </p:cNvPr>
          <p:cNvSpPr txBox="1"/>
          <p:nvPr/>
        </p:nvSpPr>
        <p:spPr>
          <a:xfrm>
            <a:off x="7137185" y="1573168"/>
            <a:ext cx="9328942" cy="6664004"/>
          </a:xfrm>
          <a:prstGeom prst="rect">
            <a:avLst/>
          </a:prstGeom>
          <a:noFill/>
        </p:spPr>
        <p:txBody>
          <a:bodyPr wrap="square" rtlCol="0">
            <a:spAutoFit/>
          </a:bodyPr>
          <a:lstStyle/>
          <a:p>
            <a:pPr>
              <a:lnSpc>
                <a:spcPct val="150000"/>
              </a:lnSpc>
            </a:pPr>
            <a:r>
              <a:rPr lang="en-US" sz="3200" dirty="0"/>
              <a:t>Social Buzz is a fast growing technology unicorn that need to adapt quickly to it’s </a:t>
            </a:r>
            <a:r>
              <a:rPr lang="en-US" sz="3200" dirty="0" err="1"/>
              <a:t>globle</a:t>
            </a:r>
            <a:r>
              <a:rPr lang="en-US" sz="3200" dirty="0"/>
              <a:t> scale.</a:t>
            </a:r>
          </a:p>
          <a:p>
            <a:pPr>
              <a:lnSpc>
                <a:spcPct val="150000"/>
              </a:lnSpc>
            </a:pPr>
            <a:r>
              <a:rPr lang="en-US" sz="3200" dirty="0"/>
              <a:t>Accenture has begun a 3 month POC focusing on these tasks:</a:t>
            </a:r>
          </a:p>
          <a:p>
            <a:pPr>
              <a:lnSpc>
                <a:spcPct val="150000"/>
              </a:lnSpc>
            </a:pPr>
            <a:endParaRPr lang="en-US" sz="3200" dirty="0"/>
          </a:p>
          <a:p>
            <a:pPr marL="342900" indent="-342900">
              <a:lnSpc>
                <a:spcPct val="150000"/>
              </a:lnSpc>
              <a:buFont typeface="Arial" panose="020B0604020202020204" pitchFamily="34" charset="0"/>
              <a:buChar char="•"/>
            </a:pPr>
            <a:r>
              <a:rPr lang="en-US" sz="3200" dirty="0"/>
              <a:t>An audit of Social Buzz’s  big data practice </a:t>
            </a:r>
          </a:p>
          <a:p>
            <a:pPr marL="342900" indent="-342900">
              <a:lnSpc>
                <a:spcPct val="150000"/>
              </a:lnSpc>
              <a:buFont typeface="Arial" panose="020B0604020202020204" pitchFamily="34" charset="0"/>
              <a:buChar char="•"/>
            </a:pPr>
            <a:r>
              <a:rPr lang="en-US" sz="3200" dirty="0"/>
              <a:t>Recommendations for a successful IPO</a:t>
            </a:r>
          </a:p>
          <a:p>
            <a:pPr marL="342900" indent="-342900">
              <a:lnSpc>
                <a:spcPct val="150000"/>
              </a:lnSpc>
              <a:buFont typeface="Arial" panose="020B0604020202020204" pitchFamily="34" charset="0"/>
              <a:buChar char="•"/>
            </a:pPr>
            <a:r>
              <a:rPr lang="en-US" sz="3200" dirty="0"/>
              <a:t>Analysis to find Social Buzz’s top 5 most popular categories of content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0" y="181760"/>
            <a:ext cx="11877584"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486546" y="181760"/>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1877584" y="2020835"/>
            <a:ext cx="6251816" cy="8229600"/>
          </a:xfrm>
          <a:prstGeom prst="rect">
            <a:avLst/>
          </a:prstGeom>
        </p:spPr>
      </p:pic>
      <p:sp>
        <p:nvSpPr>
          <p:cNvPr id="21" name="TextBox 21"/>
          <p:cNvSpPr txBox="1"/>
          <p:nvPr/>
        </p:nvSpPr>
        <p:spPr>
          <a:xfrm>
            <a:off x="2908529" y="2296711"/>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 xmlns:a16="http://schemas.microsoft.com/office/drawing/2014/main" id="{157B857D-702A-49C1-94D1-1579893C1503}"/>
              </a:ext>
            </a:extLst>
          </p:cNvPr>
          <p:cNvSpPr txBox="1"/>
          <p:nvPr/>
        </p:nvSpPr>
        <p:spPr>
          <a:xfrm>
            <a:off x="2507087" y="4761658"/>
            <a:ext cx="8950897" cy="4893647"/>
          </a:xfrm>
          <a:prstGeom prst="rect">
            <a:avLst/>
          </a:prstGeom>
          <a:noFill/>
        </p:spPr>
        <p:txBody>
          <a:bodyPr wrap="square" rtlCol="0">
            <a:spAutoFit/>
          </a:bodyPr>
          <a:lstStyle/>
          <a:p>
            <a:pPr algn="just"/>
            <a:r>
              <a:rPr lang="en-US" sz="4000" dirty="0">
                <a:solidFill>
                  <a:schemeClr val="bg1"/>
                </a:solidFill>
              </a:rPr>
              <a:t>Over </a:t>
            </a:r>
            <a:r>
              <a:rPr lang="en-US" sz="4000" u="sng" dirty="0">
                <a:solidFill>
                  <a:schemeClr val="bg1"/>
                </a:solidFill>
              </a:rPr>
              <a:t>100000</a:t>
            </a:r>
            <a:r>
              <a:rPr lang="en-US" sz="4000" dirty="0">
                <a:solidFill>
                  <a:schemeClr val="bg1"/>
                </a:solidFill>
              </a:rPr>
              <a:t> posts per day</a:t>
            </a:r>
          </a:p>
          <a:p>
            <a:pPr algn="just"/>
            <a:endParaRPr lang="en-US" sz="4000" dirty="0">
              <a:solidFill>
                <a:schemeClr val="bg1"/>
              </a:solidFill>
            </a:endParaRPr>
          </a:p>
          <a:p>
            <a:pPr algn="just"/>
            <a:r>
              <a:rPr lang="en-US" sz="4000" u="sng" dirty="0">
                <a:solidFill>
                  <a:schemeClr val="bg1"/>
                </a:solidFill>
              </a:rPr>
              <a:t>36,500,000 </a:t>
            </a:r>
            <a:r>
              <a:rPr lang="en-US" sz="4000" dirty="0">
                <a:solidFill>
                  <a:schemeClr val="bg1"/>
                </a:solidFill>
              </a:rPr>
              <a:t>pieces of content per year!</a:t>
            </a:r>
          </a:p>
          <a:p>
            <a:pPr algn="just"/>
            <a:endParaRPr lang="en-US" sz="4000" dirty="0">
              <a:solidFill>
                <a:schemeClr val="bg1"/>
              </a:solidFill>
            </a:endParaRPr>
          </a:p>
          <a:p>
            <a:pPr algn="just"/>
            <a:endParaRPr lang="en-US" sz="4000" dirty="0">
              <a:solidFill>
                <a:schemeClr val="bg1"/>
              </a:solidFill>
            </a:endParaRPr>
          </a:p>
          <a:p>
            <a:pPr algn="just"/>
            <a:r>
              <a:rPr lang="en-US" sz="2800" dirty="0">
                <a:solidFill>
                  <a:schemeClr val="bg1"/>
                </a:solidFill>
              </a:rPr>
              <a:t>But how to Capitalize on it when there is so much?</a:t>
            </a:r>
          </a:p>
          <a:p>
            <a:pPr algn="just"/>
            <a:endParaRPr lang="en-US" sz="2800" dirty="0">
              <a:solidFill>
                <a:schemeClr val="bg1"/>
              </a:solidFill>
            </a:endParaRPr>
          </a:p>
          <a:p>
            <a:pPr algn="just"/>
            <a:r>
              <a:rPr lang="en-US" sz="2800" u="sng" dirty="0">
                <a:solidFill>
                  <a:schemeClr val="bg1"/>
                </a:solidFill>
              </a:rPr>
              <a:t>Analysis to find Social Buzz’s top 5 most popular categories of content</a:t>
            </a:r>
            <a:endParaRPr lang="en-IN" sz="28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smtClean="0"/>
              <a:t>RISHIKESH MORE</a:t>
            </a:r>
            <a:endParaRPr lang="en-US" sz="2400" b="1" dirty="0"/>
          </a:p>
          <a:p>
            <a:r>
              <a:rPr lang="en-US" sz="2400" b="1" dirty="0"/>
              <a:t>Data Analyst</a:t>
            </a:r>
            <a:endParaRPr lang="en-IN" sz="2400" b="1" dirty="0"/>
          </a:p>
        </p:txBody>
      </p:sp>
      <p:sp>
        <p:nvSpPr>
          <p:cNvPr id="38" name="Oval 37"/>
          <p:cNvSpPr/>
          <p:nvPr/>
        </p:nvSpPr>
        <p:spPr>
          <a:xfrm>
            <a:off x="10955547" y="6818581"/>
            <a:ext cx="2467481" cy="2456845"/>
          </a:xfrm>
          <a:prstGeom prst="ellipse">
            <a:avLst/>
          </a:prstGeom>
          <a:blipFill>
            <a:blip r:embed="rId7" cstate="print">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b="1" dirty="0">
                <a:solidFill>
                  <a:schemeClr val="bg1"/>
                </a:solidFill>
              </a:rPr>
              <a:t>Data Understanding</a:t>
            </a:r>
            <a:endParaRPr lang="en-IN" sz="2800" b="1" dirty="0">
              <a:solidFill>
                <a:schemeClr val="bg1"/>
              </a:solidFill>
            </a:endParaRPr>
          </a:p>
        </p:txBody>
      </p:sp>
      <p:sp>
        <p:nvSpPr>
          <p:cNvPr id="40" name="TextBox 39">
            <a:extLst>
              <a:ext uri="{FF2B5EF4-FFF2-40B4-BE49-F238E27FC236}">
                <a16:creationId xmlns=""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b="1" dirty="0">
                <a:solidFill>
                  <a:schemeClr val="bg1"/>
                </a:solidFill>
              </a:rPr>
              <a:t>Data Cleaning</a:t>
            </a:r>
            <a:endParaRPr lang="en-IN" sz="2800" b="1" dirty="0">
              <a:solidFill>
                <a:schemeClr val="bg1"/>
              </a:solidFill>
            </a:endParaRPr>
          </a:p>
        </p:txBody>
      </p:sp>
      <p:sp>
        <p:nvSpPr>
          <p:cNvPr id="41" name="TextBox 40">
            <a:extLst>
              <a:ext uri="{FF2B5EF4-FFF2-40B4-BE49-F238E27FC236}">
                <a16:creationId xmlns="" xmlns:a16="http://schemas.microsoft.com/office/drawing/2014/main" id="{8FA6C4FC-CA89-4909-914E-10821BC58210}"/>
              </a:ext>
            </a:extLst>
          </p:cNvPr>
          <p:cNvSpPr txBox="1"/>
          <p:nvPr/>
        </p:nvSpPr>
        <p:spPr>
          <a:xfrm>
            <a:off x="7778930" y="4543904"/>
            <a:ext cx="2429747" cy="954107"/>
          </a:xfrm>
          <a:prstGeom prst="rect">
            <a:avLst/>
          </a:prstGeom>
          <a:noFill/>
        </p:spPr>
        <p:txBody>
          <a:bodyPr wrap="square" rtlCol="0">
            <a:spAutoFit/>
          </a:bodyPr>
          <a:lstStyle/>
          <a:p>
            <a:r>
              <a:rPr lang="en-US" sz="2800" b="1" dirty="0">
                <a:solidFill>
                  <a:schemeClr val="bg1"/>
                </a:solidFill>
              </a:rPr>
              <a:t>Data Modelling</a:t>
            </a:r>
            <a:endParaRPr lang="en-IN" sz="2800" b="1" dirty="0">
              <a:solidFill>
                <a:schemeClr val="bg1"/>
              </a:solidFill>
            </a:endParaRPr>
          </a:p>
        </p:txBody>
      </p:sp>
      <p:sp>
        <p:nvSpPr>
          <p:cNvPr id="42" name="TextBox 41">
            <a:extLst>
              <a:ext uri="{FF2B5EF4-FFF2-40B4-BE49-F238E27FC236}">
                <a16:creationId xmlns="" xmlns:a16="http://schemas.microsoft.com/office/drawing/2014/main" id="{F2BF4D85-42CE-4C07-A46F-225FCAA25954}"/>
              </a:ext>
            </a:extLst>
          </p:cNvPr>
          <p:cNvSpPr txBox="1"/>
          <p:nvPr/>
        </p:nvSpPr>
        <p:spPr>
          <a:xfrm>
            <a:off x="9725885" y="6204766"/>
            <a:ext cx="2770915" cy="524687"/>
          </a:xfrm>
          <a:prstGeom prst="rect">
            <a:avLst/>
          </a:prstGeom>
          <a:noFill/>
        </p:spPr>
        <p:txBody>
          <a:bodyPr wrap="square" rtlCol="0">
            <a:spAutoFit/>
          </a:bodyPr>
          <a:lstStyle/>
          <a:p>
            <a:r>
              <a:rPr lang="en-US" sz="2800" dirty="0">
                <a:solidFill>
                  <a:schemeClr val="bg1"/>
                </a:solidFill>
              </a:rPr>
              <a:t>Data </a:t>
            </a:r>
            <a:r>
              <a:rPr lang="en-US" sz="2800" b="1" dirty="0">
                <a:solidFill>
                  <a:schemeClr val="bg1"/>
                </a:solidFill>
              </a:rPr>
              <a:t>Analysis</a:t>
            </a:r>
            <a:endParaRPr lang="en-IN" sz="2800" b="1" dirty="0">
              <a:solidFill>
                <a:schemeClr val="bg1"/>
              </a:solidFill>
            </a:endParaRPr>
          </a:p>
        </p:txBody>
      </p:sp>
      <p:sp>
        <p:nvSpPr>
          <p:cNvPr id="43" name="TextBox 42">
            <a:extLst>
              <a:ext uri="{FF2B5EF4-FFF2-40B4-BE49-F238E27FC236}">
                <a16:creationId xmlns="" xmlns:a16="http://schemas.microsoft.com/office/drawing/2014/main" id="{1AC58DA2-8A77-4978-A07E-95D1583F33C6}"/>
              </a:ext>
            </a:extLst>
          </p:cNvPr>
          <p:cNvSpPr txBox="1"/>
          <p:nvPr/>
        </p:nvSpPr>
        <p:spPr>
          <a:xfrm>
            <a:off x="11337710" y="8039099"/>
            <a:ext cx="3216490" cy="521453"/>
          </a:xfrm>
          <a:prstGeom prst="rect">
            <a:avLst/>
          </a:prstGeom>
          <a:noFill/>
        </p:spPr>
        <p:txBody>
          <a:bodyPr wrap="square" rtlCol="0">
            <a:spAutoFit/>
          </a:bodyPr>
          <a:lstStyle/>
          <a:p>
            <a:r>
              <a:rPr lang="en-US" sz="2800" b="1" dirty="0">
                <a:solidFill>
                  <a:schemeClr val="bg1"/>
                </a:solidFill>
              </a:rPr>
              <a:t>Uncover</a:t>
            </a:r>
            <a:r>
              <a:rPr lang="en-US" sz="2800" dirty="0">
                <a:solidFill>
                  <a:schemeClr val="bg1"/>
                </a:solidFill>
              </a:rPr>
              <a:t>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31456" y="80717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9898" y="981662"/>
            <a:ext cx="14593791" cy="8246365"/>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31456" y="80717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1862" y="1311233"/>
            <a:ext cx="14686891" cy="8046282"/>
          </a:xfrm>
          <a:prstGeom prst="rect">
            <a:avLst/>
          </a:prstGeom>
        </p:spPr>
      </p:pic>
    </p:spTree>
    <p:extLst>
      <p:ext uri="{BB962C8B-B14F-4D97-AF65-F5344CB8AC3E}">
        <p14:creationId xmlns:p14="http://schemas.microsoft.com/office/powerpoint/2010/main" val="415684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5704588" y="3783589"/>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5733431" y="1496505"/>
            <a:ext cx="942466" cy="221911"/>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5622475" y="6908547"/>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663150" y="2135141"/>
            <a:ext cx="5036754" cy="7963390"/>
          </a:xfrm>
          <a:prstGeom prst="rect">
            <a:avLst/>
          </a:prstGeom>
        </p:spPr>
      </p:pic>
      <p:sp>
        <p:nvSpPr>
          <p:cNvPr id="6" name="TextBox 6"/>
          <p:cNvSpPr txBox="1"/>
          <p:nvPr/>
        </p:nvSpPr>
        <p:spPr>
          <a:xfrm>
            <a:off x="1573851" y="1136025"/>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8576662" y="9211637"/>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04800" y="-409619"/>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 xmlns:a16="http://schemas.microsoft.com/office/drawing/2014/main" id="{88A0E0B2-4FD7-42ED-8644-E7ED386857D4}"/>
              </a:ext>
            </a:extLst>
          </p:cNvPr>
          <p:cNvSpPr txBox="1"/>
          <p:nvPr/>
        </p:nvSpPr>
        <p:spPr>
          <a:xfrm>
            <a:off x="6610605" y="1228036"/>
            <a:ext cx="10648695" cy="2246769"/>
          </a:xfrm>
          <a:prstGeom prst="rect">
            <a:avLst/>
          </a:prstGeom>
          <a:noFill/>
        </p:spPr>
        <p:txBody>
          <a:bodyPr wrap="square" rtlCol="0">
            <a:spAutoFit/>
          </a:bodyPr>
          <a:lstStyle/>
          <a:p>
            <a:r>
              <a:rPr lang="en-US" sz="2800" b="1" u="sng" dirty="0"/>
              <a:t>ANALYSIS</a:t>
            </a:r>
          </a:p>
          <a:p>
            <a:endParaRPr lang="en-US" sz="2800" b="1" dirty="0"/>
          </a:p>
          <a:p>
            <a:pPr algn="just"/>
            <a:r>
              <a:rPr lang="en-US" sz="2800" b="1" dirty="0" smtClean="0"/>
              <a:t>Animals , followed by Science </a:t>
            </a:r>
            <a:r>
              <a:rPr lang="en-US" sz="2800" b="1" dirty="0"/>
              <a:t>and Technology  are the most popular categories of content showing that people enjoy “real-life” and “factual” content the most.</a:t>
            </a:r>
            <a:endParaRPr lang="en-IN" sz="2800" b="1" dirty="0"/>
          </a:p>
        </p:txBody>
      </p:sp>
      <p:sp>
        <p:nvSpPr>
          <p:cNvPr id="27" name="TextBox 26">
            <a:extLst>
              <a:ext uri="{FF2B5EF4-FFF2-40B4-BE49-F238E27FC236}">
                <a16:creationId xmlns="" xmlns:a16="http://schemas.microsoft.com/office/drawing/2014/main" id="{4B9B2EF6-9013-4214-B3B3-6B3127EE4829}"/>
              </a:ext>
            </a:extLst>
          </p:cNvPr>
          <p:cNvSpPr txBox="1"/>
          <p:nvPr/>
        </p:nvSpPr>
        <p:spPr>
          <a:xfrm>
            <a:off x="6651738" y="3656961"/>
            <a:ext cx="10607562" cy="2677656"/>
          </a:xfrm>
          <a:prstGeom prst="rect">
            <a:avLst/>
          </a:prstGeom>
          <a:noFill/>
        </p:spPr>
        <p:txBody>
          <a:bodyPr wrap="square" rtlCol="0">
            <a:spAutoFit/>
          </a:bodyPr>
          <a:lstStyle/>
          <a:p>
            <a:r>
              <a:rPr lang="en-US" sz="2800" b="1" u="sng" dirty="0"/>
              <a:t>INSIGHT</a:t>
            </a:r>
          </a:p>
          <a:p>
            <a:endParaRPr lang="en-US" sz="2800" b="1" dirty="0"/>
          </a:p>
          <a:p>
            <a:pPr algn="just"/>
            <a:r>
              <a:rPr lang="en-US" sz="2800" b="1"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 xmlns:a16="http://schemas.microsoft.com/office/drawing/2014/main" id="{91188726-8B56-4BDF-9AF4-67FBE5291FD1}"/>
              </a:ext>
            </a:extLst>
          </p:cNvPr>
          <p:cNvSpPr txBox="1"/>
          <p:nvPr/>
        </p:nvSpPr>
        <p:spPr>
          <a:xfrm>
            <a:off x="6617102" y="6725179"/>
            <a:ext cx="11137498" cy="2246769"/>
          </a:xfrm>
          <a:prstGeom prst="rect">
            <a:avLst/>
          </a:prstGeom>
          <a:noFill/>
        </p:spPr>
        <p:txBody>
          <a:bodyPr wrap="square" rtlCol="0">
            <a:spAutoFit/>
          </a:bodyPr>
          <a:lstStyle/>
          <a:p>
            <a:r>
              <a:rPr lang="en-US" sz="2800" b="1" u="sng" dirty="0"/>
              <a:t>NEXT STEPS</a:t>
            </a:r>
          </a:p>
          <a:p>
            <a:endParaRPr lang="en-US" sz="2800" b="1" dirty="0"/>
          </a:p>
          <a:p>
            <a:pPr algn="just"/>
            <a:r>
              <a:rPr lang="en-US" sz="2800" b="1" dirty="0"/>
              <a:t>This  ad-hoc analysis is insightful, but it’s time to take this analysis into large scale production for real-time understanding of your business. We can show you how to do this.</a:t>
            </a:r>
            <a:endParaRPr lang="en-IN"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1499</Words>
  <Application>Microsoft Office PowerPoint</Application>
  <PresentationFormat>Custom</PresentationFormat>
  <Paragraphs>146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Clear Sans Regular Bold</vt:lpstr>
      <vt:lpstr>Graphik Regular</vt:lpstr>
      <vt:lpstr>Times New Roman</vt:lpstr>
      <vt:lpstr>Arial</vt:lpstr>
      <vt:lpstr>Bahnschrift SemiCondensed</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36</cp:revision>
  <dcterms:created xsi:type="dcterms:W3CDTF">2006-08-16T00:00:00Z</dcterms:created>
  <dcterms:modified xsi:type="dcterms:W3CDTF">2024-07-10T12:45:34Z</dcterms:modified>
  <dc:identifier>DAEhDyfaYKE</dc:identifier>
</cp:coreProperties>
</file>