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343" autoAdjust="0"/>
  </p:normalViewPr>
  <p:slideViewPr>
    <p:cSldViewPr snapToGrid="0">
      <p:cViewPr varScale="1">
        <p:scale>
          <a:sx n="69" d="100"/>
          <a:sy n="69" d="100"/>
        </p:scale>
        <p:origin x="780"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6ACCD4-52BD-40FB-AA5A-F6D2E4B00950}" type="datetimeFigureOut">
              <a:rPr lang="en-US" smtClean="0"/>
              <a:t>04-Apr-20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1C9DA47-0F24-493D-9055-596B8DF0EB0B}" type="slidenum">
              <a:rPr lang="en-US" smtClean="0"/>
              <a:t>‹#›</a:t>
            </a:fld>
            <a:endParaRPr lang="en-US"/>
          </a:p>
        </p:txBody>
      </p:sp>
    </p:spTree>
    <p:extLst>
      <p:ext uri="{BB962C8B-B14F-4D97-AF65-F5344CB8AC3E}">
        <p14:creationId xmlns:p14="http://schemas.microsoft.com/office/powerpoint/2010/main" val="24017931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484FD05-1750-419A-8B45-7AB7B5617CA7}" type="datetimeFigureOut">
              <a:rPr lang="en-US" smtClean="0"/>
              <a:t>04-Apr-20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FBB6BD-C026-4586-BCB5-C3932B48D5D0}" type="slidenum">
              <a:rPr lang="en-US" smtClean="0"/>
              <a:t>‹#›</a:t>
            </a:fld>
            <a:endParaRPr lang="en-US"/>
          </a:p>
        </p:txBody>
      </p:sp>
    </p:spTree>
    <p:extLst>
      <p:ext uri="{BB962C8B-B14F-4D97-AF65-F5344CB8AC3E}">
        <p14:creationId xmlns:p14="http://schemas.microsoft.com/office/powerpoint/2010/main" val="1687479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484FD05-1750-419A-8B45-7AB7B5617CA7}" type="datetimeFigureOut">
              <a:rPr lang="en-US" smtClean="0"/>
              <a:t>04-Apr-20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FBB6BD-C026-4586-BCB5-C3932B48D5D0}" type="slidenum">
              <a:rPr lang="en-US" smtClean="0"/>
              <a:t>‹#›</a:t>
            </a:fld>
            <a:endParaRPr lang="en-US"/>
          </a:p>
        </p:txBody>
      </p:sp>
    </p:spTree>
    <p:extLst>
      <p:ext uri="{BB962C8B-B14F-4D97-AF65-F5344CB8AC3E}">
        <p14:creationId xmlns:p14="http://schemas.microsoft.com/office/powerpoint/2010/main" val="14783551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484FD05-1750-419A-8B45-7AB7B5617CA7}" type="datetimeFigureOut">
              <a:rPr lang="en-US" smtClean="0"/>
              <a:t>04-Apr-20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FBB6BD-C026-4586-BCB5-C3932B48D5D0}" type="slidenum">
              <a:rPr lang="en-US" smtClean="0"/>
              <a:t>‹#›</a:t>
            </a:fld>
            <a:endParaRPr lang="en-US"/>
          </a:p>
        </p:txBody>
      </p:sp>
    </p:spTree>
    <p:extLst>
      <p:ext uri="{BB962C8B-B14F-4D97-AF65-F5344CB8AC3E}">
        <p14:creationId xmlns:p14="http://schemas.microsoft.com/office/powerpoint/2010/main" val="19167966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484FD05-1750-419A-8B45-7AB7B5617CA7}" type="datetimeFigureOut">
              <a:rPr lang="en-US" smtClean="0"/>
              <a:t>04-Apr-20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FBB6BD-C026-4586-BCB5-C3932B48D5D0}" type="slidenum">
              <a:rPr lang="en-US" smtClean="0"/>
              <a:t>‹#›</a:t>
            </a:fld>
            <a:endParaRPr lang="en-US"/>
          </a:p>
        </p:txBody>
      </p:sp>
    </p:spTree>
    <p:extLst>
      <p:ext uri="{BB962C8B-B14F-4D97-AF65-F5344CB8AC3E}">
        <p14:creationId xmlns:p14="http://schemas.microsoft.com/office/powerpoint/2010/main" val="38759107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484FD05-1750-419A-8B45-7AB7B5617CA7}" type="datetimeFigureOut">
              <a:rPr lang="en-US" smtClean="0"/>
              <a:t>04-Apr-20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FBB6BD-C026-4586-BCB5-C3932B48D5D0}" type="slidenum">
              <a:rPr lang="en-US" smtClean="0"/>
              <a:t>‹#›</a:t>
            </a:fld>
            <a:endParaRPr lang="en-US"/>
          </a:p>
        </p:txBody>
      </p:sp>
    </p:spTree>
    <p:extLst>
      <p:ext uri="{BB962C8B-B14F-4D97-AF65-F5344CB8AC3E}">
        <p14:creationId xmlns:p14="http://schemas.microsoft.com/office/powerpoint/2010/main" val="40879607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484FD05-1750-419A-8B45-7AB7B5617CA7}" type="datetimeFigureOut">
              <a:rPr lang="en-US" smtClean="0"/>
              <a:t>04-Apr-20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FBB6BD-C026-4586-BCB5-C3932B48D5D0}" type="slidenum">
              <a:rPr lang="en-US" smtClean="0"/>
              <a:t>‹#›</a:t>
            </a:fld>
            <a:endParaRPr lang="en-US"/>
          </a:p>
        </p:txBody>
      </p:sp>
    </p:spTree>
    <p:extLst>
      <p:ext uri="{BB962C8B-B14F-4D97-AF65-F5344CB8AC3E}">
        <p14:creationId xmlns:p14="http://schemas.microsoft.com/office/powerpoint/2010/main" val="28630704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484FD05-1750-419A-8B45-7AB7B5617CA7}" type="datetimeFigureOut">
              <a:rPr lang="en-US" smtClean="0"/>
              <a:t>04-Apr-20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9FBB6BD-C026-4586-BCB5-C3932B48D5D0}" type="slidenum">
              <a:rPr lang="en-US" smtClean="0"/>
              <a:t>‹#›</a:t>
            </a:fld>
            <a:endParaRPr lang="en-US"/>
          </a:p>
        </p:txBody>
      </p:sp>
    </p:spTree>
    <p:extLst>
      <p:ext uri="{BB962C8B-B14F-4D97-AF65-F5344CB8AC3E}">
        <p14:creationId xmlns:p14="http://schemas.microsoft.com/office/powerpoint/2010/main" val="39012413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484FD05-1750-419A-8B45-7AB7B5617CA7}" type="datetimeFigureOut">
              <a:rPr lang="en-US" smtClean="0"/>
              <a:t>04-Apr-20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9FBB6BD-C026-4586-BCB5-C3932B48D5D0}" type="slidenum">
              <a:rPr lang="en-US" smtClean="0"/>
              <a:t>‹#›</a:t>
            </a:fld>
            <a:endParaRPr lang="en-US"/>
          </a:p>
        </p:txBody>
      </p:sp>
    </p:spTree>
    <p:extLst>
      <p:ext uri="{BB962C8B-B14F-4D97-AF65-F5344CB8AC3E}">
        <p14:creationId xmlns:p14="http://schemas.microsoft.com/office/powerpoint/2010/main" val="128014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84FD05-1750-419A-8B45-7AB7B5617CA7}" type="datetimeFigureOut">
              <a:rPr lang="en-US" smtClean="0"/>
              <a:t>04-Apr-20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9FBB6BD-C026-4586-BCB5-C3932B48D5D0}" type="slidenum">
              <a:rPr lang="en-US" smtClean="0"/>
              <a:t>‹#›</a:t>
            </a:fld>
            <a:endParaRPr lang="en-US"/>
          </a:p>
        </p:txBody>
      </p:sp>
    </p:spTree>
    <p:extLst>
      <p:ext uri="{BB962C8B-B14F-4D97-AF65-F5344CB8AC3E}">
        <p14:creationId xmlns:p14="http://schemas.microsoft.com/office/powerpoint/2010/main" val="960892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484FD05-1750-419A-8B45-7AB7B5617CA7}" type="datetimeFigureOut">
              <a:rPr lang="en-US" smtClean="0"/>
              <a:t>04-Apr-20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FBB6BD-C026-4586-BCB5-C3932B48D5D0}" type="slidenum">
              <a:rPr lang="en-US" smtClean="0"/>
              <a:t>‹#›</a:t>
            </a:fld>
            <a:endParaRPr lang="en-US"/>
          </a:p>
        </p:txBody>
      </p:sp>
    </p:spTree>
    <p:extLst>
      <p:ext uri="{BB962C8B-B14F-4D97-AF65-F5344CB8AC3E}">
        <p14:creationId xmlns:p14="http://schemas.microsoft.com/office/powerpoint/2010/main" val="3480822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484FD05-1750-419A-8B45-7AB7B5617CA7}" type="datetimeFigureOut">
              <a:rPr lang="en-US" smtClean="0"/>
              <a:t>04-Apr-20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FBB6BD-C026-4586-BCB5-C3932B48D5D0}" type="slidenum">
              <a:rPr lang="en-US" smtClean="0"/>
              <a:t>‹#›</a:t>
            </a:fld>
            <a:endParaRPr lang="en-US"/>
          </a:p>
        </p:txBody>
      </p:sp>
    </p:spTree>
    <p:extLst>
      <p:ext uri="{BB962C8B-B14F-4D97-AF65-F5344CB8AC3E}">
        <p14:creationId xmlns:p14="http://schemas.microsoft.com/office/powerpoint/2010/main" val="12867539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484FD05-1750-419A-8B45-7AB7B5617CA7}" type="datetimeFigureOut">
              <a:rPr lang="en-US" smtClean="0"/>
              <a:t>04-Apr-20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FBB6BD-C026-4586-BCB5-C3932B48D5D0}" type="slidenum">
              <a:rPr lang="en-US" smtClean="0"/>
              <a:t>‹#›</a:t>
            </a:fld>
            <a:endParaRPr lang="en-US"/>
          </a:p>
        </p:txBody>
      </p:sp>
    </p:spTree>
    <p:extLst>
      <p:ext uri="{BB962C8B-B14F-4D97-AF65-F5344CB8AC3E}">
        <p14:creationId xmlns:p14="http://schemas.microsoft.com/office/powerpoint/2010/main" val="5159731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62594" y="261258"/>
            <a:ext cx="9052560" cy="1188720"/>
          </a:xfrm>
        </p:spPr>
        <p:txBody>
          <a:bodyPr>
            <a:normAutofit/>
          </a:bodyPr>
          <a:lstStyle/>
          <a:p>
            <a:r>
              <a:rPr lang="en-US" sz="6600" b="1" dirty="0" smtClean="0">
                <a:solidFill>
                  <a:srgbClr val="C00000"/>
                </a:solidFill>
                <a:latin typeface="Times New Roman" panose="02020603050405020304" pitchFamily="18" charset="0"/>
                <a:cs typeface="Times New Roman" panose="02020603050405020304" pitchFamily="18" charset="0"/>
              </a:rPr>
              <a:t>     BOARD INFINITY</a:t>
            </a:r>
            <a:endParaRPr lang="en-US" sz="6600" b="1" dirty="0">
              <a:solidFill>
                <a:srgbClr val="C00000"/>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992777" y="2272937"/>
            <a:ext cx="10110652" cy="4036422"/>
          </a:xfrm>
        </p:spPr>
        <p:txBody>
          <a:bodyPr>
            <a:normAutofit fontScale="77500" lnSpcReduction="20000"/>
          </a:bodyPr>
          <a:lstStyle/>
          <a:p>
            <a:r>
              <a:rPr lang="en-US" sz="4800" b="1" dirty="0" smtClean="0">
                <a:solidFill>
                  <a:srgbClr val="003399"/>
                </a:solidFill>
              </a:rPr>
              <a:t>EXCEL CAPSTONE PROJECT</a:t>
            </a:r>
          </a:p>
          <a:p>
            <a:endParaRPr lang="en-US" sz="4800" b="1" dirty="0" smtClean="0"/>
          </a:p>
          <a:p>
            <a:endParaRPr lang="en-US" dirty="0" smtClean="0"/>
          </a:p>
          <a:p>
            <a:r>
              <a:rPr lang="en-US" sz="4300" b="1" dirty="0" smtClean="0">
                <a:solidFill>
                  <a:srgbClr val="003399"/>
                </a:solidFill>
              </a:rPr>
              <a:t>     TOPIC –  BUILDING DASHBOARD &amp; ANALYSIS ON</a:t>
            </a:r>
          </a:p>
          <a:p>
            <a:r>
              <a:rPr lang="en-US" sz="4300" b="1" dirty="0" smtClean="0">
                <a:solidFill>
                  <a:srgbClr val="003399"/>
                </a:solidFill>
              </a:rPr>
              <a:t> SUPERSTORE DATA</a:t>
            </a:r>
          </a:p>
          <a:p>
            <a:endParaRPr lang="en-US" sz="4300" b="1" dirty="0" smtClean="0"/>
          </a:p>
          <a:p>
            <a:endParaRPr lang="en-US" b="1" dirty="0"/>
          </a:p>
          <a:p>
            <a:endParaRPr lang="en-US" b="1" dirty="0" smtClean="0"/>
          </a:p>
          <a:p>
            <a:r>
              <a:rPr lang="en-US" b="1" dirty="0" smtClean="0">
                <a:solidFill>
                  <a:srgbClr val="003399"/>
                </a:solidFill>
              </a:rPr>
              <a:t>                                                                                     </a:t>
            </a:r>
            <a:r>
              <a:rPr lang="en-US" sz="3100" b="1" dirty="0" smtClean="0">
                <a:solidFill>
                  <a:srgbClr val="003399"/>
                </a:solidFill>
              </a:rPr>
              <a:t>SUBMITTED BY – RISHIKESH AMLE</a:t>
            </a:r>
          </a:p>
          <a:p>
            <a:endParaRPr lang="en-US" b="1" dirty="0">
              <a:solidFill>
                <a:srgbClr val="003399"/>
              </a:solidFill>
            </a:endParaRPr>
          </a:p>
        </p:txBody>
      </p:sp>
    </p:spTree>
    <p:extLst>
      <p:ext uri="{BB962C8B-B14F-4D97-AF65-F5344CB8AC3E}">
        <p14:creationId xmlns:p14="http://schemas.microsoft.com/office/powerpoint/2010/main" val="428636517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75211" y="914400"/>
            <a:ext cx="10868298" cy="2246769"/>
          </a:xfrm>
          <a:prstGeom prst="rect">
            <a:avLst/>
          </a:prstGeom>
          <a:noFill/>
        </p:spPr>
        <p:txBody>
          <a:bodyPr wrap="square" rtlCol="0">
            <a:spAutoFit/>
          </a:bodyPr>
          <a:lstStyle/>
          <a:p>
            <a:pPr marL="457200" indent="-457200">
              <a:buFont typeface="Wingdings" panose="05000000000000000000" pitchFamily="2" charset="2"/>
              <a:buChar char="Ø"/>
            </a:pPr>
            <a:r>
              <a:rPr lang="en-US" sz="2800" dirty="0" smtClean="0">
                <a:latin typeface="Times New Roman" panose="02020603050405020304" pitchFamily="18" charset="0"/>
                <a:cs typeface="Times New Roman" panose="02020603050405020304" pitchFamily="18" charset="0"/>
              </a:rPr>
              <a:t>Which Category has the highest Sum Of profit in all 4 years?</a:t>
            </a:r>
          </a:p>
          <a:p>
            <a:pPr marL="457200" indent="-457200">
              <a:buFont typeface="Wingdings" panose="05000000000000000000" pitchFamily="2" charset="2"/>
              <a:buChar char="Ø"/>
            </a:pPr>
            <a:endParaRPr lang="en-US" sz="2800" dirty="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
            </a:pPr>
            <a:r>
              <a:rPr lang="en-US" sz="2800" dirty="0" smtClean="0">
                <a:latin typeface="Times New Roman" panose="02020603050405020304" pitchFamily="18" charset="0"/>
                <a:cs typeface="Times New Roman" panose="02020603050405020304" pitchFamily="18" charset="0"/>
              </a:rPr>
              <a:t>For this a 3-d pie chart is prepared which Profit in all 3 categories &amp; according to this technology items shows highest </a:t>
            </a:r>
            <a:r>
              <a:rPr lang="en-US" sz="2800" dirty="0" err="1" smtClean="0">
                <a:latin typeface="Times New Roman" panose="02020603050405020304" pitchFamily="18" charset="0"/>
                <a:cs typeface="Times New Roman" panose="02020603050405020304" pitchFamily="18" charset="0"/>
              </a:rPr>
              <a:t>profit.The</a:t>
            </a:r>
            <a:r>
              <a:rPr lang="en-US" sz="2800" dirty="0" smtClean="0">
                <a:latin typeface="Times New Roman" panose="02020603050405020304" pitchFamily="18" charset="0"/>
                <a:cs typeface="Times New Roman" panose="02020603050405020304" pitchFamily="18" charset="0"/>
              </a:rPr>
              <a:t> year field button helps us to identity profit in each year.</a:t>
            </a:r>
            <a:endParaRPr lang="en-US" sz="2800"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81172" y="3357154"/>
            <a:ext cx="5905628" cy="2978332"/>
          </a:xfrm>
          <a:prstGeom prst="rect">
            <a:avLst/>
          </a:prstGeom>
        </p:spPr>
      </p:pic>
      <p:sp>
        <p:nvSpPr>
          <p:cNvPr id="4" name="TextBox 3"/>
          <p:cNvSpPr txBox="1"/>
          <p:nvPr/>
        </p:nvSpPr>
        <p:spPr>
          <a:xfrm>
            <a:off x="4045527" y="6488668"/>
            <a:ext cx="4863342" cy="369332"/>
          </a:xfrm>
          <a:prstGeom prst="rect">
            <a:avLst/>
          </a:prstGeom>
          <a:noFill/>
        </p:spPr>
        <p:txBody>
          <a:bodyPr wrap="square" rtlCol="0">
            <a:spAutoFit/>
          </a:bodyPr>
          <a:lstStyle/>
          <a:p>
            <a:r>
              <a:rPr lang="en-US" dirty="0" smtClean="0"/>
              <a:t>FIG 8  - Profit in every category</a:t>
            </a:r>
            <a:endParaRPr lang="en-US" dirty="0"/>
          </a:p>
        </p:txBody>
      </p:sp>
    </p:spTree>
    <p:extLst>
      <p:ext uri="{BB962C8B-B14F-4D97-AF65-F5344CB8AC3E}">
        <p14:creationId xmlns:p14="http://schemas.microsoft.com/office/powerpoint/2010/main" val="367544663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09854" y="496389"/>
            <a:ext cx="10972800" cy="1815882"/>
          </a:xfrm>
          <a:prstGeom prst="rect">
            <a:avLst/>
          </a:prstGeom>
          <a:noFill/>
        </p:spPr>
        <p:txBody>
          <a:bodyPr wrap="square" rtlCol="0">
            <a:spAutoFit/>
          </a:bodyPr>
          <a:lstStyle/>
          <a:p>
            <a:pPr marL="457200" indent="-457200">
              <a:buFont typeface="Wingdings" panose="05000000000000000000" pitchFamily="2" charset="2"/>
              <a:buChar char="Ø"/>
            </a:pPr>
            <a:r>
              <a:rPr lang="en-US" sz="2800" dirty="0" smtClean="0">
                <a:latin typeface="Times New Roman" panose="02020603050405020304" pitchFamily="18" charset="0"/>
                <a:cs typeface="Times New Roman" panose="02020603050405020304" pitchFamily="18" charset="0"/>
              </a:rPr>
              <a:t>What are the profits according to months in all 4 years ?</a:t>
            </a:r>
          </a:p>
          <a:p>
            <a:pPr marL="457200" indent="-457200">
              <a:buFont typeface="Wingdings" panose="05000000000000000000" pitchFamily="2" charset="2"/>
              <a:buChar char="Ø"/>
            </a:pPr>
            <a:endParaRPr lang="en-US" sz="2800" dirty="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
            </a:pPr>
            <a:r>
              <a:rPr lang="en-US" sz="2800" dirty="0" smtClean="0">
                <a:latin typeface="Times New Roman" panose="02020603050405020304" pitchFamily="18" charset="0"/>
                <a:cs typeface="Times New Roman" panose="02020603050405020304" pitchFamily="18" charset="0"/>
              </a:rPr>
              <a:t>For this a 3-D stacked column chart is prepared .</a:t>
            </a:r>
            <a:r>
              <a:rPr lang="en-US" sz="2800" dirty="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The </a:t>
            </a:r>
            <a:r>
              <a:rPr lang="en-US" sz="2800" dirty="0">
                <a:latin typeface="Times New Roman" panose="02020603050405020304" pitchFamily="18" charset="0"/>
                <a:cs typeface="Times New Roman" panose="02020603050405020304" pitchFamily="18" charset="0"/>
              </a:rPr>
              <a:t>year field button helps us to identity profit in each </a:t>
            </a:r>
            <a:r>
              <a:rPr lang="en-US" sz="2800" dirty="0" smtClean="0">
                <a:latin typeface="Times New Roman" panose="02020603050405020304" pitchFamily="18" charset="0"/>
                <a:cs typeface="Times New Roman" panose="02020603050405020304" pitchFamily="18" charset="0"/>
              </a:rPr>
              <a:t>year for better analysis.</a:t>
            </a:r>
            <a:endParaRPr lang="en-US" sz="2800"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1697" y="2578433"/>
            <a:ext cx="9483720" cy="3686689"/>
          </a:xfrm>
          <a:prstGeom prst="rect">
            <a:avLst/>
          </a:prstGeom>
        </p:spPr>
      </p:pic>
      <p:sp>
        <p:nvSpPr>
          <p:cNvPr id="4" name="TextBox 3"/>
          <p:cNvSpPr txBox="1"/>
          <p:nvPr/>
        </p:nvSpPr>
        <p:spPr>
          <a:xfrm>
            <a:off x="2909455" y="6346618"/>
            <a:ext cx="5986351" cy="400110"/>
          </a:xfrm>
          <a:prstGeom prst="rect">
            <a:avLst/>
          </a:prstGeom>
          <a:noFill/>
        </p:spPr>
        <p:txBody>
          <a:bodyPr wrap="square" rtlCol="0">
            <a:spAutoFit/>
          </a:bodyPr>
          <a:lstStyle/>
          <a:p>
            <a:r>
              <a:rPr lang="en-US" sz="2000" dirty="0" smtClean="0">
                <a:latin typeface="Times New Roman" panose="02020603050405020304" pitchFamily="18" charset="0"/>
                <a:cs typeface="Times New Roman" panose="02020603050405020304" pitchFamily="18" charset="0"/>
              </a:rPr>
              <a:t>                           FIG 9 -    Profits </a:t>
            </a:r>
            <a:r>
              <a:rPr lang="en-US" sz="2000" dirty="0">
                <a:latin typeface="Times New Roman" panose="02020603050405020304" pitchFamily="18" charset="0"/>
                <a:cs typeface="Times New Roman" panose="02020603050405020304" pitchFamily="18" charset="0"/>
              </a:rPr>
              <a:t>according to months</a:t>
            </a:r>
            <a:endParaRPr lang="en-US" sz="2000" dirty="0"/>
          </a:p>
        </p:txBody>
      </p:sp>
    </p:spTree>
    <p:extLst>
      <p:ext uri="{BB962C8B-B14F-4D97-AF65-F5344CB8AC3E}">
        <p14:creationId xmlns:p14="http://schemas.microsoft.com/office/powerpoint/2010/main" val="271411806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2068"/>
            <a:ext cx="10515600" cy="1084217"/>
          </a:xfrm>
        </p:spPr>
        <p:txBody>
          <a:bodyPr>
            <a:normAutofit fontScale="90000"/>
          </a:bodyPr>
          <a:lstStyle/>
          <a:p>
            <a:pPr algn="ctr"/>
            <a:r>
              <a:rPr lang="en-US" sz="4000" b="1" dirty="0" smtClean="0">
                <a:solidFill>
                  <a:srgbClr val="C00000"/>
                </a:solidFill>
                <a:latin typeface="Times New Roman" panose="02020603050405020304" pitchFamily="18" charset="0"/>
                <a:cs typeface="Times New Roman" panose="02020603050405020304" pitchFamily="18" charset="0"/>
              </a:rPr>
              <a:t>RESULT &amp; INSIGHTS FROM SUPERSTORE ANALYSIS</a:t>
            </a:r>
            <a:endParaRPr lang="en-US" sz="4000" b="1"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74766" y="1606731"/>
            <a:ext cx="10779034" cy="5773783"/>
          </a:xfrm>
        </p:spPr>
        <p:txBody>
          <a:bodyPr>
            <a:noAutofit/>
          </a:bodyPr>
          <a:lstStyle/>
          <a:p>
            <a:pPr>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West – region has higher sales compared to other 3 regions.</a:t>
            </a:r>
          </a:p>
          <a:p>
            <a:pPr>
              <a:buFont typeface="Wingdings" panose="05000000000000000000" pitchFamily="2" charset="2"/>
              <a:buChar char="Ø"/>
            </a:pPr>
            <a:endParaRPr lang="en-US" sz="24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Quantity of sales is higher for office supplies , but sum of sales is greater for technology items as compared to other categories.</a:t>
            </a:r>
          </a:p>
          <a:p>
            <a:pPr>
              <a:buFont typeface="Wingdings" panose="05000000000000000000" pitchFamily="2" charset="2"/>
              <a:buChar char="Ø"/>
            </a:pPr>
            <a:endParaRPr lang="en-US" sz="24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The sales in November &amp; December months is much higher as compared to other months in all years.</a:t>
            </a:r>
          </a:p>
          <a:p>
            <a:pPr>
              <a:buFont typeface="Wingdings" panose="05000000000000000000" pitchFamily="2" charset="2"/>
              <a:buChar char="Ø"/>
            </a:pPr>
            <a:endParaRPr lang="en-US" sz="24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The profit is much higher in technology items and less in furniture items.</a:t>
            </a:r>
          </a:p>
          <a:p>
            <a:pPr>
              <a:buFont typeface="Wingdings" panose="05000000000000000000" pitchFamily="2" charset="2"/>
              <a:buChar char="Ø"/>
            </a:pPr>
            <a:endParaRPr lang="en-US" sz="24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The profit is much higher in last quarter of every year compared to first 2 quarters .</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9412003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09006"/>
            <a:ext cx="10515600" cy="836023"/>
          </a:xfrm>
        </p:spPr>
        <p:txBody>
          <a:bodyPr>
            <a:normAutofit/>
          </a:bodyPr>
          <a:lstStyle/>
          <a:p>
            <a:r>
              <a:rPr lang="en-US" sz="4000" b="1" dirty="0" smtClean="0">
                <a:solidFill>
                  <a:srgbClr val="C00000"/>
                </a:solidFill>
                <a:latin typeface="Times New Roman" panose="02020603050405020304" pitchFamily="18" charset="0"/>
                <a:cs typeface="Times New Roman" panose="02020603050405020304" pitchFamily="18" charset="0"/>
              </a:rPr>
              <a:t>                            CONCLUSION</a:t>
            </a:r>
            <a:endParaRPr lang="en-US" sz="4000" b="1"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61851" y="1149532"/>
            <a:ext cx="10868297" cy="5708468"/>
          </a:xfrm>
        </p:spPr>
        <p:txBody>
          <a:bodyPr>
            <a:normAutofit lnSpcReduction="10000"/>
          </a:bodyPr>
          <a:lstStyle/>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Proper Analysis is done for the Superstore database.</a:t>
            </a:r>
          </a:p>
          <a:p>
            <a:pPr>
              <a:buFont typeface="Wingdings" panose="05000000000000000000" pitchFamily="2" charset="2"/>
              <a:buChar char="Ø"/>
            </a:pPr>
            <a:endParaRPr lang="en-US"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A Dynamic Dashboard is constructed  &amp; many insights can be found with the help of that dashboard.</a:t>
            </a:r>
          </a:p>
          <a:p>
            <a:pPr>
              <a:buFont typeface="Wingdings" panose="05000000000000000000" pitchFamily="2" charset="2"/>
              <a:buChar char="Ø"/>
            </a:pPr>
            <a:endParaRPr lang="en-US"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Superstore should focus on east ,north &amp; south region for more sales.</a:t>
            </a:r>
          </a:p>
          <a:p>
            <a:pPr>
              <a:buFont typeface="Wingdings" panose="05000000000000000000" pitchFamily="2" charset="2"/>
              <a:buChar char="Ø"/>
            </a:pPr>
            <a:endParaRPr lang="en-US"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Superstore should also focus on first 2 quarters of the year to increase their profit.</a:t>
            </a:r>
          </a:p>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The video link to get better overview of  this presentation is </a:t>
            </a:r>
          </a:p>
          <a:p>
            <a:pPr marL="0" indent="0">
              <a:buNone/>
            </a:pPr>
            <a:r>
              <a:rPr lang="en-US">
                <a:latin typeface="Times New Roman" panose="02020603050405020304" pitchFamily="18" charset="0"/>
                <a:cs typeface="Times New Roman" panose="02020603050405020304" pitchFamily="18" charset="0"/>
              </a:rPr>
              <a:t>    https://drive.google.com/drive/folders/1bKtEiWCSpo-x9C2FOcDIgy_57hgSPchz?usp=sharing</a:t>
            </a:r>
            <a:endParaRPr lang="en-US"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8345343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solidFill>
                  <a:srgbClr val="C00000"/>
                </a:solidFill>
                <a:latin typeface="Times New Roman" panose="02020603050405020304" pitchFamily="18" charset="0"/>
                <a:cs typeface="Times New Roman" panose="02020603050405020304" pitchFamily="18" charset="0"/>
              </a:rPr>
              <a:t>WHAT I HAVE DONE IN MY PROJECT</a:t>
            </a:r>
            <a:endParaRPr lang="en-US" sz="4000" b="1"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825625"/>
            <a:ext cx="10515600" cy="4522924"/>
          </a:xfrm>
        </p:spPr>
        <p:txBody>
          <a:bodyPr/>
          <a:lstStyle/>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Analysis on Superstore dataset( Source – Sample-superstore tableau).</a:t>
            </a:r>
          </a:p>
          <a:p>
            <a:pPr>
              <a:buFont typeface="Wingdings" panose="05000000000000000000" pitchFamily="2" charset="2"/>
              <a:buChar char="Ø"/>
            </a:pPr>
            <a:endParaRPr lang="en-US"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Identification of different Problem Statements based on dataset.</a:t>
            </a:r>
          </a:p>
          <a:p>
            <a:pPr>
              <a:buFont typeface="Wingdings" panose="05000000000000000000" pitchFamily="2" charset="2"/>
              <a:buChar char="Ø"/>
            </a:pPr>
            <a:endParaRPr lang="en-US"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Creation of different Charts Depending on Problem Statements  using pivot tables &amp; functions.</a:t>
            </a:r>
          </a:p>
          <a:p>
            <a:pPr>
              <a:buFont typeface="Wingdings" panose="05000000000000000000" pitchFamily="2" charset="2"/>
              <a:buChar char="Ø"/>
            </a:pPr>
            <a:endParaRPr lang="en-US"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Building a Dynamic  Excel Dashboard ( 1 &amp;2) &amp; explanation of all problem Statements.</a:t>
            </a:r>
          </a:p>
          <a:p>
            <a:pPr>
              <a:buFont typeface="Wingdings" panose="05000000000000000000" pitchFamily="2" charset="2"/>
              <a:buChar char="Ø"/>
            </a:pPr>
            <a:endParaRPr lang="en-US" dirty="0"/>
          </a:p>
          <a:p>
            <a:pPr>
              <a:buFont typeface="Wingdings" panose="05000000000000000000" pitchFamily="2" charset="2"/>
              <a:buChar char="Ø"/>
            </a:pPr>
            <a:endParaRPr lang="en-US" dirty="0" smtClean="0"/>
          </a:p>
          <a:p>
            <a:pPr>
              <a:buFont typeface="Wingdings" panose="05000000000000000000" pitchFamily="2" charset="2"/>
              <a:buChar char="Ø"/>
            </a:pPr>
            <a:endParaRPr lang="en-US" dirty="0" smtClean="0"/>
          </a:p>
        </p:txBody>
      </p:sp>
    </p:spTree>
    <p:extLst>
      <p:ext uri="{BB962C8B-B14F-4D97-AF65-F5344CB8AC3E}">
        <p14:creationId xmlns:p14="http://schemas.microsoft.com/office/powerpoint/2010/main" val="169136763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93372" y="-561703"/>
            <a:ext cx="9144000" cy="2002576"/>
          </a:xfrm>
        </p:spPr>
        <p:txBody>
          <a:bodyPr>
            <a:normAutofit/>
          </a:bodyPr>
          <a:lstStyle/>
          <a:p>
            <a:r>
              <a:rPr lang="en-US" sz="4000" b="1" dirty="0" smtClean="0">
                <a:solidFill>
                  <a:srgbClr val="C00000"/>
                </a:solidFill>
                <a:latin typeface="Times New Roman" panose="02020603050405020304" pitchFamily="18" charset="0"/>
                <a:cs typeface="Times New Roman" panose="02020603050405020304" pitchFamily="18" charset="0"/>
              </a:rPr>
              <a:t>PROBLEM STATEMENTS</a:t>
            </a:r>
            <a:r>
              <a:rPr lang="en-US" sz="2000" b="1" dirty="0" smtClean="0">
                <a:solidFill>
                  <a:srgbClr val="C00000"/>
                </a:solidFill>
                <a:latin typeface="Times New Roman" panose="02020603050405020304" pitchFamily="18" charset="0"/>
                <a:cs typeface="Times New Roman" panose="02020603050405020304" pitchFamily="18" charset="0"/>
              </a:rPr>
              <a:t>(DASHBOARD</a:t>
            </a:r>
            <a:r>
              <a:rPr lang="en-US" sz="4000" b="1" dirty="0" smtClean="0">
                <a:solidFill>
                  <a:srgbClr val="C00000"/>
                </a:solidFill>
                <a:latin typeface="Times New Roman" panose="02020603050405020304" pitchFamily="18" charset="0"/>
                <a:cs typeface="Times New Roman" panose="02020603050405020304" pitchFamily="18" charset="0"/>
              </a:rPr>
              <a:t> </a:t>
            </a:r>
            <a:r>
              <a:rPr lang="en-US" sz="2400" b="1" dirty="0" smtClean="0">
                <a:solidFill>
                  <a:srgbClr val="C00000"/>
                </a:solidFill>
                <a:latin typeface="Times New Roman" panose="02020603050405020304" pitchFamily="18" charset="0"/>
                <a:cs typeface="Times New Roman" panose="02020603050405020304" pitchFamily="18" charset="0"/>
              </a:rPr>
              <a:t>– </a:t>
            </a:r>
            <a:r>
              <a:rPr lang="en-US" sz="2000" b="1" dirty="0" smtClean="0">
                <a:solidFill>
                  <a:srgbClr val="C00000"/>
                </a:solidFill>
                <a:latin typeface="Times New Roman" panose="02020603050405020304" pitchFamily="18" charset="0"/>
                <a:cs typeface="Times New Roman" panose="02020603050405020304" pitchFamily="18" charset="0"/>
              </a:rPr>
              <a:t>1)</a:t>
            </a:r>
            <a:r>
              <a:rPr lang="en-US" sz="4000" dirty="0" smtClean="0">
                <a:latin typeface="Times New Roman" panose="02020603050405020304" pitchFamily="18" charset="0"/>
                <a:cs typeface="Times New Roman" panose="02020603050405020304" pitchFamily="18" charset="0"/>
              </a:rPr>
              <a:t/>
            </a:r>
            <a:br>
              <a:rPr lang="en-US" sz="4000" dirty="0" smtClean="0">
                <a:latin typeface="Times New Roman" panose="02020603050405020304" pitchFamily="18" charset="0"/>
                <a:cs typeface="Times New Roman" panose="02020603050405020304" pitchFamily="18" charset="0"/>
              </a:rPr>
            </a:br>
            <a:endParaRPr lang="en-US" sz="40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82880" y="757645"/>
            <a:ext cx="11821886" cy="6100355"/>
          </a:xfrm>
        </p:spPr>
        <p:txBody>
          <a:bodyPr/>
          <a:lstStyle/>
          <a:p>
            <a:pPr algn="l"/>
            <a:endParaRPr lang="en-US" sz="2800" dirty="0">
              <a:latin typeface="Times New Roman" panose="02020603050405020304" pitchFamily="18" charset="0"/>
              <a:cs typeface="Times New Roman" panose="02020603050405020304" pitchFamily="18" charset="0"/>
            </a:endParaRPr>
          </a:p>
          <a:p>
            <a:pPr marL="342900" indent="-342900" algn="l">
              <a:buFont typeface="Wingdings" panose="05000000000000000000" pitchFamily="2" charset="2"/>
              <a:buChar char="Ø"/>
            </a:pPr>
            <a:r>
              <a:rPr lang="en-US" sz="2800" dirty="0" smtClean="0">
                <a:latin typeface="Times New Roman" panose="02020603050405020304" pitchFamily="18" charset="0"/>
                <a:cs typeface="Times New Roman" panose="02020603050405020304" pitchFamily="18" charset="0"/>
              </a:rPr>
              <a:t>What is the sum of sales according to months in all 4 years?</a:t>
            </a:r>
          </a:p>
          <a:p>
            <a:pPr marL="457200" indent="-457200" algn="l">
              <a:buSzPct val="110000"/>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A pivot table is created on sales &amp; order date &amp; based on that A line chart is prepared .Slicers are also inserted So that we can Sum according to years. Following are the Snapshots of charts which will lead to better understanding of our problem.</a:t>
            </a:r>
          </a:p>
          <a:p>
            <a:pPr marL="457200" indent="-457200" algn="l">
              <a:buSzPct val="110000"/>
              <a:buFont typeface="Arial" panose="020B0604020202020204" pitchFamily="34" charset="0"/>
              <a:buChar char="•"/>
            </a:pPr>
            <a:endParaRPr lang="en-US" dirty="0"/>
          </a:p>
          <a:p>
            <a:pPr algn="l">
              <a:buSzPct val="110000"/>
            </a:pPr>
            <a:endParaRPr lang="en-US" dirty="0" smtClean="0"/>
          </a:p>
          <a:p>
            <a:pPr marL="457200" indent="-457200" algn="l">
              <a:buSzPct val="110000"/>
              <a:buFont typeface="Arial" panose="020B0604020202020204" pitchFamily="34" charset="0"/>
              <a:buChar char="•"/>
            </a:pPr>
            <a:endParaRPr lang="en-US" dirty="0"/>
          </a:p>
          <a:p>
            <a:pPr algn="l">
              <a:buSzPct val="110000"/>
            </a:pPr>
            <a:endParaRPr lang="en-US" dirty="0"/>
          </a:p>
          <a:p>
            <a:pPr algn="l"/>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7125" y="3448594"/>
            <a:ext cx="8007530" cy="2880360"/>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15547" y="3745151"/>
            <a:ext cx="2989219" cy="1688998"/>
          </a:xfrm>
          <a:prstGeom prst="rect">
            <a:avLst/>
          </a:prstGeom>
        </p:spPr>
      </p:pic>
      <p:sp>
        <p:nvSpPr>
          <p:cNvPr id="8" name="TextBox 7"/>
          <p:cNvSpPr txBox="1"/>
          <p:nvPr/>
        </p:nvSpPr>
        <p:spPr>
          <a:xfrm>
            <a:off x="1393372" y="6488668"/>
            <a:ext cx="10350136" cy="369332"/>
          </a:xfrm>
          <a:prstGeom prst="rect">
            <a:avLst/>
          </a:prstGeom>
          <a:noFill/>
        </p:spPr>
        <p:txBody>
          <a:bodyPr wrap="square" rtlCol="0">
            <a:spAutoFit/>
          </a:bodyPr>
          <a:lstStyle/>
          <a:p>
            <a:r>
              <a:rPr lang="en-US" dirty="0" smtClean="0"/>
              <a:t>Fig 1A. Line chart for Total sum of Sales in months                                                                   </a:t>
            </a:r>
            <a:endParaRPr lang="en-US" dirty="0"/>
          </a:p>
        </p:txBody>
      </p:sp>
      <p:sp>
        <p:nvSpPr>
          <p:cNvPr id="9" name="TextBox 8"/>
          <p:cNvSpPr txBox="1"/>
          <p:nvPr/>
        </p:nvSpPr>
        <p:spPr>
          <a:xfrm>
            <a:off x="9718766" y="5799908"/>
            <a:ext cx="1685108" cy="369332"/>
          </a:xfrm>
          <a:prstGeom prst="rect">
            <a:avLst/>
          </a:prstGeom>
          <a:noFill/>
        </p:spPr>
        <p:txBody>
          <a:bodyPr wrap="square" rtlCol="0">
            <a:spAutoFit/>
          </a:bodyPr>
          <a:lstStyle/>
          <a:p>
            <a:r>
              <a:rPr lang="en-US" dirty="0" smtClean="0"/>
              <a:t>Fig 1B.Slicer </a:t>
            </a:r>
            <a:endParaRPr lang="en-US" dirty="0"/>
          </a:p>
        </p:txBody>
      </p:sp>
    </p:spTree>
    <p:extLst>
      <p:ext uri="{BB962C8B-B14F-4D97-AF65-F5344CB8AC3E}">
        <p14:creationId xmlns:p14="http://schemas.microsoft.com/office/powerpoint/2010/main" val="412794529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44137" y="875211"/>
            <a:ext cx="11599817" cy="1384995"/>
          </a:xfrm>
          <a:prstGeom prst="rect">
            <a:avLst/>
          </a:prstGeom>
          <a:noFill/>
        </p:spPr>
        <p:txBody>
          <a:bodyPr wrap="square" rtlCol="0">
            <a:spAutoFit/>
          </a:bodyPr>
          <a:lstStyle/>
          <a:p>
            <a:pPr marL="285750" indent="-285750">
              <a:buFont typeface="Wingdings" panose="05000000000000000000" pitchFamily="2" charset="2"/>
              <a:buChar char="Ø"/>
            </a:pPr>
            <a:r>
              <a:rPr lang="en-US" sz="2800" dirty="0" smtClean="0">
                <a:latin typeface="Times New Roman" panose="02020603050405020304" pitchFamily="18" charset="0"/>
                <a:cs typeface="Times New Roman" panose="02020603050405020304" pitchFamily="18" charset="0"/>
              </a:rPr>
              <a:t>What are the region wise sum of sales ?</a:t>
            </a:r>
          </a:p>
          <a:p>
            <a:pPr marL="285750" indent="-285750">
              <a:buFont typeface="Wingdings" panose="05000000000000000000" pitchFamily="2" charset="2"/>
              <a:buChar char="Ø"/>
            </a:pPr>
            <a:endParaRPr lang="en-US" sz="2800" dirty="0" smtClean="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sz="2800" dirty="0" smtClean="0">
                <a:latin typeface="Times New Roman" panose="02020603050405020304" pitchFamily="18" charset="0"/>
                <a:cs typeface="Times New Roman" panose="02020603050405020304" pitchFamily="18" charset="0"/>
              </a:rPr>
              <a:t>A 3- D bar chart is prepared for 4 regions.</a:t>
            </a:r>
            <a:endParaRPr lang="en-US" sz="28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34194" y="2509134"/>
            <a:ext cx="6805750" cy="3486717"/>
          </a:xfrm>
          <a:prstGeom prst="rect">
            <a:avLst/>
          </a:prstGeom>
        </p:spPr>
      </p:pic>
      <p:sp>
        <p:nvSpPr>
          <p:cNvPr id="6" name="TextBox 5"/>
          <p:cNvSpPr txBox="1"/>
          <p:nvPr/>
        </p:nvSpPr>
        <p:spPr>
          <a:xfrm>
            <a:off x="4297680" y="6180198"/>
            <a:ext cx="3657599" cy="646331"/>
          </a:xfrm>
          <a:prstGeom prst="rect">
            <a:avLst/>
          </a:prstGeom>
          <a:noFill/>
        </p:spPr>
        <p:txBody>
          <a:bodyPr wrap="square" rtlCol="0">
            <a:spAutoFit/>
          </a:bodyPr>
          <a:lstStyle/>
          <a:p>
            <a:r>
              <a:rPr lang="en-US" dirty="0" smtClean="0"/>
              <a:t>Fig 2 – </a:t>
            </a:r>
            <a:r>
              <a:rPr lang="en-US" dirty="0" err="1" smtClean="0"/>
              <a:t>Regionwise</a:t>
            </a:r>
            <a:r>
              <a:rPr lang="en-US" dirty="0" smtClean="0"/>
              <a:t> sum of  sales </a:t>
            </a:r>
          </a:p>
          <a:p>
            <a:endParaRPr lang="en-US" dirty="0"/>
          </a:p>
        </p:txBody>
      </p:sp>
    </p:spTree>
    <p:extLst>
      <p:ext uri="{BB962C8B-B14F-4D97-AF65-F5344CB8AC3E}">
        <p14:creationId xmlns:p14="http://schemas.microsoft.com/office/powerpoint/2010/main" val="420850178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96389" y="653142"/>
            <a:ext cx="10685417" cy="1815882"/>
          </a:xfrm>
          <a:prstGeom prst="rect">
            <a:avLst/>
          </a:prstGeom>
          <a:noFill/>
        </p:spPr>
        <p:txBody>
          <a:bodyPr wrap="square" rtlCol="0">
            <a:spAutoFit/>
          </a:bodyPr>
          <a:lstStyle/>
          <a:p>
            <a:pPr marL="285750" indent="-285750">
              <a:buFont typeface="Wingdings" panose="05000000000000000000" pitchFamily="2" charset="2"/>
              <a:buChar char="Ø"/>
            </a:pPr>
            <a:r>
              <a:rPr lang="en-US" sz="2800" dirty="0" smtClean="0">
                <a:latin typeface="Times New Roman" panose="02020603050405020304" pitchFamily="18" charset="0"/>
                <a:cs typeface="Times New Roman" panose="02020603050405020304" pitchFamily="18" charset="0"/>
              </a:rPr>
              <a:t>What are  the category wise Count of sales?</a:t>
            </a:r>
          </a:p>
          <a:p>
            <a:pPr marL="285750" indent="-285750">
              <a:buFont typeface="Wingdings" panose="05000000000000000000" pitchFamily="2" charset="2"/>
              <a:buChar char="§"/>
            </a:pPr>
            <a:r>
              <a:rPr lang="en-US" sz="2800" dirty="0" smtClean="0">
                <a:latin typeface="Times New Roman" panose="02020603050405020304" pitchFamily="18" charset="0"/>
                <a:cs typeface="Times New Roman" panose="02020603050405020304" pitchFamily="18" charset="0"/>
              </a:rPr>
              <a:t>A bar chart is prepared with the help of pivot tables, which shows count of all 3 categories.</a:t>
            </a:r>
          </a:p>
          <a:p>
            <a:pPr marL="285750" indent="-285750">
              <a:buFont typeface="Wingdings" panose="05000000000000000000" pitchFamily="2" charset="2"/>
              <a:buChar char="§"/>
            </a:pPr>
            <a:endParaRPr lang="en-US" sz="2800"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0606" y="2521132"/>
            <a:ext cx="8752114" cy="3788228"/>
          </a:xfrm>
          <a:prstGeom prst="rect">
            <a:avLst/>
          </a:prstGeom>
        </p:spPr>
      </p:pic>
      <p:sp>
        <p:nvSpPr>
          <p:cNvPr id="4" name="TextBox 3"/>
          <p:cNvSpPr txBox="1"/>
          <p:nvPr/>
        </p:nvSpPr>
        <p:spPr>
          <a:xfrm>
            <a:off x="3865417" y="6126480"/>
            <a:ext cx="4239491" cy="646331"/>
          </a:xfrm>
          <a:prstGeom prst="rect">
            <a:avLst/>
          </a:prstGeom>
          <a:noFill/>
        </p:spPr>
        <p:txBody>
          <a:bodyPr wrap="square" rtlCol="0">
            <a:spAutoFit/>
          </a:bodyPr>
          <a:lstStyle/>
          <a:p>
            <a:r>
              <a:rPr lang="en-US" dirty="0" smtClean="0"/>
              <a:t>    FIG 3 – </a:t>
            </a:r>
            <a:r>
              <a:rPr lang="en-US" dirty="0" err="1" smtClean="0"/>
              <a:t>Categorywise</a:t>
            </a:r>
            <a:r>
              <a:rPr lang="en-US" dirty="0" smtClean="0"/>
              <a:t> Quantity  of sales</a:t>
            </a:r>
          </a:p>
          <a:p>
            <a:endParaRPr lang="en-US" dirty="0"/>
          </a:p>
        </p:txBody>
      </p:sp>
    </p:spTree>
    <p:extLst>
      <p:ext uri="{BB962C8B-B14F-4D97-AF65-F5344CB8AC3E}">
        <p14:creationId xmlns:p14="http://schemas.microsoft.com/office/powerpoint/2010/main" val="21204109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83326" y="757646"/>
            <a:ext cx="10868297" cy="3108543"/>
          </a:xfrm>
          <a:prstGeom prst="rect">
            <a:avLst/>
          </a:prstGeom>
          <a:noFill/>
        </p:spPr>
        <p:txBody>
          <a:bodyPr wrap="square" rtlCol="0">
            <a:spAutoFit/>
          </a:bodyPr>
          <a:lstStyle/>
          <a:p>
            <a:pPr marL="457200" indent="-457200">
              <a:buFont typeface="Wingdings" panose="05000000000000000000" pitchFamily="2" charset="2"/>
              <a:buChar char="Ø"/>
            </a:pPr>
            <a:r>
              <a:rPr lang="en-US" sz="2800" dirty="0" smtClean="0">
                <a:latin typeface="Times New Roman" panose="02020603050405020304" pitchFamily="18" charset="0"/>
                <a:cs typeface="Times New Roman" panose="02020603050405020304" pitchFamily="18" charset="0"/>
              </a:rPr>
              <a:t>What are the category- wise sum of sales?</a:t>
            </a:r>
          </a:p>
          <a:p>
            <a:pPr marL="457200" indent="-457200">
              <a:buFont typeface="Wingdings" panose="05000000000000000000" pitchFamily="2" charset="2"/>
              <a:buChar char="§"/>
            </a:pPr>
            <a:endParaRPr lang="en-US" sz="2800" dirty="0" smtClean="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
            </a:pPr>
            <a:r>
              <a:rPr lang="en-US" sz="2800" dirty="0" smtClean="0">
                <a:latin typeface="Times New Roman" panose="02020603050405020304" pitchFamily="18" charset="0"/>
                <a:cs typeface="Times New Roman" panose="02020603050405020304" pitchFamily="18" charset="0"/>
              </a:rPr>
              <a:t>A Doughnut chart is prepared to shows </a:t>
            </a:r>
            <a:r>
              <a:rPr lang="en-US" sz="2800" dirty="0">
                <a:latin typeface="Times New Roman" panose="02020603050405020304" pitchFamily="18" charset="0"/>
                <a:cs typeface="Times New Roman" panose="02020603050405020304" pitchFamily="18" charset="0"/>
              </a:rPr>
              <a:t>S</a:t>
            </a:r>
            <a:r>
              <a:rPr lang="en-US" sz="2800" dirty="0" smtClean="0">
                <a:latin typeface="Times New Roman" panose="02020603050405020304" pitchFamily="18" charset="0"/>
                <a:cs typeface="Times New Roman" panose="02020603050405020304" pitchFamily="18" charset="0"/>
              </a:rPr>
              <a:t>ales of all three categories </a:t>
            </a:r>
            <a:r>
              <a:rPr lang="en-US" sz="2800" dirty="0" err="1" smtClean="0">
                <a:latin typeface="Times New Roman" panose="02020603050405020304" pitchFamily="18" charset="0"/>
                <a:cs typeface="Times New Roman" panose="02020603050405020304" pitchFamily="18" charset="0"/>
              </a:rPr>
              <a:t>Furniture,Technology</a:t>
            </a:r>
            <a:r>
              <a:rPr lang="en-US" sz="2800" dirty="0" smtClean="0">
                <a:latin typeface="Times New Roman" panose="02020603050405020304" pitchFamily="18" charset="0"/>
                <a:cs typeface="Times New Roman" panose="02020603050405020304" pitchFamily="18" charset="0"/>
              </a:rPr>
              <a:t> &amp; office Supplies.</a:t>
            </a:r>
            <a:endParaRPr lang="en-US" sz="2800" dirty="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
            </a:pPr>
            <a:endParaRPr lang="en-US" sz="2800" dirty="0" smtClean="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Ø"/>
            </a:pPr>
            <a:endParaRPr lang="en-US" sz="2800" dirty="0" smtClean="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78777" y="2939143"/>
            <a:ext cx="6100354" cy="3030582"/>
          </a:xfrm>
          <a:prstGeom prst="rect">
            <a:avLst/>
          </a:prstGeom>
        </p:spPr>
      </p:pic>
      <p:sp>
        <p:nvSpPr>
          <p:cNvPr id="4" name="TextBox 3"/>
          <p:cNvSpPr txBox="1"/>
          <p:nvPr/>
        </p:nvSpPr>
        <p:spPr>
          <a:xfrm>
            <a:off x="4170217" y="6211669"/>
            <a:ext cx="3920837" cy="646331"/>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FIG 4 – Category- </a:t>
            </a:r>
            <a:r>
              <a:rPr lang="en-US" dirty="0">
                <a:latin typeface="Times New Roman" panose="02020603050405020304" pitchFamily="18" charset="0"/>
                <a:cs typeface="Times New Roman" panose="02020603050405020304" pitchFamily="18" charset="0"/>
              </a:rPr>
              <a:t>wise sum of sales</a:t>
            </a:r>
            <a:endParaRPr lang="en-US" dirty="0" smtClean="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15908003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7421" y="352697"/>
            <a:ext cx="9993085" cy="3108543"/>
          </a:xfrm>
          <a:prstGeom prst="rect">
            <a:avLst/>
          </a:prstGeom>
          <a:noFill/>
        </p:spPr>
        <p:txBody>
          <a:bodyPr wrap="square" rtlCol="0">
            <a:spAutoFit/>
          </a:bodyPr>
          <a:lstStyle/>
          <a:p>
            <a:pPr marL="457200" indent="-457200">
              <a:buFont typeface="Wingdings" panose="05000000000000000000" pitchFamily="2" charset="2"/>
              <a:buChar char="Ø"/>
            </a:pPr>
            <a:r>
              <a:rPr lang="en-US" sz="2800" dirty="0" smtClean="0">
                <a:latin typeface="Times New Roman" panose="02020603050405020304" pitchFamily="18" charset="0"/>
                <a:cs typeface="Times New Roman" panose="02020603050405020304" pitchFamily="18" charset="0"/>
              </a:rPr>
              <a:t> What are the Sub –Category wise Sum of Sales ?</a:t>
            </a:r>
          </a:p>
          <a:p>
            <a:pPr marL="457200" indent="-457200">
              <a:buFont typeface="Wingdings" panose="05000000000000000000" pitchFamily="2" charset="2"/>
              <a:buChar char="Ø"/>
            </a:pPr>
            <a:endParaRPr lang="en-US" sz="2800" dirty="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
            </a:pPr>
            <a:r>
              <a:rPr lang="en-US" sz="2800" dirty="0" smtClean="0">
                <a:latin typeface="Times New Roman" panose="02020603050405020304" pitchFamily="18" charset="0"/>
                <a:cs typeface="Times New Roman" panose="02020603050405020304" pitchFamily="18" charset="0"/>
              </a:rPr>
              <a:t>A 3- D Stacked column is Created which shows all Sub categories, Field buttons on chart helps us to  choose a particular  category to identify sales of subsequent sub-categories .</a:t>
            </a:r>
          </a:p>
          <a:p>
            <a:pPr marL="457200" indent="-457200">
              <a:buFont typeface="Wingdings" panose="05000000000000000000" pitchFamily="2" charset="2"/>
              <a:buChar char="Ø"/>
            </a:pPr>
            <a:endParaRPr lang="en-US" sz="2800" dirty="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
            </a:pPr>
            <a:endParaRPr lang="en-US" sz="2800"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0706" y="2704344"/>
            <a:ext cx="9666513" cy="3618080"/>
          </a:xfrm>
          <a:prstGeom prst="rect">
            <a:avLst/>
          </a:prstGeom>
        </p:spPr>
      </p:pic>
      <p:sp>
        <p:nvSpPr>
          <p:cNvPr id="4" name="TextBox 3"/>
          <p:cNvSpPr txBox="1"/>
          <p:nvPr/>
        </p:nvSpPr>
        <p:spPr>
          <a:xfrm>
            <a:off x="4492040" y="6488668"/>
            <a:ext cx="4388724" cy="369332"/>
          </a:xfrm>
          <a:prstGeom prst="rect">
            <a:avLst/>
          </a:prstGeom>
          <a:noFill/>
        </p:spPr>
        <p:txBody>
          <a:bodyPr wrap="square" rtlCol="0">
            <a:spAutoFit/>
          </a:bodyPr>
          <a:lstStyle/>
          <a:p>
            <a:r>
              <a:rPr lang="en-US" dirty="0" smtClean="0"/>
              <a:t>FIG 5 -</a:t>
            </a:r>
            <a:r>
              <a:rPr lang="en-US" dirty="0">
                <a:latin typeface="Times New Roman" panose="02020603050405020304" pitchFamily="18" charset="0"/>
                <a:cs typeface="Times New Roman" panose="02020603050405020304" pitchFamily="18" charset="0"/>
              </a:rPr>
              <a:t> Sub –Category wise Sum of Sales</a:t>
            </a:r>
            <a:r>
              <a:rPr lang="en-US" dirty="0" smtClean="0"/>
              <a:t> </a:t>
            </a:r>
            <a:endParaRPr lang="en-US" dirty="0"/>
          </a:p>
        </p:txBody>
      </p:sp>
    </p:spTree>
    <p:extLst>
      <p:ext uri="{BB962C8B-B14F-4D97-AF65-F5344CB8AC3E}">
        <p14:creationId xmlns:p14="http://schemas.microsoft.com/office/powerpoint/2010/main" val="366433004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3868"/>
            <a:ext cx="10515600" cy="954223"/>
          </a:xfrm>
        </p:spPr>
        <p:txBody>
          <a:bodyPr>
            <a:normAutofit/>
          </a:bodyPr>
          <a:lstStyle/>
          <a:p>
            <a:r>
              <a:rPr lang="en-US" sz="4000" b="1" dirty="0" smtClean="0">
                <a:solidFill>
                  <a:srgbClr val="C00000"/>
                </a:solidFill>
                <a:latin typeface="Times New Roman" panose="02020603050405020304" pitchFamily="18" charset="0"/>
                <a:cs typeface="Times New Roman" panose="02020603050405020304" pitchFamily="18" charset="0"/>
              </a:rPr>
              <a:t>        PROBLEM STATEMENTS </a:t>
            </a:r>
            <a:r>
              <a:rPr lang="en-US" sz="2000" b="1" dirty="0" smtClean="0">
                <a:solidFill>
                  <a:srgbClr val="C00000"/>
                </a:solidFill>
                <a:latin typeface="Times New Roman" panose="02020603050405020304" pitchFamily="18" charset="0"/>
                <a:cs typeface="Times New Roman" panose="02020603050405020304" pitchFamily="18" charset="0"/>
              </a:rPr>
              <a:t>(DASHBOARD – 2)</a:t>
            </a:r>
            <a:endParaRPr lang="en-US" sz="4000" b="1"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214846"/>
            <a:ext cx="11443063" cy="5199017"/>
          </a:xfrm>
        </p:spPr>
        <p:txBody>
          <a:bodyPr/>
          <a:lstStyle/>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What are the Quantities of items sold according to  months in all 4 years?</a:t>
            </a:r>
          </a:p>
          <a:p>
            <a:pPr>
              <a:buFont typeface="Wingdings" panose="05000000000000000000" pitchFamily="2" charset="2"/>
              <a:buChar char="§"/>
            </a:pPr>
            <a:r>
              <a:rPr lang="en-US" dirty="0" smtClean="0">
                <a:latin typeface="Times New Roman" panose="02020603050405020304" pitchFamily="18" charset="0"/>
                <a:cs typeface="Times New Roman" panose="02020603050405020304" pitchFamily="18" charset="0"/>
              </a:rPr>
              <a:t>For this a line chart is created which shows no of items on y axis &amp; months in x- </a:t>
            </a:r>
            <a:r>
              <a:rPr lang="en-US" dirty="0" err="1" smtClean="0">
                <a:latin typeface="Times New Roman" panose="02020603050405020304" pitchFamily="18" charset="0"/>
                <a:cs typeface="Times New Roman" panose="02020603050405020304" pitchFamily="18" charset="0"/>
              </a:rPr>
              <a:t>axis.Year</a:t>
            </a:r>
            <a:r>
              <a:rPr lang="en-US" dirty="0" smtClean="0">
                <a:latin typeface="Times New Roman" panose="02020603050405020304" pitchFamily="18" charset="0"/>
                <a:cs typeface="Times New Roman" panose="02020603050405020304" pitchFamily="18" charset="0"/>
              </a:rPr>
              <a:t> field button helps us to select different years for analysis. </a:t>
            </a:r>
            <a:endParaRPr lang="en-US"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63239" y="2743200"/>
            <a:ext cx="7877594" cy="3474720"/>
          </a:xfrm>
          <a:prstGeom prst="rect">
            <a:avLst/>
          </a:prstGeom>
        </p:spPr>
      </p:pic>
      <p:sp>
        <p:nvSpPr>
          <p:cNvPr id="5" name="TextBox 4"/>
          <p:cNvSpPr txBox="1"/>
          <p:nvPr/>
        </p:nvSpPr>
        <p:spPr>
          <a:xfrm>
            <a:off x="3920836" y="6287981"/>
            <a:ext cx="6165273" cy="369332"/>
          </a:xfrm>
          <a:prstGeom prst="rect">
            <a:avLst/>
          </a:prstGeom>
          <a:noFill/>
        </p:spPr>
        <p:txBody>
          <a:bodyPr wrap="square" rtlCol="0">
            <a:spAutoFit/>
          </a:bodyPr>
          <a:lstStyle/>
          <a:p>
            <a:r>
              <a:rPr lang="en-US" dirty="0" smtClean="0"/>
              <a:t>FIG 6 -</a:t>
            </a:r>
            <a:r>
              <a:rPr lang="en-US" dirty="0">
                <a:latin typeface="Times New Roman" panose="02020603050405020304" pitchFamily="18" charset="0"/>
                <a:cs typeface="Times New Roman" panose="02020603050405020304" pitchFamily="18" charset="0"/>
              </a:rPr>
              <a:t> Quantities of items sold according to  months</a:t>
            </a:r>
            <a:r>
              <a:rPr lang="en-US" dirty="0" smtClean="0"/>
              <a:t> </a:t>
            </a:r>
            <a:endParaRPr lang="en-US" dirty="0"/>
          </a:p>
        </p:txBody>
      </p:sp>
    </p:spTree>
    <p:extLst>
      <p:ext uri="{BB962C8B-B14F-4D97-AF65-F5344CB8AC3E}">
        <p14:creationId xmlns:p14="http://schemas.microsoft.com/office/powerpoint/2010/main" val="202516976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9007" y="496389"/>
            <a:ext cx="11469188" cy="3539430"/>
          </a:xfrm>
          <a:prstGeom prst="rect">
            <a:avLst/>
          </a:prstGeom>
          <a:noFill/>
        </p:spPr>
        <p:txBody>
          <a:bodyPr wrap="square" rtlCol="0">
            <a:spAutoFit/>
          </a:bodyPr>
          <a:lstStyle/>
          <a:p>
            <a:pPr marL="457200" indent="-457200">
              <a:buFont typeface="Wingdings" panose="05000000000000000000" pitchFamily="2" charset="2"/>
              <a:buChar char="Ø"/>
            </a:pPr>
            <a:r>
              <a:rPr lang="en-US" sz="2800" dirty="0" smtClean="0">
                <a:latin typeface="Times New Roman" panose="02020603050405020304" pitchFamily="18" charset="0"/>
                <a:cs typeface="Times New Roman" panose="02020603050405020304" pitchFamily="18" charset="0"/>
              </a:rPr>
              <a:t>Find the order id’s with maximum discount amount ?</a:t>
            </a:r>
          </a:p>
          <a:p>
            <a:pPr marL="457200" indent="-457200">
              <a:buFont typeface="Wingdings" panose="05000000000000000000" pitchFamily="2" charset="2"/>
              <a:buChar char="Ø"/>
            </a:pPr>
            <a:endParaRPr lang="en-US" sz="2800" dirty="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
            </a:pPr>
            <a:r>
              <a:rPr lang="en-US" sz="2800" dirty="0" smtClean="0">
                <a:latin typeface="Times New Roman" panose="02020603050405020304" pitchFamily="18" charset="0"/>
                <a:cs typeface="Times New Roman" panose="02020603050405020304" pitchFamily="18" charset="0"/>
              </a:rPr>
              <a:t>For this Only a pivot table is used to identify order ids with  maximum discount amount .No chart is prepared for this problem statement ,pivot table is created in sheet 4.The Pivot table is shown below</a:t>
            </a:r>
          </a:p>
          <a:p>
            <a:endParaRPr lang="en-US" sz="2800" dirty="0" smtClean="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Ø"/>
            </a:pPr>
            <a:endParaRPr lang="en-US" sz="2800" dirty="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
            </a:pPr>
            <a:endParaRPr lang="en-US" sz="28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22426" y="2911279"/>
            <a:ext cx="5563376" cy="3439005"/>
          </a:xfrm>
          <a:prstGeom prst="rect">
            <a:avLst/>
          </a:prstGeom>
        </p:spPr>
      </p:pic>
      <p:sp>
        <p:nvSpPr>
          <p:cNvPr id="5" name="TextBox 4"/>
          <p:cNvSpPr txBox="1"/>
          <p:nvPr/>
        </p:nvSpPr>
        <p:spPr>
          <a:xfrm>
            <a:off x="3408218" y="6350284"/>
            <a:ext cx="5292437" cy="369332"/>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             FIG 7 -  order </a:t>
            </a:r>
            <a:r>
              <a:rPr lang="en-US" dirty="0">
                <a:latin typeface="Times New Roman" panose="02020603050405020304" pitchFamily="18" charset="0"/>
                <a:cs typeface="Times New Roman" panose="02020603050405020304" pitchFamily="18" charset="0"/>
              </a:rPr>
              <a:t>id’s with maximum discount</a:t>
            </a:r>
            <a:endParaRPr lang="en-US" dirty="0"/>
          </a:p>
        </p:txBody>
      </p:sp>
    </p:spTree>
    <p:extLst>
      <p:ext uri="{BB962C8B-B14F-4D97-AF65-F5344CB8AC3E}">
        <p14:creationId xmlns:p14="http://schemas.microsoft.com/office/powerpoint/2010/main" val="227089964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250</TotalTime>
  <Words>701</Words>
  <Application>Microsoft Office PowerPoint</Application>
  <PresentationFormat>Widescreen</PresentationFormat>
  <Paragraphs>81</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Calibri Light</vt:lpstr>
      <vt:lpstr>Times New Roman</vt:lpstr>
      <vt:lpstr>Wingdings</vt:lpstr>
      <vt:lpstr>Office Theme</vt:lpstr>
      <vt:lpstr>     BOARD INFINITY</vt:lpstr>
      <vt:lpstr>WHAT I HAVE DONE IN MY PROJECT</vt:lpstr>
      <vt:lpstr>PROBLEM STATEMENTS(DASHBOARD – 1) </vt:lpstr>
      <vt:lpstr>PowerPoint Presentation</vt:lpstr>
      <vt:lpstr>PowerPoint Presentation</vt:lpstr>
      <vt:lpstr>PowerPoint Presentation</vt:lpstr>
      <vt:lpstr>PowerPoint Presentation</vt:lpstr>
      <vt:lpstr>        PROBLEM STATEMENTS (DASHBOARD – 2)</vt:lpstr>
      <vt:lpstr>PowerPoint Presentation</vt:lpstr>
      <vt:lpstr>PowerPoint Presentation</vt:lpstr>
      <vt:lpstr>PowerPoint Presentation</vt:lpstr>
      <vt:lpstr>RESULT &amp; INSIGHTS FROM SUPERSTORE ANALYSIS</vt:lpstr>
      <vt:lpstr>                            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BOARD INFINITY</dc:title>
  <dc:creator>pranay amle</dc:creator>
  <cp:lastModifiedBy>pranay amle</cp:lastModifiedBy>
  <cp:revision>22</cp:revision>
  <dcterms:created xsi:type="dcterms:W3CDTF">2020-04-03T17:04:39Z</dcterms:created>
  <dcterms:modified xsi:type="dcterms:W3CDTF">2020-04-04T17:42:29Z</dcterms:modified>
</cp:coreProperties>
</file>