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D955441-8C68-45FA-B54C-0A2C26C13A65}">
          <p14:sldIdLst>
            <p14:sldId id="256"/>
            <p14:sldId id="257"/>
            <p14:sldId id="258"/>
            <p14:sldId id="259"/>
            <p14:sldId id="268"/>
            <p14:sldId id="261"/>
            <p14:sldId id="262"/>
            <p14:sldId id="264"/>
            <p14:sldId id="265"/>
            <p14:sldId id="263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EA6C7-3DE5-4C93-B46D-9F08897AEE12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63139-AA89-47AE-BA03-2623B2CC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9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3139-AA89-47AE-BA03-2623B2CC43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5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340B-2A20-1360-291E-1380CBD8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D9B9C-07D2-BD62-2F99-DEEB4B07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568A0-0B92-4CFA-1596-0708105F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CE6-9A9B-4A7C-B596-0F2B34E8FA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A7BA4-7ABB-312D-D65C-AE7344FE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84A7F-9F63-D34A-50A7-D5AEED20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4138-0DA8-41E1-9E6F-1C47F03998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AE6FD2-79E1-DC48-11DC-5555A589E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9095" y="5647255"/>
            <a:ext cx="1504705" cy="79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5AEC-3CC0-9CB4-85A7-57B245D9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8AE7C-C94F-65C9-18C2-BD50F936F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B066-6220-990B-B5EF-B5EF8664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CE6-9A9B-4A7C-B596-0F2B34E8FA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766CF-16E4-7513-F081-BEDB6265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BE4BA-BF40-B512-4F5C-4F9ECC5A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4138-0DA8-41E1-9E6F-1C47F039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2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6135F-A440-FED9-24D4-6A1354C23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2053F-28D2-649C-B5D6-2A0398D8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C6A85-FCAA-AE58-3854-AA18967E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CE6-9A9B-4A7C-B596-0F2B34E8FA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0CDD2-D7E6-A992-007D-BCAF82C6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1D6C-7E1E-A51E-F1E3-B1EC73C3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4138-0DA8-41E1-9E6F-1C47F039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4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8C4A-5925-D7F7-BBD6-2BE74EB6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147DA-2F27-553D-E11C-1A83D2B7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CEC2-4247-1BF4-C346-12A5C638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CE6-9A9B-4A7C-B596-0F2B34E8FA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60D4C-4F75-A44A-25D2-29D306CA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DA1FD-0AE0-186F-CB01-A8CE4BFC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4138-0DA8-41E1-9E6F-1C47F03998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96F5E-CD88-2299-E06F-68925B146A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32029" y="5687971"/>
            <a:ext cx="1521771" cy="80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C6A7-5610-6AD8-1152-2C77ECF7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7B4A0-C4EF-9E9C-78C9-69EA9EE4A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E14B4-1991-952B-6F20-598B4566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CE6-9A9B-4A7C-B596-0F2B34E8FA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01DF-2ADF-1411-BE16-52FF7E6A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9DCD5-0A85-5909-3900-A8965A7C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4138-0DA8-41E1-9E6F-1C47F039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0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2688-BA48-A9E9-208A-4E457B0F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E80D-2630-187F-C831-24C6EA965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A1B61-B086-8F90-3105-B762E7514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1FAEE-6FEE-1328-022A-800E6B66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CE6-9A9B-4A7C-B596-0F2B34E8FA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7699D-905B-7E4C-7028-057776DF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7409F-1B40-ACBF-0BDD-99DCCC89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4138-0DA8-41E1-9E6F-1C47F039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6F98-107D-458A-E4E2-BD88F830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19DCA-2206-6AF0-6DBC-16FD4AD1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C2F73-F5AA-1FEB-15A7-5AB635E05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0C914-9787-D2D1-3D24-BF7BFC681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CCED3-9A22-811E-B083-F28686A80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5C2C1-1314-7565-486D-6C3782A5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CE6-9A9B-4A7C-B596-0F2B34E8FA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359E1-8770-3917-BFB8-79E9BC39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B4152-B02E-ED05-0591-D1B96368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4138-0DA8-41E1-9E6F-1C47F039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0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C3F8-AFD5-F422-C383-166FD9AD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12164-DF18-EFC2-45DF-BFD02CC4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CE6-9A9B-4A7C-B596-0F2B34E8FA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BF295-FDD5-2C8B-AAC2-0DB968E3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96C4F-9773-5D1A-45E2-585FE3FA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4138-0DA8-41E1-9E6F-1C47F039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A9F5B-0DC7-D950-A651-2D8EB0FE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CE6-9A9B-4A7C-B596-0F2B34E8FA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3007DD-5F37-749E-77BB-56349179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4E4BF-9EFA-DCEB-5DB3-2220C6BC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4138-0DA8-41E1-9E6F-1C47F039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0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EDC0-1F69-B629-55DD-F7B2CAA9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2C575-E15A-9F77-1168-BEA6E386D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B9E4B-6D00-4592-12F7-F10B464A6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25D05-AA60-0882-207E-95F99B57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CE6-9A9B-4A7C-B596-0F2B34E8FA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E7C01-FB18-EE38-5D07-34E50025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307C6-5CF4-79A4-52FE-9CEEFA67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4138-0DA8-41E1-9E6F-1C47F039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5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FBB7-2CB7-3B16-A5E1-8201C03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8870B-4D1D-B57F-624E-41DA6B9E4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69A32-98BA-3B76-6BA5-E58AA0238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7212D-B1AD-043C-87DE-53F348B3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CE6-9A9B-4A7C-B596-0F2B34E8FA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DF437-D348-428E-BED4-817247DA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A2B1E-FB98-00F9-2318-3F098FBD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4138-0DA8-41E1-9E6F-1C47F039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CFA3A-065D-84CF-3FCB-E7C81FD8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90BEA-D993-DCB3-99C2-B2F3D7097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DDF35-C366-08C5-B5A0-33DC86FAD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F00CE6-9A9B-4A7C-B596-0F2B34E8FA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32AAF-85B1-4C45-6C11-DF26E3E2D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F14A1-43FD-9496-EF50-6415EEB21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A4138-0DA8-41E1-9E6F-1C47F039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2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A02C-ABD5-C18A-1023-F5D62F5B6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F90D5-8C17-49A0-040A-B472F595F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readable, dynamic, pleasant, flexible, fast, and powerful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Strongly and Dynamically typed, high-level, interpreted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Easy to learn, beginner friendly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Multi-purpose(Web, GUI, Scripting,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OOPS Concept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2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C904-5699-C366-CF04-7042CE77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-22923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u="sng" dirty="0"/>
              <a:t>Decision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A6BA-BC12-6DAF-4CDC-FCEEB9DC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44" y="59118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Selection/conditional branching statements: If, if-else, if-else-if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Basic loop structures/iterative statements: while, for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Break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Continue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BC5CF-72AB-1B12-0280-02BCAD1A3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847" y="987299"/>
            <a:ext cx="4851470" cy="5422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24F49-6A92-FA7C-8AD9-2C35E664B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44" y="2581824"/>
            <a:ext cx="3187864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8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1198-039D-B5AA-DB30-4373125F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92" y="-302387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/>
              <a:t>Q: Write a program to sum the squares of even numbers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FF481-4D0A-2CC7-63FD-686373753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811" y="555090"/>
            <a:ext cx="5550185" cy="20384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4357D6-BC9D-3E09-3E2D-E9E636524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307" y="248533"/>
            <a:ext cx="4286470" cy="9398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44115-95C6-1651-F86A-EE4556A9C64A}"/>
              </a:ext>
            </a:extLst>
          </p:cNvPr>
          <p:cNvSpPr txBox="1"/>
          <p:nvPr/>
        </p:nvSpPr>
        <p:spPr>
          <a:xfrm>
            <a:off x="577433" y="2785735"/>
            <a:ext cx="10753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Functions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Reusable code blocks.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Function definition: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Function call: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4AB3B-8978-C7E3-637F-601D7784E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279" y="3094182"/>
            <a:ext cx="4733523" cy="1173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607BE1-3B9B-E6B8-A4F8-B9324B0C5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009" y="4969611"/>
            <a:ext cx="2502029" cy="9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377F-0F24-CC53-D3A7-D7600489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2" y="-3206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C3C3-8383-BB59-3C9F-C0008BB82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77406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Function that calls itself to solve a smaller version of its task.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Base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Recursive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A9812-D5B7-F5CE-67DB-B4FA6DDC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91" y="1172269"/>
            <a:ext cx="5092962" cy="2648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D84CA-F0F4-5969-2FF7-B89C1AFCD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008" y="1172269"/>
            <a:ext cx="2609984" cy="596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A9428-6644-C75E-EA8F-1A155DCBCA50}"/>
              </a:ext>
            </a:extLst>
          </p:cNvPr>
          <p:cNvSpPr txBox="1"/>
          <p:nvPr/>
        </p:nvSpPr>
        <p:spPr>
          <a:xfrm>
            <a:off x="243840" y="3896888"/>
            <a:ext cx="845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Write a program to print the Fibonacci series using recursion: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9E9747-DA90-92DD-A9B1-7F8D1FF9F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954" y="3896888"/>
            <a:ext cx="4083260" cy="2730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8E0627-42E3-5C15-B603-DDAD2CB56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407" y="5338412"/>
            <a:ext cx="3391074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1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40EA-A3E7-5A44-D625-A028CC0B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-30238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Lamda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C0DEB-CF4C-1567-4A7A-580535928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64" y="664337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lambda function</a:t>
            </a:r>
            <a:r>
              <a:rPr lang="en-US" sz="1600" dirty="0"/>
              <a:t> is a small </a:t>
            </a:r>
            <a:r>
              <a:rPr lang="en-US" sz="1600" b="1" dirty="0"/>
              <a:t>anonymous function</a:t>
            </a:r>
            <a:r>
              <a:rPr lang="en-US" sz="1600" dirty="0"/>
              <a:t> (without a name).</a:t>
            </a:r>
          </a:p>
          <a:p>
            <a:r>
              <a:rPr lang="en-US" sz="1600" dirty="0"/>
              <a:t>It can have </a:t>
            </a:r>
            <a:r>
              <a:rPr lang="en-US" sz="1600" b="1" dirty="0"/>
              <a:t>any number of arguments</a:t>
            </a:r>
            <a:r>
              <a:rPr lang="en-US" sz="1600" dirty="0"/>
              <a:t> but only </a:t>
            </a:r>
            <a:r>
              <a:rPr lang="en-US" sz="1600" b="1" dirty="0"/>
              <a:t>one expression</a:t>
            </a:r>
            <a:r>
              <a:rPr lang="en-US" sz="1600" dirty="0"/>
              <a:t>.</a:t>
            </a:r>
          </a:p>
          <a:p>
            <a:r>
              <a:rPr lang="en-US" sz="1600" dirty="0"/>
              <a:t>Syntax- lambda arguments: expression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B3F76-C4FD-54F3-1B31-7965BACF0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1" y="1752179"/>
            <a:ext cx="4730993" cy="1543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C76996-2451-8F00-FF2C-72F071DCA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098" y="1752179"/>
            <a:ext cx="3111660" cy="596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931B88-0E3D-11B7-2A8A-52EEC28D7FD5}"/>
              </a:ext>
            </a:extLst>
          </p:cNvPr>
          <p:cNvSpPr txBox="1"/>
          <p:nvPr/>
        </p:nvSpPr>
        <p:spPr>
          <a:xfrm>
            <a:off x="220980" y="3521368"/>
            <a:ext cx="107990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Error Handling or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Error handling allows you to deal with runtime errors (like dividing by zero, invalid input, or file not found) </a:t>
            </a:r>
            <a:r>
              <a:rPr lang="en-US" sz="1600" b="1" dirty="0"/>
              <a:t>without crashing your program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Python uses try – except – finally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Division by zero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Handling Multiple errors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Custom errors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BEEF14-2B12-02ED-C2E2-6D35F06EF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813" y="4510734"/>
            <a:ext cx="4559534" cy="12827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7CF447-D61B-2A51-9C66-6C52DA997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795" y="4487322"/>
            <a:ext cx="3772094" cy="16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8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CBEB-202C-5261-4742-C5DDEDFF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-24752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OOPS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B80C3C-46EE-6DB0-55A4-63589A55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16" y="710057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OOP helps us organize code into </a:t>
            </a:r>
            <a:r>
              <a:rPr lang="en-US" sz="1600" b="1" dirty="0"/>
              <a:t>objects</a:t>
            </a:r>
            <a:r>
              <a:rPr lang="en-US" sz="1600" dirty="0"/>
              <a:t> (real-world entities) using </a:t>
            </a:r>
            <a:r>
              <a:rPr lang="en-US" sz="1600" b="1" dirty="0"/>
              <a:t>classes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The </a:t>
            </a:r>
            <a:r>
              <a:rPr lang="en-US" sz="1600" b="1" dirty="0"/>
              <a:t>4 main pillars of OOP</a:t>
            </a:r>
            <a:r>
              <a:rPr lang="en-US" sz="1600" dirty="0"/>
              <a:t>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Encapsulation</a:t>
            </a:r>
            <a:r>
              <a:rPr lang="en-US" sz="1600" dirty="0"/>
              <a:t> – Binding data (variables) and methods (functions) together in a class.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Abstraction</a:t>
            </a:r>
            <a:r>
              <a:rPr lang="en-US" sz="1600" dirty="0"/>
              <a:t> – Hiding implementation details and showing only essential features.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Inheritance</a:t>
            </a:r>
            <a:r>
              <a:rPr lang="en-US" sz="1600" dirty="0"/>
              <a:t> – One class can inherit properties &amp; methods of another class.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Polymorphism</a:t>
            </a:r>
            <a:r>
              <a:rPr lang="en-US" sz="1600" dirty="0"/>
              <a:t> – Same method name can behave differently for different objects.</a:t>
            </a:r>
          </a:p>
          <a:p>
            <a:r>
              <a:rPr lang="en-US" sz="1600" dirty="0"/>
              <a:t>A class is a template or blueprint for creating objects, it defines attributes(variables) and methods(functions) that its objects will have.</a:t>
            </a:r>
          </a:p>
          <a:p>
            <a:r>
              <a:rPr lang="en-US" sz="1600" dirty="0"/>
              <a:t>An object is a real-world instance of class. If class is a blueprint, then an object is the actual product built from it.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C196EB-4A50-0596-9CA3-76D8AEDB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18" y="3632571"/>
            <a:ext cx="5207268" cy="28576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6415D6-5251-640C-F740-1DA5369F4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537" y="4210289"/>
            <a:ext cx="3168813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8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D9E6-6D07-75E7-448C-FCABB151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08" y="8763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E10F-7D74-B784-4D04-DBB7AF44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08" y="116948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wrapping data &amp; methods inside a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9028E-4C8D-64B8-42C9-9E004E6E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92" y="1721936"/>
            <a:ext cx="4997707" cy="221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D483B1-9375-DCBE-5DFB-97A674FC3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425" y="2099752"/>
            <a:ext cx="2578233" cy="3429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AE41C-0969-1E54-796B-E59D4D63EA83}"/>
              </a:ext>
            </a:extLst>
          </p:cNvPr>
          <p:cNvSpPr txBox="1"/>
          <p:nvPr/>
        </p:nvSpPr>
        <p:spPr>
          <a:xfrm>
            <a:off x="671066" y="3653028"/>
            <a:ext cx="6872734" cy="63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0C86A33-5612-8394-C271-EE3AF7675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19" y="4223371"/>
            <a:ext cx="7333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(name, marks) and method (display) are encapsulated inside class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12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B863-94EF-68B9-6528-A31D0332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-3206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64EA5-7B92-F78D-A342-34E23579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67173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hiding implementation details (via abstract classes).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FC0E6-8173-3945-BEFD-5DE16FA35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57" y="1161933"/>
            <a:ext cx="4724643" cy="4534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0AC0D7-1BE3-B749-1941-2E41A65C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702" y="1161933"/>
            <a:ext cx="3372023" cy="577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CD715C-37BB-8BFB-B319-EB5AC11F40E5}"/>
              </a:ext>
            </a:extLst>
          </p:cNvPr>
          <p:cNvSpPr txBox="1"/>
          <p:nvPr/>
        </p:nvSpPr>
        <p:spPr>
          <a:xfrm>
            <a:off x="6322390" y="2732227"/>
            <a:ext cx="5354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abc</a:t>
            </a:r>
            <a:r>
              <a:rPr lang="en-US" sz="1600" dirty="0"/>
              <a:t> – abstract base class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ABC – used to define an abstract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Vehicle() – abstract class, method start() is abstract – it has no body, only pass. It means we cannot create an object of vehicle 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Any subclass must provide its own version of start, but it can inherit.</a:t>
            </a:r>
          </a:p>
        </p:txBody>
      </p:sp>
    </p:spTree>
    <p:extLst>
      <p:ext uri="{BB962C8B-B14F-4D97-AF65-F5344CB8AC3E}">
        <p14:creationId xmlns:p14="http://schemas.microsoft.com/office/powerpoint/2010/main" val="4053545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F0B3-FA8B-BEAA-8CE6-57FF0FDF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27146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A811E-3357-91CE-0014-4C7596EA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15970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b="1" dirty="0"/>
              <a:t>Inheritance</a:t>
            </a:r>
            <a:r>
              <a:rPr lang="en-US" sz="1600" dirty="0"/>
              <a:t> allows a class (</a:t>
            </a:r>
            <a:r>
              <a:rPr lang="en-US" sz="1600" b="1" dirty="0"/>
              <a:t>child/derived class</a:t>
            </a:r>
            <a:r>
              <a:rPr lang="en-US" sz="1600" dirty="0"/>
              <a:t>) to acquire properties and methods from another class (</a:t>
            </a:r>
            <a:r>
              <a:rPr lang="en-US" sz="1600" b="1" dirty="0"/>
              <a:t>parent/base class</a:t>
            </a:r>
            <a:r>
              <a:rPr lang="en-US" sz="1600" dirty="0"/>
              <a:t>).</a:t>
            </a:r>
          </a:p>
          <a:p>
            <a:r>
              <a:rPr lang="en-US" sz="1600" dirty="0"/>
              <a:t>It promotes </a:t>
            </a:r>
            <a:r>
              <a:rPr lang="en-US" sz="1600" b="1" dirty="0"/>
              <a:t>code reusability</a:t>
            </a:r>
            <a:r>
              <a:rPr lang="en-US" sz="1600" dirty="0"/>
              <a:t>.</a:t>
            </a:r>
          </a:p>
          <a:p>
            <a:r>
              <a:rPr lang="en-US" sz="1600" dirty="0"/>
              <a:t>Child class can </a:t>
            </a:r>
            <a:r>
              <a:rPr lang="en-US" sz="1600" b="1" dirty="0"/>
              <a:t>use</a:t>
            </a:r>
            <a:r>
              <a:rPr lang="en-US" sz="1600" dirty="0"/>
              <a:t> parent’s features and also </a:t>
            </a:r>
            <a:r>
              <a:rPr lang="en-US" sz="1600" b="1" dirty="0"/>
              <a:t>override or extend</a:t>
            </a:r>
            <a:r>
              <a:rPr lang="en-US" sz="1600" dirty="0"/>
              <a:t> them.</a:t>
            </a:r>
          </a:p>
          <a:p>
            <a:pPr marL="0" indent="0">
              <a:buNone/>
            </a:pPr>
            <a:r>
              <a:rPr lang="en-US" sz="1600" b="1" dirty="0"/>
              <a:t>Types of Inheritance in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Single Inheritance</a:t>
            </a:r>
            <a:r>
              <a:rPr lang="en-US" sz="1600" dirty="0"/>
              <a:t> → One child inherits from one parent. Parent → Child.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Multiple Inheritance</a:t>
            </a:r>
            <a:r>
              <a:rPr lang="en-US" sz="1600" dirty="0"/>
              <a:t> → One child inherits from more than one parent. Child inherits from multiple parents.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Multilevel Inheritance</a:t>
            </a:r>
            <a:r>
              <a:rPr lang="en-US" sz="1600" dirty="0"/>
              <a:t> → A class inherits from a child class (grandparent → parent → child). Grandparent → Parent → Child.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Hierarchical Inheritance</a:t>
            </a:r>
            <a:r>
              <a:rPr lang="en-US" sz="1600" dirty="0"/>
              <a:t> → Multiple children inherit from the same parent. One parent, many children.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Hybrid Inheritance</a:t>
            </a:r>
            <a:r>
              <a:rPr lang="en-US" sz="1600" dirty="0"/>
              <a:t> → Combination of above types. Combination of above.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9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F07B-A61B-3111-A541-9B87A265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ED9B22-D109-44A8-E424-13D5AB774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1404" y="0"/>
            <a:ext cx="5219968" cy="391180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E422E-A413-BA29-BB6F-7C706813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28" y="190639"/>
            <a:ext cx="5664491" cy="4483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E2237A-5B3A-5CC5-2142-AF387E285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698" y="3961917"/>
            <a:ext cx="3721291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6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0181-C2EC-373C-E820-29E74832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6" y="-3206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C52AD-BA1E-26E8-F5C9-6C1872821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838073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same method, different behavior.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953AB-9928-D9E2-ED3C-0DB2E6DE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74" y="1284520"/>
            <a:ext cx="5086611" cy="3283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F9B2F6-8774-BAC5-50C2-101FA0E3C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309" y="1370123"/>
            <a:ext cx="2387723" cy="5969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43D19C-E7E8-52A9-936C-4E035A439C0D}"/>
              </a:ext>
            </a:extLst>
          </p:cNvPr>
          <p:cNvSpPr txBox="1"/>
          <p:nvPr/>
        </p:nvSpPr>
        <p:spPr>
          <a:xfrm>
            <a:off x="1078742" y="4866245"/>
            <a:ext cx="71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Fly() behaves differently depending on the object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268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19BD-E557-9827-11A6-59A32EC1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Which platforms uses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E865-A0C1-7AA6-8FE1-F3DB3709E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Google</a:t>
            </a:r>
          </a:p>
          <a:p>
            <a:r>
              <a:rPr lang="en-US" dirty="0"/>
              <a:t>NASA</a:t>
            </a:r>
          </a:p>
          <a:p>
            <a:r>
              <a:rPr lang="en-US" dirty="0"/>
              <a:t>Dropbox</a:t>
            </a:r>
          </a:p>
          <a:p>
            <a:r>
              <a:rPr lang="en-US" dirty="0"/>
              <a:t>IBM</a:t>
            </a:r>
          </a:p>
          <a:p>
            <a:r>
              <a:rPr lang="en-US" dirty="0"/>
              <a:t>Instagram</a:t>
            </a:r>
          </a:p>
          <a:p>
            <a:r>
              <a:rPr lang="en-US" dirty="0"/>
              <a:t>Mozilla</a:t>
            </a:r>
          </a:p>
          <a:p>
            <a:r>
              <a:rPr lang="en-US" dirty="0"/>
              <a:t>Yahoo</a:t>
            </a:r>
          </a:p>
          <a:p>
            <a:r>
              <a:rPr lang="en-US" dirty="0"/>
              <a:t>Quora</a:t>
            </a:r>
          </a:p>
          <a:p>
            <a:r>
              <a:rPr lang="en-US" dirty="0"/>
              <a:t>Reddit</a:t>
            </a:r>
          </a:p>
          <a:p>
            <a:r>
              <a:rPr lang="en-US" dirty="0"/>
              <a:t>Red Hat</a:t>
            </a:r>
          </a:p>
          <a:p>
            <a:r>
              <a:rPr lang="en-US" dirty="0"/>
              <a:t>Git hub</a:t>
            </a:r>
          </a:p>
          <a:p>
            <a:r>
              <a:rPr lang="en-US" dirty="0"/>
              <a:t>Cisco,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07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2217-4153-1F0F-C429-38265306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4" y="-20180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914A9-B4E4-9699-B916-1C1A06B2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84" y="856361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A file is a collection of data stored on a secondary storage device like hard disk.</a:t>
            </a:r>
          </a:p>
          <a:p>
            <a:r>
              <a:rPr lang="en-US" sz="1600" dirty="0"/>
              <a:t>Types of file: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ASCII text files – a stream of characters that can be sequentially processed in a forward direction.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Binary files – a file which may contain any type of data</a:t>
            </a:r>
          </a:p>
          <a:p>
            <a:r>
              <a:rPr lang="en-US" sz="1600" dirty="0"/>
              <a:t>File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Open() method – using with keyword and close()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write() and </a:t>
            </a:r>
            <a:r>
              <a:rPr lang="en-US" sz="1600" dirty="0" err="1"/>
              <a:t>writelines</a:t>
            </a:r>
            <a:r>
              <a:rPr lang="en-US" sz="1600" dirty="0"/>
              <a:t>() 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append()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read() and </a:t>
            </a:r>
            <a:r>
              <a:rPr lang="en-US" sz="1600" dirty="0" err="1"/>
              <a:t>readline</a:t>
            </a:r>
            <a:r>
              <a:rPr lang="en-US" sz="1600" dirty="0"/>
              <a:t>()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rename()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remove()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split() method</a:t>
            </a:r>
          </a:p>
        </p:txBody>
      </p:sp>
    </p:spTree>
    <p:extLst>
      <p:ext uri="{BB962C8B-B14F-4D97-AF65-F5344CB8AC3E}">
        <p14:creationId xmlns:p14="http://schemas.microsoft.com/office/powerpoint/2010/main" val="1447211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F1D1B6-89A3-69DC-856F-4B9AC6FBF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40" y="1044464"/>
            <a:ext cx="5416828" cy="215911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778D64-FF50-3A5B-A247-B842231FC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307" y="1027906"/>
            <a:ext cx="51001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6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11D1-D5BE-B0A3-2584-3BA82809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79" y="-7454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Type Hints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FB4B78-ECF3-5DB7-162C-6B0C59A36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1962" y="1007573"/>
            <a:ext cx="112680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Type hints (introduced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3.5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allow you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specify the expected data 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variables, function arguments, and return values. They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don’t enforce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types at runtime (Python is still dynamically typed), but they help with: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Readability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(easy to understand the code)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Debugging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(catch mistakes early with tools like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 support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(auto-suggestions, error highlighting)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Syntax: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	def </a:t>
            </a:r>
            <a:r>
              <a:rPr lang="en-US" altLang="en-US" sz="1600" dirty="0" err="1"/>
              <a:t>function_name</a:t>
            </a:r>
            <a:r>
              <a:rPr lang="en-US" altLang="en-US" sz="1600" dirty="0"/>
              <a:t>(parameter: datatype) -&gt; </a:t>
            </a:r>
            <a:r>
              <a:rPr lang="en-US" altLang="en-US" sz="1600" dirty="0" err="1"/>
              <a:t>return_type</a:t>
            </a:r>
            <a:r>
              <a:rPr lang="en-US" altLang="en-US" sz="1600" dirty="0"/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61BFB-A762-BD5B-4C05-E6DCCA42A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24" y="3315897"/>
            <a:ext cx="3664138" cy="2121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307B72-783F-18EE-B9AD-7B9B5C712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605" y="3315897"/>
            <a:ext cx="2349621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07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17A4-D2DB-565A-2F23-D1CD452D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92" y="90805"/>
            <a:ext cx="11469624" cy="1325563"/>
          </a:xfrm>
        </p:spPr>
        <p:txBody>
          <a:bodyPr>
            <a:normAutofit/>
          </a:bodyPr>
          <a:lstStyle/>
          <a:p>
            <a:r>
              <a:rPr lang="en-US" sz="2800" dirty="0"/>
              <a:t>Q: Write a Python program using </a:t>
            </a:r>
            <a:r>
              <a:rPr lang="en-US" sz="2800" b="1" dirty="0"/>
              <a:t>type hints</a:t>
            </a:r>
            <a:r>
              <a:rPr lang="en-US" sz="2800" dirty="0"/>
              <a:t> to calculate the </a:t>
            </a:r>
            <a:r>
              <a:rPr lang="en-US" sz="2800" b="1" dirty="0"/>
              <a:t>average marks</a:t>
            </a:r>
            <a:r>
              <a:rPr lang="en-US" sz="2800" dirty="0"/>
              <a:t> of a student.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806832-F8F4-3F06-05F3-A26BD40EE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5384" y="1247091"/>
            <a:ext cx="94267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a function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calculate_average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that accepts a list of marks (integers or floats) and returns a float value.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0894AE-72CF-1F42-1260-C1B52C610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8" y="1977950"/>
            <a:ext cx="4826248" cy="2902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A2E25C-C4CF-4063-E93D-34F1707BE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26" y="1977950"/>
            <a:ext cx="3149762" cy="8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90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4C19-D728-D9F4-43BC-41AAC8DA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97" y="64919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Q: Write a python program to check prime number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1BC5FC-431A-D3DB-39C6-0CC962CAC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603" y="1768389"/>
            <a:ext cx="5607338" cy="33212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D71A1-237D-D311-1C1B-B2EB9F63B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546" y="1814180"/>
            <a:ext cx="2749691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6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78A9-F281-8528-4636-084E151F4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88" y="257543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5031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D7F2-E38E-13DE-99B1-97C9BA7E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First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4018-4BEE-A78D-E78B-F60C5E20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To print a message on screen</a:t>
            </a:r>
          </a:p>
          <a:p>
            <a:pPr marL="0" indent="0">
              <a:buNone/>
            </a:pPr>
            <a:r>
              <a:rPr lang="en-US" sz="2000" dirty="0"/>
              <a:t>We must save the file as filename.py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Print(“Hello World!!”)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print() is used to display output.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95310-0BD6-6FFD-3755-020362F3E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04" y="3281966"/>
            <a:ext cx="11494091" cy="2063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9A1E05-0BDF-E008-96E3-96C6354C38FC}"/>
              </a:ext>
            </a:extLst>
          </p:cNvPr>
          <p:cNvSpPr txBox="1"/>
          <p:nvPr/>
        </p:nvSpPr>
        <p:spPr>
          <a:xfrm>
            <a:off x="6601968" y="365125"/>
            <a:ext cx="45827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Comments</a:t>
            </a:r>
          </a:p>
          <a:p>
            <a:endParaRPr lang="en-US" dirty="0"/>
          </a:p>
          <a:p>
            <a:r>
              <a:rPr lang="en-US" sz="2000" dirty="0"/>
              <a:t>Single-line comment: #Comment</a:t>
            </a:r>
          </a:p>
          <a:p>
            <a:r>
              <a:rPr lang="en-US" sz="2000" dirty="0"/>
              <a:t>Multi-line comment: “””Comment”””</a:t>
            </a:r>
          </a:p>
        </p:txBody>
      </p:sp>
    </p:spTree>
    <p:extLst>
      <p:ext uri="{BB962C8B-B14F-4D97-AF65-F5344CB8AC3E}">
        <p14:creationId xmlns:p14="http://schemas.microsoft.com/office/powerpoint/2010/main" val="425492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1440-91EE-B3EB-9B12-1E5D897A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11C4-1E62-E98F-610E-D8B65A1C6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programming languages does not care about indentation.</a:t>
            </a:r>
          </a:p>
          <a:p>
            <a:r>
              <a:rPr lang="en-US" dirty="0"/>
              <a:t>Python uses indentation as a fundamental part of its syntax to denote blocks of code.</a:t>
            </a:r>
          </a:p>
          <a:p>
            <a:r>
              <a:rPr lang="en-US" dirty="0"/>
              <a:t>Incorrect or inconsistent indentation will lead to </a:t>
            </a:r>
            <a:r>
              <a:rPr lang="en-US" b="1" dirty="0"/>
              <a:t>IndentationError </a:t>
            </a:r>
            <a:r>
              <a:rPr lang="en-US" dirty="0"/>
              <a:t>or </a:t>
            </a:r>
            <a:r>
              <a:rPr lang="en-US" b="1" dirty="0" err="1"/>
              <a:t>TabError</a:t>
            </a:r>
            <a:r>
              <a:rPr lang="en-US" dirty="0"/>
              <a:t> exceptions, preventing the code from running.</a:t>
            </a:r>
          </a:p>
          <a:p>
            <a:r>
              <a:rPr lang="en-US" dirty="0"/>
              <a:t>Pretty printer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8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8FB0-C164-7BF3-B938-14F4A6E1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8" y="-30238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AB1D-50B6-EE15-0934-038CACC95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68" y="1207007"/>
            <a:ext cx="10515600" cy="3808667"/>
          </a:xfrm>
        </p:spPr>
        <p:txBody>
          <a:bodyPr>
            <a:normAutofit/>
          </a:bodyPr>
          <a:lstStyle/>
          <a:p>
            <a:r>
              <a:rPr lang="en-US" sz="2000" b="1" dirty="0"/>
              <a:t>Typecasting</a:t>
            </a:r>
            <a:r>
              <a:rPr lang="en-US" sz="2000" dirty="0"/>
              <a:t> means converting one data type into another.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FD7DC-E836-49E5-5D86-F241C358E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61" y="1854144"/>
            <a:ext cx="5169166" cy="3416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077DC-EBE1-F70C-525A-9A0EBC283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674" y="2686037"/>
            <a:ext cx="4654789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1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5329-4D90-DB83-0DE8-DFADD7E4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Variables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B926-E96C-3523-C7A6-0B7AB45F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456"/>
            <a:ext cx="10515600" cy="4814507"/>
          </a:xfrm>
        </p:spPr>
        <p:txBody>
          <a:bodyPr/>
          <a:lstStyle/>
          <a:p>
            <a:r>
              <a:rPr lang="en-US" sz="1600" dirty="0"/>
              <a:t>Python is a case-sensitive language</a:t>
            </a:r>
          </a:p>
          <a:p>
            <a:r>
              <a:rPr lang="en-US" sz="1600" dirty="0"/>
              <a:t>Variables are reserved memory locations that stores value.</a:t>
            </a:r>
          </a:p>
          <a:p>
            <a:r>
              <a:rPr lang="en-US" sz="1600" dirty="0"/>
              <a:t>Variables are examples of identifiers. Identifiers is the name given to identify something.</a:t>
            </a:r>
          </a:p>
          <a:p>
            <a:pPr marL="0" indent="0">
              <a:buNone/>
            </a:pPr>
            <a:r>
              <a:rPr lang="en-US" sz="1600" b="1" dirty="0"/>
              <a:t>Data Types</a:t>
            </a:r>
          </a:p>
          <a:p>
            <a:r>
              <a:rPr lang="en-US" sz="1600" dirty="0"/>
              <a:t>Int, float, String, bool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5A124-291E-78C5-027B-C6B462E0F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193" y="2318798"/>
            <a:ext cx="5658141" cy="4426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E24D37-1D35-58AD-35CA-67DDAB3A9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956" y="365125"/>
            <a:ext cx="2757611" cy="16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2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0568-EE10-6A49-DF92-9B851087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" y="-80264"/>
            <a:ext cx="10515600" cy="1143635"/>
          </a:xfrm>
        </p:spPr>
        <p:txBody>
          <a:bodyPr>
            <a:normAutofit/>
          </a:bodyPr>
          <a:lstStyle/>
          <a:p>
            <a:r>
              <a:rPr lang="en-US" sz="3600" u="sng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D141C-B79C-0944-C9D0-6D99C3F1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74EE2-13E3-F21C-B0BA-7A9672438123}"/>
              </a:ext>
            </a:extLst>
          </p:cNvPr>
          <p:cNvSpPr txBox="1"/>
          <p:nvPr/>
        </p:nvSpPr>
        <p:spPr>
          <a:xfrm>
            <a:off x="179832" y="681037"/>
            <a:ext cx="11173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 are text inside quotes.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method</a:t>
            </a:r>
            <a:r>
              <a:rPr lang="en-US" dirty="0"/>
              <a:t> is like a function that belongs to an object (in this case, a string) - upper(), lower(), strip(), replace()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Operations on strings – Concatenation, multiplication (or string repetition), and slicing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1CBBD7-5CB7-190E-283D-EA16136AD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706" y="1536427"/>
            <a:ext cx="5664491" cy="53215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C62FA1-51E1-B06D-85F4-6EE83EBE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639" y="2055410"/>
            <a:ext cx="4064209" cy="23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2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4D4C-5A4F-C417-282D-D58D5741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" y="-293243"/>
            <a:ext cx="10515600" cy="1043051"/>
          </a:xfrm>
        </p:spPr>
        <p:txBody>
          <a:bodyPr>
            <a:normAutofit/>
          </a:bodyPr>
          <a:lstStyle/>
          <a:p>
            <a:r>
              <a:rPr lang="en-US" sz="2400" u="sng" dirty="0"/>
              <a:t>Other Data Types – Lists, Tuple, Sets and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7E70-DB58-D0D5-AAEF-2D51E3A16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04" y="563753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Lists: ordered, mutable collection, </a:t>
            </a:r>
            <a:r>
              <a:rPr lang="en-US" sz="1600" b="1" dirty="0"/>
              <a:t>EG</a:t>
            </a:r>
            <a:r>
              <a:rPr lang="en-US" sz="1600" dirty="0"/>
              <a:t>: fruits = ['apple’, 'banana']</a:t>
            </a:r>
          </a:p>
          <a:p>
            <a:r>
              <a:rPr lang="en-US" sz="1600" dirty="0"/>
              <a:t>Tuple: ordered, immutable collection, </a:t>
            </a:r>
            <a:r>
              <a:rPr lang="en-US" sz="1600" b="1" dirty="0"/>
              <a:t>EG</a:t>
            </a:r>
            <a:r>
              <a:rPr lang="en-US" sz="1600" dirty="0"/>
              <a:t>: t = (1,2,3)</a:t>
            </a:r>
          </a:p>
          <a:p>
            <a:r>
              <a:rPr lang="en-US" sz="1600" dirty="0"/>
              <a:t>Sets: Unordered, unique values, </a:t>
            </a:r>
            <a:r>
              <a:rPr lang="en-US" sz="1600" b="1" dirty="0"/>
              <a:t>EG</a:t>
            </a:r>
            <a:r>
              <a:rPr lang="en-US" sz="1600" dirty="0"/>
              <a:t>: s = {1,2,2,3}</a:t>
            </a:r>
          </a:p>
          <a:p>
            <a:r>
              <a:rPr lang="en-US" sz="1600" dirty="0"/>
              <a:t>Dictionary: Key-value pairs, </a:t>
            </a:r>
            <a:r>
              <a:rPr lang="en-US" sz="1600" b="1" dirty="0"/>
              <a:t>EG:</a:t>
            </a:r>
            <a:r>
              <a:rPr lang="en-US" sz="1600" dirty="0"/>
              <a:t> </a:t>
            </a:r>
            <a:r>
              <a:rPr lang="nl-NL" sz="1600" dirty="0"/>
              <a:t>student = {'name':'Ana','age':20}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825BA-6009-4FE5-AAA1-3EE437D90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994" y="563753"/>
            <a:ext cx="5721644" cy="5207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390478-A8D6-44BC-0672-7F1E7907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86" y="2128997"/>
            <a:ext cx="5277121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8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7422-83B9-0F72-AE17-FD89144C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" y="-272628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Q: Write a program to calculate the area of circle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CAA7C-2A44-FAD5-B97B-8DBC8084C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726" y="652865"/>
            <a:ext cx="5150115" cy="10160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2C2D34-F746-94C0-A8B4-941EDFE73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61" y="652865"/>
            <a:ext cx="3511730" cy="615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BB718E-0D0E-DBF8-C1D5-82AA09DBED00}"/>
              </a:ext>
            </a:extLst>
          </p:cNvPr>
          <p:cNvSpPr txBox="1"/>
          <p:nvPr/>
        </p:nvSpPr>
        <p:spPr>
          <a:xfrm>
            <a:off x="338328" y="1901952"/>
            <a:ext cx="11119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Operators</a:t>
            </a:r>
            <a:r>
              <a:rPr lang="en-US" sz="2000" b="1" dirty="0"/>
              <a:t>:</a:t>
            </a:r>
          </a:p>
          <a:p>
            <a:r>
              <a:rPr lang="en-US" sz="2000" dirty="0"/>
              <a:t>Basic Operators: +, -, *, /, %, **, //</a:t>
            </a:r>
          </a:p>
          <a:p>
            <a:endParaRPr lang="en-US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65D756-90EB-4BF6-0D03-3CD03A128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557" y="2117864"/>
            <a:ext cx="4654789" cy="38482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739CCA-9172-55BF-BB1D-7E9482321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486" y="2862751"/>
            <a:ext cx="3930852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4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Microsoft Office PowerPoint</Application>
  <PresentationFormat>Widescreen</PresentationFormat>
  <Paragraphs>144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Introduction to Python</vt:lpstr>
      <vt:lpstr>Which platforms uses Python</vt:lpstr>
      <vt:lpstr>First Program</vt:lpstr>
      <vt:lpstr>Indentation</vt:lpstr>
      <vt:lpstr>Type Casting</vt:lpstr>
      <vt:lpstr>Variables and Data Types</vt:lpstr>
      <vt:lpstr>Strings</vt:lpstr>
      <vt:lpstr>Other Data Types – Lists, Tuple, Sets and Dictionary</vt:lpstr>
      <vt:lpstr>Q: Write a program to calculate the area of circle</vt:lpstr>
      <vt:lpstr>Decision Control Statements</vt:lpstr>
      <vt:lpstr>Q: Write a program to sum the squares of even numbers</vt:lpstr>
      <vt:lpstr>Recursion</vt:lpstr>
      <vt:lpstr>Lamda Function </vt:lpstr>
      <vt:lpstr>OOPS</vt:lpstr>
      <vt:lpstr>Encapsulation</vt:lpstr>
      <vt:lpstr>Abstraction</vt:lpstr>
      <vt:lpstr>Inheritance</vt:lpstr>
      <vt:lpstr>PowerPoint Presentation</vt:lpstr>
      <vt:lpstr>Polymorphism</vt:lpstr>
      <vt:lpstr>File Handling</vt:lpstr>
      <vt:lpstr>PowerPoint Presentation</vt:lpstr>
      <vt:lpstr>Type Hints</vt:lpstr>
      <vt:lpstr>Q: Write a Python program using type hints to calculate the average marks of a student.</vt:lpstr>
      <vt:lpstr>Q: Write a python program to check prime number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Janani J Maharajan</dc:creator>
  <cp:lastModifiedBy>Janani J Maharajan</cp:lastModifiedBy>
  <cp:revision>11</cp:revision>
  <dcterms:created xsi:type="dcterms:W3CDTF">2025-08-26T11:27:55Z</dcterms:created>
  <dcterms:modified xsi:type="dcterms:W3CDTF">2025-09-04T17:35:12Z</dcterms:modified>
</cp:coreProperties>
</file>