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E2EB-6320-EEE4-C3C3-2FD07F606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9A0D8-8910-6F8F-417C-1B4402AC8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80622-2A46-B399-B192-51179E3F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F3FC-8F85-461C-9B84-F4B4FD807CA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59521-AB75-BB65-0BED-59BEBF35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72C40-D9AA-AFB1-5A40-83C2FAB2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675-3FDA-4766-8552-83F5B80B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2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EC4E-4603-54D2-90AC-0F57AEC4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B57F9-A573-0496-CD3B-E968DEA9C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5AA5B-13CC-9BF2-F0DC-220073EE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F3FC-8F85-461C-9B84-F4B4FD807CA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B28E9-894B-F518-8EFF-AEB74C0E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BBBF4-ED56-7374-869B-1CF8AF7A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675-3FDA-4766-8552-83F5B80B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6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6389A-1B33-BCFB-7197-6E3CCE039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38C78-BF30-A956-90B3-54C74A85B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3F6B-C991-17E7-9F08-234EDEEF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F3FC-8F85-461C-9B84-F4B4FD807CA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2F5A2-E306-0E08-1A41-DEFE18E0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7289-031D-D619-A1DE-26C28D5C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675-3FDA-4766-8552-83F5B80B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E4EC-68C4-D5B7-BFDC-79DEE209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B9AD3-2687-F719-165E-0474D2F5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522CD-9A37-EE6F-72BC-748B19B6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F3FC-8F85-461C-9B84-F4B4FD807CA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FEA09-566F-F3AB-A3D6-E929B62C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88B7A-4080-447C-3BE3-7E8B9E87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675-3FDA-4766-8552-83F5B80B97B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FC0B75-23A0-0875-8DBA-7446ED9F64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2200" y="5647247"/>
            <a:ext cx="1365660" cy="7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3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BFB2-CCC3-D30C-4006-452B9C1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54E1D-D1F1-613D-927D-15FC11FE1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53F7-B17B-CB09-3A2C-A8587E37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F3FC-8F85-461C-9B84-F4B4FD807CA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BFEE3-88CB-29AC-494B-4E72F268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A55BC-99CD-12AA-CA5C-D8930682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675-3FDA-4766-8552-83F5B80B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3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E81D-CA84-717E-1CFF-9FDDA9E9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9B46-8B14-0DAE-25CE-50ABED5B1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C55D4-BCD5-2C90-0575-C02F44FE7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6F2C4-CFFF-A9B4-301A-6964AD3B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F3FC-8F85-461C-9B84-F4B4FD807CA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E3E09-60C6-AC1C-F301-73789533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5DFC7-DCED-000F-8DFF-85478FDF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675-3FDA-4766-8552-83F5B80B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0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9A8B-C12E-1943-B988-BF7FC386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31FC9-339A-726D-D088-E783ACDC3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553AF-46F9-CCE7-1D31-F07FDD971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5A69B-5827-1283-84D4-604CF7929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DFE0D-C7A5-FED8-496E-2CCDE4A2A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85CE2-351D-39B8-2CCA-F14E3486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F3FC-8F85-461C-9B84-F4B4FD807CA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ADAF7-A550-BBCB-1519-634030F1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B880B-7C90-6F24-FAFA-695E5F1E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675-3FDA-4766-8552-83F5B80B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4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D58D-8649-336F-C59B-8B798963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C0960-A34B-DCCD-A823-6C587E47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F3FC-8F85-461C-9B84-F4B4FD807CA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8BDE4-9B93-E8AE-953A-5ACF44BE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589A9-ADE3-22D6-590B-97B2ADAA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675-3FDA-4766-8552-83F5B80B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92FAC-C566-E5DF-A442-7EA90012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F3FC-8F85-461C-9B84-F4B4FD807CA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CA512-7FC2-DF1E-3709-5E41F981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EE305-5234-4207-B43B-D822745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675-3FDA-4766-8552-83F5B80B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CE89-A7A8-C966-8903-DCCD088C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2502-F3A6-9FBE-F08B-D4E72D153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D321F-3C2F-060C-AB12-4B3AB5710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7D27E-DBC6-C503-7096-61E507A0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F3FC-8F85-461C-9B84-F4B4FD807CA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BC6AC-85B8-0864-D7C6-39DF8A75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249E0-9F6E-0DED-028A-839590CC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675-3FDA-4766-8552-83F5B80B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3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635C-5BB6-797C-C5F7-521C7B05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5F497-9807-E9B2-F422-072E83DE8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DFA5A-35DD-C530-9623-A1835D927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8CE22-F413-E4FA-36F9-B76ECED2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F3FC-8F85-461C-9B84-F4B4FD807CA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0F03A-967D-11BC-6B2C-08421EBA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249EF-0386-92AA-0C3A-ADB4D730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675-3FDA-4766-8552-83F5B80B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5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7A6E9-CF8E-69B4-AD80-4AA30ACC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66B59-DEB0-1B62-794C-2BB15CEE2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C1E1-BACE-F629-1CC5-46EC01D89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1DF3FC-8F85-461C-9B84-F4B4FD807CA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3816F-196B-EF67-4EDD-61FAEC20E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8A475-57D4-2AE2-9FCB-255E5C1B4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58E675-3FDA-4766-8552-83F5B80B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8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D3C2-7B95-A72A-D085-C36664206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 err="1"/>
              <a:t>FastAPI</a:t>
            </a:r>
            <a:r>
              <a:rPr lang="en-US" b="1" i="1" u="sng" dirty="0"/>
              <a:t> - CRUD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3CA8-0E68-4D5A-741D-82B58E515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Create, Read, Update and Delete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97DCF-B3B7-7DDE-112A-47916D8FF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842" y="5566653"/>
            <a:ext cx="1352316" cy="71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1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638B-CF7B-9F53-5AD8-C2E233FF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44" y="-28409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 err="1"/>
              <a:t>HTTPException</a:t>
            </a:r>
            <a:endParaRPr lang="en-US" sz="2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5E4F-6CE8-4B4E-5B30-17D951E5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8" y="801496"/>
            <a:ext cx="6998208" cy="5251832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This is the simplest way to return an error with a status code.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1900" dirty="0" err="1">
                <a:solidFill>
                  <a:schemeClr val="accent5">
                    <a:lumMod val="75000"/>
                  </a:schemeClr>
                </a:solidFill>
              </a:rPr>
              <a:t>fastapi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 import </a:t>
            </a:r>
            <a:r>
              <a:rPr lang="en-US" sz="1900" dirty="0" err="1">
                <a:solidFill>
                  <a:schemeClr val="accent5">
                    <a:lumMod val="75000"/>
                  </a:schemeClr>
                </a:solidFill>
              </a:rPr>
              <a:t>FastAPI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900" dirty="0" err="1">
                <a:solidFill>
                  <a:schemeClr val="accent5">
                    <a:lumMod val="75000"/>
                  </a:schemeClr>
                </a:solidFill>
              </a:rPr>
              <a:t>HTTPException</a:t>
            </a:r>
            <a:endParaRPr lang="en-US" sz="19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app = </a:t>
            </a:r>
            <a:r>
              <a:rPr lang="en-US" sz="1900" dirty="0" err="1">
                <a:solidFill>
                  <a:schemeClr val="accent5">
                    <a:lumMod val="75000"/>
                  </a:schemeClr>
                </a:solidFill>
              </a:rPr>
              <a:t>FastAPI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items = {"1": "Laptop", "2": "Phone"}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@app.get("/items/{item_id}")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def </a:t>
            </a:r>
            <a:r>
              <a:rPr lang="en-US" sz="1900" dirty="0" err="1">
                <a:solidFill>
                  <a:schemeClr val="accent5">
                    <a:lumMod val="75000"/>
                  </a:schemeClr>
                </a:solidFill>
              </a:rPr>
              <a:t>get_item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900" dirty="0" err="1">
                <a:solidFill>
                  <a:schemeClr val="accent5">
                    <a:lumMod val="75000"/>
                  </a:schemeClr>
                </a:solidFill>
              </a:rPr>
              <a:t>item_id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: str):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    if </a:t>
            </a:r>
            <a:r>
              <a:rPr lang="en-US" sz="1900" dirty="0" err="1">
                <a:solidFill>
                  <a:schemeClr val="accent5">
                    <a:lumMod val="75000"/>
                  </a:schemeClr>
                </a:solidFill>
              </a:rPr>
              <a:t>item_id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 not in items: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        # Raise error if item not found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        raise </a:t>
            </a:r>
            <a:r>
              <a:rPr lang="en-US" sz="1900" dirty="0" err="1">
                <a:solidFill>
                  <a:schemeClr val="accent5">
                    <a:lumMod val="75000"/>
                  </a:schemeClr>
                </a:solidFill>
              </a:rPr>
              <a:t>HTTPException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900" dirty="0" err="1">
                <a:solidFill>
                  <a:schemeClr val="accent5">
                    <a:lumMod val="75000"/>
                  </a:schemeClr>
                </a:solidFill>
              </a:rPr>
              <a:t>status_code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=404, detail="Item not found")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    return {"item": items[</a:t>
            </a:r>
            <a:r>
              <a:rPr lang="en-US" sz="1900" dirty="0" err="1">
                <a:solidFill>
                  <a:schemeClr val="accent5">
                    <a:lumMod val="75000"/>
                  </a:schemeClr>
                </a:solidFill>
              </a:rPr>
              <a:t>item_id</a:t>
            </a:r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]}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Example call:</a:t>
            </a:r>
          </a:p>
          <a:p>
            <a:r>
              <a:rPr lang="en-US" sz="1900" dirty="0"/>
              <a:t>GET /items/1 → ✅ returns {"item": "Laptop"}</a:t>
            </a:r>
          </a:p>
          <a:p>
            <a:r>
              <a:rPr lang="en-US" sz="1900" dirty="0"/>
              <a:t>GET /items/10 → ❌ returns: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42837-884B-6F28-10DA-192D6206F31B}"/>
              </a:ext>
            </a:extLst>
          </p:cNvPr>
          <p:cNvSpPr txBox="1"/>
          <p:nvPr/>
        </p:nvSpPr>
        <p:spPr>
          <a:xfrm>
            <a:off x="7799832" y="1435608"/>
            <a:ext cx="3557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"detail": "Item not found"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124A-929D-47D7-B2CA-2D51B309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" y="-384683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Custom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2217C-90FC-D896-76D8-3816E54BB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32" y="585216"/>
            <a:ext cx="8205216" cy="6035040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/>
              <a:t>You can define </a:t>
            </a:r>
            <a:r>
              <a:rPr lang="en-US" sz="2100" b="1" dirty="0"/>
              <a:t>your own exception classes</a:t>
            </a:r>
            <a:r>
              <a:rPr lang="en-US" sz="2100" dirty="0"/>
              <a:t> and handle them globally.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fastapi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 import Request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fastapi.responses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 import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JSONResponse</a:t>
            </a:r>
            <a:endParaRPr lang="en-US" sz="21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app =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FastAPI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items = {"1": "Laptop", "2": "Phone"}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ItemNotAvailable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(Exception):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    def __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__(self,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item_id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: str):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self.item_id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item_id</a:t>
            </a:r>
            <a:endParaRPr lang="en-US" sz="21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@app.exception_handler(ItemNotAvailable)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async def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item_not_available_handler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(request: Request,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exc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ItemNotAvailable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):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    return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JSONResponse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status_code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=418,  # funny "I'm a teapot" error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        content={"message":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f"Sorry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, item {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exc.item_id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} is not available."},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    )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@app.get("/buy/{item_id}")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def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buy_item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item_id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: str):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    if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item_id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 not in items: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        raise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ItemNotAvailable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item_id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    return {"message": 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f"You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 bought {items[</a:t>
            </a:r>
            <a:r>
              <a:rPr lang="en-US" sz="2100" dirty="0" err="1">
                <a:solidFill>
                  <a:schemeClr val="accent5">
                    <a:lumMod val="75000"/>
                  </a:schemeClr>
                </a:solidFill>
              </a:rPr>
              <a:t>item_id</a:t>
            </a:r>
            <a:r>
              <a:rPr lang="en-US" sz="2100" dirty="0">
                <a:solidFill>
                  <a:schemeClr val="accent5">
                    <a:lumMod val="75000"/>
                  </a:schemeClr>
                </a:solidFill>
              </a:rPr>
              <a:t>]}"}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21FCF-797E-D26D-11FF-946DB60F1C35}"/>
              </a:ext>
            </a:extLst>
          </p:cNvPr>
          <p:cNvSpPr txBox="1"/>
          <p:nvPr/>
        </p:nvSpPr>
        <p:spPr>
          <a:xfrm>
            <a:off x="7845552" y="764920"/>
            <a:ext cx="430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call:</a:t>
            </a:r>
          </a:p>
          <a:p>
            <a:endParaRPr lang="en-US" dirty="0"/>
          </a:p>
          <a:p>
            <a:r>
              <a:rPr lang="en-US" dirty="0"/>
              <a:t>GET /buy/5 →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"message": "Sorry, item 5 is not available."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CC29D-5EAE-741F-EF08-E5A017C88C7F}"/>
              </a:ext>
            </a:extLst>
          </p:cNvPr>
          <p:cNvSpPr txBox="1"/>
          <p:nvPr/>
        </p:nvSpPr>
        <p:spPr>
          <a:xfrm>
            <a:off x="3047238" y="305231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DD282-37CB-14A2-227C-CD52E6EE396E}"/>
              </a:ext>
            </a:extLst>
          </p:cNvPr>
          <p:cNvSpPr txBox="1"/>
          <p:nvPr/>
        </p:nvSpPr>
        <p:spPr>
          <a:xfrm>
            <a:off x="3047238" y="305231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B913-D583-65E0-F8F9-B9F17125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72" y="-32981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7D231-4F12-F4A2-D3E9-24640C4C3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31520"/>
            <a:ext cx="10942320" cy="6126480"/>
          </a:xfrm>
        </p:spPr>
        <p:txBody>
          <a:bodyPr>
            <a:normAutofit/>
          </a:bodyPr>
          <a:lstStyle/>
          <a:p>
            <a:r>
              <a:rPr lang="en-US" sz="1800" dirty="0"/>
              <a:t>A Python list has been used as an in-memory database to perform CRUD operations using </a:t>
            </a:r>
            <a:r>
              <a:rPr lang="en-US" sz="1800" dirty="0" err="1"/>
              <a:t>FastAPI</a:t>
            </a:r>
            <a:r>
              <a:rPr lang="en-US" sz="1800" dirty="0"/>
              <a:t>.</a:t>
            </a:r>
          </a:p>
          <a:p>
            <a:r>
              <a:rPr lang="en-US" sz="1800" dirty="0"/>
              <a:t>Instead, we can use any relational database (such as MySQL, Oracle, etc.) to perform store, retrieve, update and delete operations.</a:t>
            </a:r>
          </a:p>
          <a:p>
            <a:r>
              <a:rPr lang="en-US" sz="1800" dirty="0"/>
              <a:t>We will use </a:t>
            </a:r>
            <a:r>
              <a:rPr lang="en-US" sz="1800" b="1" dirty="0" err="1"/>
              <a:t>SQLAlchemy</a:t>
            </a:r>
            <a:r>
              <a:rPr lang="en-US" sz="1800" dirty="0"/>
              <a:t> as an interface between Python code and a database (we are going to use SQLite database as Python has in-built support for it).</a:t>
            </a:r>
          </a:p>
          <a:p>
            <a:r>
              <a:rPr lang="en-US" sz="1800" dirty="0" err="1"/>
              <a:t>SQLAlchemy</a:t>
            </a:r>
            <a:r>
              <a:rPr lang="en-US" sz="1800" dirty="0"/>
              <a:t> is a popular SQL toolkit and </a:t>
            </a:r>
            <a:r>
              <a:rPr lang="en-US" sz="1800" b="1" dirty="0"/>
              <a:t>Object Relational Mapper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u="sng" dirty="0"/>
              <a:t>ORM</a:t>
            </a:r>
          </a:p>
          <a:p>
            <a:r>
              <a:rPr lang="en-US" sz="1800" dirty="0"/>
              <a:t>Object Relational Mapping is a programming technique for converting data between incompatible type systems in object-oriented programming languages.</a:t>
            </a:r>
          </a:p>
          <a:p>
            <a:r>
              <a:rPr lang="en-US" sz="1800" dirty="0"/>
              <a:t>Converts data between Python objects and database tables.</a:t>
            </a:r>
          </a:p>
          <a:p>
            <a:r>
              <a:rPr lang="en-US" sz="1800" dirty="0"/>
              <a:t>Each class = table in the database and Each object = row in the table.</a:t>
            </a:r>
          </a:p>
          <a:p>
            <a:pPr marL="0" indent="0">
              <a:buNone/>
            </a:pPr>
            <a:r>
              <a:rPr lang="en-US" sz="1800" u="sng" dirty="0"/>
              <a:t>Why use ORM (</a:t>
            </a:r>
            <a:r>
              <a:rPr lang="en-US" sz="1800" u="sng" dirty="0" err="1"/>
              <a:t>SQLAlchemy</a:t>
            </a:r>
            <a:r>
              <a:rPr lang="en-US" sz="1800" dirty="0"/>
              <a:t>)?</a:t>
            </a:r>
          </a:p>
          <a:p>
            <a:r>
              <a:rPr lang="en-US" sz="1800" dirty="0"/>
              <a:t>Avoids writing complex SQL queries manually.</a:t>
            </a:r>
          </a:p>
          <a:p>
            <a:r>
              <a:rPr lang="en-US" sz="1800" dirty="0"/>
              <a:t>Let's you work with Python objects instead of raw SQL.</a:t>
            </a:r>
          </a:p>
          <a:p>
            <a:r>
              <a:rPr lang="en-US" sz="1800" dirty="0"/>
              <a:t>Database-independent (works with SQLite, MySQL, PostgreSQL, etc.).</a:t>
            </a:r>
          </a:p>
          <a:p>
            <a:r>
              <a:rPr lang="en-US" sz="1800" dirty="0"/>
              <a:t>Focus on business logic, not DB handling code.</a:t>
            </a:r>
          </a:p>
        </p:txBody>
      </p:sp>
    </p:spTree>
    <p:extLst>
      <p:ext uri="{BB962C8B-B14F-4D97-AF65-F5344CB8AC3E}">
        <p14:creationId xmlns:p14="http://schemas.microsoft.com/office/powerpoint/2010/main" val="183606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F03B-5AF2-B1DE-ED22-5A4FF77AE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" y="128016"/>
            <a:ext cx="11155680" cy="6620256"/>
          </a:xfrm>
        </p:spPr>
        <p:txBody>
          <a:bodyPr>
            <a:noAutofit/>
          </a:bodyPr>
          <a:lstStyle/>
          <a:p>
            <a:r>
              <a:rPr lang="en-US" sz="1800" dirty="0"/>
              <a:t>In order to use </a:t>
            </a:r>
            <a:r>
              <a:rPr lang="en-US" sz="1800" dirty="0" err="1"/>
              <a:t>SQLAlchemy</a:t>
            </a:r>
            <a:r>
              <a:rPr lang="en-US" sz="1800" dirty="0"/>
              <a:t>, we need to first install the library using the PIP installer.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pip install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sqlalchemy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u="sng" dirty="0" err="1"/>
              <a:t>SQLAlchemy</a:t>
            </a:r>
            <a:r>
              <a:rPr lang="en-US" sz="1800" u="sng" dirty="0"/>
              <a:t> &amp; DBAPI</a:t>
            </a:r>
          </a:p>
          <a:p>
            <a:r>
              <a:rPr lang="en-US" sz="1800" dirty="0" err="1"/>
              <a:t>SQLAlchemy</a:t>
            </a:r>
            <a:r>
              <a:rPr lang="en-US" sz="1800" dirty="0"/>
              <a:t> works with a DBAPI driver specific to each database.</a:t>
            </a:r>
          </a:p>
          <a:p>
            <a:r>
              <a:rPr lang="en-US" sz="1800" dirty="0"/>
              <a:t>Uses a dialect system → acts as a translator between </a:t>
            </a:r>
            <a:r>
              <a:rPr lang="en-US" sz="1800" dirty="0" err="1"/>
              <a:t>SQLAlchemy</a:t>
            </a:r>
            <a:r>
              <a:rPr lang="en-US" sz="1800" dirty="0"/>
              <a:t> and the database.</a:t>
            </a:r>
          </a:p>
          <a:p>
            <a:r>
              <a:rPr lang="en-US" sz="1800" dirty="0"/>
              <a:t>Different databases (SQLite, MySQL, PostgreSQL, etc.) need different dialects/drivers.</a:t>
            </a:r>
          </a:p>
          <a:p>
            <a:pPr marL="0" indent="0">
              <a:buNone/>
            </a:pPr>
            <a:r>
              <a:rPr lang="en-US" sz="1800" dirty="0"/>
              <a:t>Example: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SQLite → sqlite3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MySQL → </a:t>
            </a:r>
            <a:r>
              <a:rPr lang="en-US" sz="1800" dirty="0" err="1"/>
              <a:t>mysqlclient</a:t>
            </a:r>
            <a:r>
              <a:rPr lang="en-US" sz="1800" dirty="0"/>
              <a:t> / </a:t>
            </a:r>
            <a:r>
              <a:rPr lang="en-US" sz="1800" dirty="0" err="1"/>
              <a:t>pymysql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PostgreSQL → psycopg2</a:t>
            </a:r>
          </a:p>
          <a:p>
            <a:pPr marL="0" indent="0">
              <a:buNone/>
            </a:pPr>
            <a:r>
              <a:rPr lang="en-US" sz="1800" dirty="0"/>
              <a:t>The following are the dialects included −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Firebird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Microsoft SQL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MySQL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Oracle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PostgreSQL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SQLite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Sybase</a:t>
            </a:r>
          </a:p>
        </p:txBody>
      </p:sp>
    </p:spTree>
    <p:extLst>
      <p:ext uri="{BB962C8B-B14F-4D97-AF65-F5344CB8AC3E}">
        <p14:creationId xmlns:p14="http://schemas.microsoft.com/office/powerpoint/2010/main" val="311422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279C-4760-10F1-CD73-109D3E77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12"/>
            <a:ext cx="10515600" cy="5966651"/>
          </a:xfrm>
        </p:spPr>
        <p:txBody>
          <a:bodyPr>
            <a:normAutofit/>
          </a:bodyPr>
          <a:lstStyle/>
          <a:p>
            <a:r>
              <a:rPr lang="en-US" sz="1800" dirty="0"/>
              <a:t>Since we are going to use </a:t>
            </a:r>
            <a:r>
              <a:rPr lang="en-US" sz="1800" dirty="0" err="1"/>
              <a:t>mysql</a:t>
            </a:r>
            <a:r>
              <a:rPr lang="en-US" sz="1800" dirty="0"/>
              <a:t> database we need to create a database engine for our database called </a:t>
            </a:r>
            <a:r>
              <a:rPr lang="en-US" sz="1800" dirty="0" err="1"/>
              <a:t>test.db</a:t>
            </a:r>
            <a:r>
              <a:rPr lang="en-US" sz="1800" dirty="0"/>
              <a:t>. Import </a:t>
            </a:r>
            <a:r>
              <a:rPr lang="en-US" sz="1800" b="1" dirty="0" err="1"/>
              <a:t>create_engine</a:t>
            </a:r>
            <a:r>
              <a:rPr lang="en-US" sz="1800" b="1" dirty="0"/>
              <a:t>()</a:t>
            </a:r>
            <a:r>
              <a:rPr lang="en-US" sz="1800" dirty="0"/>
              <a:t> function from </a:t>
            </a:r>
            <a:r>
              <a:rPr lang="en-US" sz="1800" dirty="0" err="1"/>
              <a:t>sqlalchemy</a:t>
            </a:r>
            <a:r>
              <a:rPr lang="en-US" sz="1800" dirty="0"/>
              <a:t> module.</a:t>
            </a:r>
          </a:p>
          <a:p>
            <a:r>
              <a:rPr lang="en-US" sz="1800" dirty="0"/>
              <a:t>Before that we need to install </a:t>
            </a:r>
            <a:r>
              <a:rPr lang="en-US" sz="1800" dirty="0" err="1"/>
              <a:t>pymysql</a:t>
            </a:r>
            <a:r>
              <a:rPr lang="en-US" sz="1800" dirty="0"/>
              <a:t>,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pip install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</a:rPr>
              <a:t>pymysql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sqlalchemy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import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create_engine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sqlalchemy.dialects.sqlite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import *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SQLALCHEMY_DATABASE_URL = "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sqlite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:///./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test.db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engine =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create_engine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('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mysql+pymysql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://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username:password@localhost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testdb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’)</a:t>
            </a:r>
          </a:p>
          <a:p>
            <a:r>
              <a:rPr lang="en-US" sz="1800" dirty="0"/>
              <a:t>In order to interact with the database, we need to obtain its handle. A </a:t>
            </a:r>
            <a:r>
              <a:rPr lang="en-US" sz="1800" b="1" dirty="0"/>
              <a:t>session object </a:t>
            </a:r>
            <a:r>
              <a:rPr lang="en-US" sz="1800" dirty="0"/>
              <a:t>is the handle to database. Session class is defined using </a:t>
            </a:r>
            <a:r>
              <a:rPr lang="en-US" sz="1800" b="1" dirty="0" err="1"/>
              <a:t>sessionmaker</a:t>
            </a:r>
            <a:r>
              <a:rPr lang="en-US" sz="1800" b="1" dirty="0"/>
              <a:t>() −</a:t>
            </a:r>
            <a:r>
              <a:rPr lang="en-US" sz="1800" dirty="0"/>
              <a:t> a configurable session factory method which is bound to the engine object.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sqlalchemy.orm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import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sessionmaker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, Session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session =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sessionmaker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autocommit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=False,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autoflush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=False, bind=engine)</a:t>
            </a:r>
          </a:p>
          <a:p>
            <a:r>
              <a:rPr lang="en-US" sz="1800" dirty="0"/>
              <a:t>Next, we need a declarative base class that stores a catalog of classes and mapped tables in the Declarative system.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sqlalchemy.ext.declarative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import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declarative_base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Base =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declarative_base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42301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D5579-FD4C-67A3-9316-8E96004DE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310896"/>
            <a:ext cx="10622280" cy="5866067"/>
          </a:xfrm>
        </p:spPr>
        <p:txBody>
          <a:bodyPr>
            <a:normAutofit/>
          </a:bodyPr>
          <a:lstStyle/>
          <a:p>
            <a:r>
              <a:rPr lang="en-US" sz="1800" b="1" dirty="0"/>
              <a:t>Books</a:t>
            </a:r>
            <a:r>
              <a:rPr lang="en-US" sz="1800" dirty="0"/>
              <a:t>, a subclass of </a:t>
            </a:r>
            <a:r>
              <a:rPr lang="en-US" sz="1800" b="1" dirty="0"/>
              <a:t>Base</a:t>
            </a:r>
            <a:r>
              <a:rPr lang="en-US" sz="1800" dirty="0"/>
              <a:t>, is mapped to a </a:t>
            </a:r>
            <a:r>
              <a:rPr lang="en-US" sz="1800" b="1" dirty="0"/>
              <a:t>book</a:t>
            </a:r>
            <a:r>
              <a:rPr lang="en-US" sz="1800" dirty="0"/>
              <a:t> table in the database. Attributes in the </a:t>
            </a:r>
            <a:r>
              <a:rPr lang="en-US" sz="1800" b="1" dirty="0"/>
              <a:t>Books</a:t>
            </a:r>
            <a:r>
              <a:rPr lang="en-US" sz="1800" dirty="0"/>
              <a:t> class correspond to the data types of the columns in the target table. Note that the id attribute corresponds to the primary key in the book table.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sqlalchemy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import Column, Integer, String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class Books(Base):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__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tablename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__ = 'book'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id = Column(Integer,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primary_key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=True, nullable=False)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title = Column(String(50), unique=True)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author = Column(String(50))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publisher = Column(String(50))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Base.metadata.create_all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(bind=engine)</a:t>
            </a: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800" dirty="0"/>
              <a:t>The </a:t>
            </a:r>
            <a:r>
              <a:rPr lang="en-US" sz="1800" dirty="0" err="1"/>
              <a:t>create_all</a:t>
            </a:r>
            <a:r>
              <a:rPr lang="en-US" sz="1800" dirty="0"/>
              <a:t>() method creates the corresponding tables in the database.</a:t>
            </a:r>
          </a:p>
          <a:p>
            <a:r>
              <a:rPr lang="en-US" sz="1800" dirty="0"/>
              <a:t>We now have to declare a </a:t>
            </a:r>
            <a:r>
              <a:rPr lang="en-US" sz="1800" dirty="0" err="1"/>
              <a:t>Pydantic</a:t>
            </a:r>
            <a:r>
              <a:rPr lang="en-US" sz="1800" dirty="0"/>
              <a:t> model that corresponds to the declarative base subclass (Books class defined above).</a:t>
            </a:r>
          </a:p>
        </p:txBody>
      </p:sp>
    </p:spTree>
    <p:extLst>
      <p:ext uri="{BB962C8B-B14F-4D97-AF65-F5344CB8AC3E}">
        <p14:creationId xmlns:p14="http://schemas.microsoft.com/office/powerpoint/2010/main" val="165511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6B58-4B16-4CFC-A3AC-427DDF5E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344"/>
            <a:ext cx="10515600" cy="5710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from typing import List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pydantic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import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BaseModel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constr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class Book(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BaseModel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id: int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title: str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author:str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publisher: str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class Config: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orm_mode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= True</a:t>
            </a: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800" dirty="0"/>
              <a:t>Note the use of </a:t>
            </a:r>
            <a:r>
              <a:rPr lang="en-US" sz="1800" dirty="0" err="1"/>
              <a:t>orm_mode</a:t>
            </a:r>
            <a:r>
              <a:rPr lang="en-US" sz="1800" dirty="0"/>
              <a:t>=True in the config class indicating that it is mapped with the ORM class of </a:t>
            </a:r>
            <a:r>
              <a:rPr lang="en-US" sz="1800" dirty="0" err="1"/>
              <a:t>SQLAlchemy</a:t>
            </a:r>
            <a:r>
              <a:rPr lang="en-US" sz="1800" dirty="0"/>
              <a:t>.</a:t>
            </a:r>
          </a:p>
          <a:p>
            <a:r>
              <a:rPr lang="en-US" sz="1800" dirty="0"/>
              <a:t>Rest of the code is just similar to in-memory CRUD operations, with the difference being the operation functions interact with the database through </a:t>
            </a:r>
            <a:r>
              <a:rPr lang="en-US" sz="1800" dirty="0" err="1"/>
              <a:t>SQLalchemy</a:t>
            </a:r>
            <a:r>
              <a:rPr lang="en-US" sz="1800" dirty="0"/>
              <a:t> interface. The POST operation on the </a:t>
            </a:r>
            <a:r>
              <a:rPr lang="en-US" sz="1800" dirty="0" err="1"/>
              <a:t>FastAPI</a:t>
            </a:r>
            <a:r>
              <a:rPr lang="en-US" sz="1800" dirty="0"/>
              <a:t> application object is defined below −</a:t>
            </a:r>
          </a:p>
        </p:txBody>
      </p:sp>
    </p:spTree>
    <p:extLst>
      <p:ext uri="{BB962C8B-B14F-4D97-AF65-F5344CB8AC3E}">
        <p14:creationId xmlns:p14="http://schemas.microsoft.com/office/powerpoint/2010/main" val="33868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C1A7-B298-6595-265E-B46671B64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8" y="429768"/>
            <a:ext cx="6038088" cy="6071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fastapi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import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FastAPI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, Depends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app=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FastAPI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def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get_db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= session()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try: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   yield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db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finally: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db.close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@app.post('/add_new',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response_model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=Book)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def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add_book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(b1: Book,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: Session = Depends(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get_db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)):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bk=Books(id=b1.id, title=b1.title, author=b1.author,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publisher=b1.publisher)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db.add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(bk)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db.commit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db.refresh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(bk)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return Books(**b1.dict())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F7631-A655-4DAE-00B8-6EDD5DF3ABC5}"/>
              </a:ext>
            </a:extLst>
          </p:cNvPr>
          <p:cNvSpPr txBox="1"/>
          <p:nvPr/>
        </p:nvSpPr>
        <p:spPr>
          <a:xfrm>
            <a:off x="7452360" y="603504"/>
            <a:ext cx="4032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database session is first established.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the POST request body is added to the book table as a new row.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Execute the </a:t>
            </a:r>
            <a:r>
              <a:rPr lang="en-US" b="1" dirty="0" err="1"/>
              <a:t>add_book</a:t>
            </a:r>
            <a:r>
              <a:rPr lang="en-US" b="1" dirty="0"/>
              <a:t>()</a:t>
            </a:r>
            <a:r>
              <a:rPr lang="en-US" dirty="0"/>
              <a:t> operation function to add sample data to the books table. </a:t>
            </a:r>
          </a:p>
        </p:txBody>
      </p:sp>
      <p:pic>
        <p:nvPicPr>
          <p:cNvPr id="4100" name="Picture 4" descr="Generated image">
            <a:extLst>
              <a:ext uri="{FF2B5EF4-FFF2-40B4-BE49-F238E27FC236}">
                <a16:creationId xmlns:a16="http://schemas.microsoft.com/office/drawing/2014/main" id="{179A56D4-42DF-8FE6-828F-D06CF66D1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644" y="3200400"/>
            <a:ext cx="5170932" cy="34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923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076F-6BDC-655D-40FB-A83F3AFC5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201168"/>
            <a:ext cx="6687312" cy="6272784"/>
          </a:xfrm>
        </p:spPr>
        <p:txBody>
          <a:bodyPr>
            <a:normAutofit/>
          </a:bodyPr>
          <a:lstStyle/>
          <a:p>
            <a:r>
              <a:rPr lang="en-US" sz="1800" dirty="0"/>
              <a:t>Two operation functions for GET operation are defined, one for fetching all the records, and one for the record matching a path parameter.</a:t>
            </a:r>
          </a:p>
          <a:p>
            <a:r>
              <a:rPr lang="en-US" sz="1800" dirty="0"/>
              <a:t>Following is the </a:t>
            </a:r>
            <a:r>
              <a:rPr lang="en-US" sz="1800" b="1" dirty="0" err="1"/>
              <a:t>get_books</a:t>
            </a:r>
            <a:r>
              <a:rPr lang="en-US" sz="1800" b="1" dirty="0"/>
              <a:t>()</a:t>
            </a:r>
            <a:r>
              <a:rPr lang="en-US" sz="1800" dirty="0"/>
              <a:t> function bound to the /list route. When executed, its server response is the list of all records.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@app.get('/list',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response_model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=List[Book])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def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get_books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: Session = Depends(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get_db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)):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recs =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db.query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(Books).all()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return recs</a:t>
            </a: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800" dirty="0"/>
              <a:t>The </a:t>
            </a:r>
            <a:r>
              <a:rPr lang="en-US" sz="1800" b="1" dirty="0"/>
              <a:t>/book/{id}</a:t>
            </a:r>
            <a:r>
              <a:rPr lang="en-US" sz="1800" dirty="0"/>
              <a:t> route calls the </a:t>
            </a:r>
            <a:r>
              <a:rPr lang="en-US" sz="1800" b="1" dirty="0" err="1"/>
              <a:t>get_book</a:t>
            </a:r>
            <a:r>
              <a:rPr lang="en-US" sz="1800" b="1" dirty="0"/>
              <a:t>()</a:t>
            </a:r>
            <a:r>
              <a:rPr lang="en-US" sz="1800" dirty="0"/>
              <a:t> function with id as path parameter. The </a:t>
            </a:r>
            <a:r>
              <a:rPr lang="en-US" sz="1800" dirty="0" err="1"/>
              <a:t>SQLAlchemys</a:t>
            </a:r>
            <a:r>
              <a:rPr lang="en-US" sz="1800" dirty="0"/>
              <a:t> query returns an object corresponding to the given id.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@app.get('/book/{id}',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response_model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=Book)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def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get_book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id:int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: Session = Depends(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get_db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)):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return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db.query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(Books).filter(Books.id == id).first()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DF0D18E-7104-95EA-740F-F2C8E5ADC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184" y="503956"/>
            <a:ext cx="4540461" cy="481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90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EB7EB0-75E1-978E-76EB-A9705A1A6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96" y="160020"/>
            <a:ext cx="11003280" cy="6537960"/>
          </a:xfrm>
        </p:spPr>
        <p:txBody>
          <a:bodyPr>
            <a:noAutofit/>
          </a:bodyPr>
          <a:lstStyle/>
          <a:p>
            <a:r>
              <a:rPr lang="en-US" sz="1600" dirty="0"/>
              <a:t>The update and delete operations are performed by </a:t>
            </a:r>
            <a:r>
              <a:rPr lang="en-US" sz="1600" b="1" dirty="0" err="1"/>
              <a:t>update_book</a:t>
            </a:r>
            <a:r>
              <a:rPr lang="en-US" sz="1600" b="1" dirty="0"/>
              <a:t>()</a:t>
            </a:r>
            <a:r>
              <a:rPr lang="en-US" sz="1600" dirty="0"/>
              <a:t> function (executed when </a:t>
            </a:r>
            <a:r>
              <a:rPr lang="en-US" sz="1600" b="1" dirty="0"/>
              <a:t>/update/{id}</a:t>
            </a:r>
            <a:r>
              <a:rPr lang="en-US" sz="1600" dirty="0"/>
              <a:t> route is visited) and </a:t>
            </a:r>
            <a:r>
              <a:rPr lang="en-US" sz="1600" b="1" dirty="0" err="1"/>
              <a:t>del_book</a:t>
            </a:r>
            <a:r>
              <a:rPr lang="en-US" sz="1600" b="1" dirty="0"/>
              <a:t>()</a:t>
            </a:r>
            <a:r>
              <a:rPr lang="en-US" sz="1600" dirty="0"/>
              <a:t> function called when the route </a:t>
            </a:r>
            <a:r>
              <a:rPr lang="en-US" sz="1600" b="1" dirty="0"/>
              <a:t>/delete/{id}</a:t>
            </a:r>
            <a:r>
              <a:rPr lang="en-US" sz="1600" dirty="0"/>
              <a:t> is given in as the URL.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@app.put('/update/{id}',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response_model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=Book)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def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update_book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id:int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book:Book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: Session = Depends(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get_db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)):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b1 =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db.query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(Books).filter(Books.id == id).first()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b1.id=book.id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b1.title=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book.title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b1.author=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book.author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b1.publisher=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book.publisher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db.commit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return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db.query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(Books).filter(Books.id == id).first()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@app.delete('/delete/{id}')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def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del_book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id:int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db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: Session = Depends(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get_db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)):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try: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db.query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(Books).filter(Books.id == id).delete()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db.commit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except Exception as e: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   raise Exception(e)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  return {"delete status": "success"}</a:t>
            </a:r>
          </a:p>
        </p:txBody>
      </p:sp>
    </p:spTree>
    <p:extLst>
      <p:ext uri="{BB962C8B-B14F-4D97-AF65-F5344CB8AC3E}">
        <p14:creationId xmlns:p14="http://schemas.microsoft.com/office/powerpoint/2010/main" val="223217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4148-A3C3-9B34-4DF3-A9A5A0BD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37172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The REST architecture uses HTTP verbs or methods for the operation on the resources.</a:t>
            </a:r>
          </a:p>
          <a:p>
            <a:r>
              <a:rPr lang="en-US" sz="1800" dirty="0"/>
              <a:t>CRUD = </a:t>
            </a:r>
            <a:r>
              <a:rPr lang="en-US" sz="1800" b="1" dirty="0"/>
              <a:t>Create, Read, Update, Delete</a:t>
            </a:r>
            <a:r>
              <a:rPr lang="en-US" sz="1800" dirty="0"/>
              <a:t> → the 4 basic operations for working with data.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2F99E0-DE66-0EBE-EA6C-900AE9BA2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49420"/>
              </p:ext>
            </p:extLst>
          </p:nvPr>
        </p:nvGraphicFramePr>
        <p:xfrm>
          <a:off x="664464" y="1248950"/>
          <a:ext cx="10515600" cy="30175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7000640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698871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4819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354153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Operation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HTTP Method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Example URL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Action</a:t>
                      </a:r>
                      <a:r>
                        <a:rPr lang="en-US"/>
                        <a:t> (What it does)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117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Create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/items/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 a new item to the database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632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Read (All)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/items/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Retrieve all items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367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Read (One)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/items/{</a:t>
                      </a:r>
                      <a:r>
                        <a:rPr lang="en-US" dirty="0" err="1"/>
                        <a:t>item_id</a:t>
                      </a:r>
                      <a:r>
                        <a:rPr lang="en-US" dirty="0"/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Retrieve a specific item by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40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Update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/items/{item_id}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Update an existing 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05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Delete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/items/{item_id}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Remove an item from the database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9704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68055E-E7E4-755F-39B7-82EEF5E5B785}"/>
              </a:ext>
            </a:extLst>
          </p:cNvPr>
          <p:cNvSpPr txBox="1"/>
          <p:nvPr/>
        </p:nvSpPr>
        <p:spPr>
          <a:xfrm>
            <a:off x="512064" y="4443984"/>
            <a:ext cx="10863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</a:t>
            </a:r>
            <a:r>
              <a:rPr lang="en-US" dirty="0"/>
              <a:t>: </a:t>
            </a:r>
            <a:r>
              <a:rPr lang="en-US" u="sng" dirty="0"/>
              <a:t>Setup </a:t>
            </a:r>
            <a:r>
              <a:rPr lang="en-US" u="sng" dirty="0" err="1"/>
              <a:t>FastAPI</a:t>
            </a:r>
            <a:r>
              <a:rPr lang="en-US" u="sng" dirty="0"/>
              <a:t> App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fastapi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import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FastAPI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HTTPException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pydantic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import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BaseModel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app =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FastAPI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03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8385-439B-8C90-DE16-4976B296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-49441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The whole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F96C-3D78-8E96-4686-9C4DEBDFC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457200"/>
            <a:ext cx="5684520" cy="600760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 main.py</a:t>
            </a:r>
          </a:p>
          <a:p>
            <a:pPr marL="0" indent="0">
              <a:buNone/>
            </a:pPr>
            <a:r>
              <a:rPr lang="en-US" dirty="0"/>
              <a:t>from typing import List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fastapi</a:t>
            </a:r>
            <a:r>
              <a:rPr lang="en-US" dirty="0"/>
              <a:t> import </a:t>
            </a:r>
            <a:r>
              <a:rPr lang="en-US" dirty="0" err="1"/>
              <a:t>FastAPI</a:t>
            </a:r>
            <a:r>
              <a:rPr lang="en-US" dirty="0"/>
              <a:t>, Depends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sqlalchemy</a:t>
            </a:r>
            <a:r>
              <a:rPr lang="en-US" dirty="0"/>
              <a:t> import </a:t>
            </a:r>
            <a:r>
              <a:rPr lang="en-US" dirty="0" err="1"/>
              <a:t>create_engine</a:t>
            </a:r>
            <a:r>
              <a:rPr lang="en-US" dirty="0"/>
              <a:t>, Column, Integer, String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sqlalchemy.orm</a:t>
            </a:r>
            <a:r>
              <a:rPr lang="en-US" dirty="0"/>
              <a:t> import </a:t>
            </a:r>
            <a:r>
              <a:rPr lang="en-US" dirty="0" err="1"/>
              <a:t>sessionmaker</a:t>
            </a:r>
            <a:r>
              <a:rPr lang="en-US" dirty="0"/>
              <a:t>, Session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sqlalchemy.ext.declarative</a:t>
            </a:r>
            <a:r>
              <a:rPr lang="en-US" dirty="0"/>
              <a:t> import </a:t>
            </a:r>
            <a:r>
              <a:rPr lang="en-US" dirty="0" err="1"/>
              <a:t>declarative_base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pydantic</a:t>
            </a:r>
            <a:r>
              <a:rPr lang="en-US" dirty="0"/>
              <a:t> import </a:t>
            </a:r>
            <a:r>
              <a:rPr lang="en-US" dirty="0" err="1"/>
              <a:t>BaseModel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---------------- Database Setup ---------------- #</a:t>
            </a:r>
          </a:p>
          <a:p>
            <a:pPr marL="0" indent="0">
              <a:buNone/>
            </a:pPr>
            <a:r>
              <a:rPr lang="en-US" dirty="0"/>
              <a:t># Replace username, password, host, port, and </a:t>
            </a:r>
            <a:r>
              <a:rPr lang="en-US" dirty="0" err="1"/>
              <a:t>dbname</a:t>
            </a:r>
            <a:r>
              <a:rPr lang="en-US" dirty="0"/>
              <a:t> with your MySQL credentials</a:t>
            </a:r>
          </a:p>
          <a:p>
            <a:pPr marL="0" indent="0">
              <a:buNone/>
            </a:pPr>
            <a:r>
              <a:rPr lang="en-US" dirty="0"/>
              <a:t>SQLALCHEMY_DATABASE_URL = "</a:t>
            </a:r>
            <a:r>
              <a:rPr lang="en-US" dirty="0" err="1"/>
              <a:t>mysql+pymysql</a:t>
            </a:r>
            <a:r>
              <a:rPr lang="en-US" dirty="0"/>
              <a:t>://username:password@localhost:3306/</a:t>
            </a:r>
            <a:r>
              <a:rPr lang="en-US" dirty="0" err="1"/>
              <a:t>testdb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engine = </a:t>
            </a:r>
            <a:r>
              <a:rPr lang="en-US" dirty="0" err="1"/>
              <a:t>create_engine</a:t>
            </a:r>
            <a:r>
              <a:rPr lang="en-US" dirty="0"/>
              <a:t>(SQLALCHEMY_DATABASE_URL)</a:t>
            </a:r>
          </a:p>
          <a:p>
            <a:pPr marL="0" indent="0">
              <a:buNone/>
            </a:pPr>
            <a:r>
              <a:rPr lang="en-US" dirty="0"/>
              <a:t>session = </a:t>
            </a:r>
            <a:r>
              <a:rPr lang="en-US" dirty="0" err="1"/>
              <a:t>sessionmaker</a:t>
            </a:r>
            <a:r>
              <a:rPr lang="en-US" dirty="0"/>
              <a:t>(</a:t>
            </a:r>
            <a:r>
              <a:rPr lang="en-US" dirty="0" err="1"/>
              <a:t>autocommit</a:t>
            </a:r>
            <a:r>
              <a:rPr lang="en-US" dirty="0"/>
              <a:t>=False, </a:t>
            </a:r>
            <a:r>
              <a:rPr lang="en-US" dirty="0" err="1"/>
              <a:t>autoflush</a:t>
            </a:r>
            <a:r>
              <a:rPr lang="en-US" dirty="0"/>
              <a:t>=False, bind=engine)</a:t>
            </a:r>
          </a:p>
          <a:p>
            <a:pPr marL="0" indent="0">
              <a:buNone/>
            </a:pPr>
            <a:r>
              <a:rPr lang="en-US" dirty="0"/>
              <a:t>Base = </a:t>
            </a:r>
            <a:r>
              <a:rPr lang="en-US" dirty="0" err="1"/>
              <a:t>declarative_base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# ---------------- ORM Model ---------------- #</a:t>
            </a:r>
          </a:p>
          <a:p>
            <a:pPr marL="0" indent="0">
              <a:buNone/>
            </a:pPr>
            <a:r>
              <a:rPr lang="en-US" dirty="0"/>
              <a:t>class Books(Base):</a:t>
            </a:r>
          </a:p>
          <a:p>
            <a:pPr marL="0" indent="0">
              <a:buNone/>
            </a:pPr>
            <a:r>
              <a:rPr lang="en-US" dirty="0"/>
              <a:t>    __</a:t>
            </a:r>
            <a:r>
              <a:rPr lang="en-US" dirty="0" err="1"/>
              <a:t>tablename</a:t>
            </a:r>
            <a:r>
              <a:rPr lang="en-US" dirty="0"/>
              <a:t>__ = "book"</a:t>
            </a:r>
          </a:p>
          <a:p>
            <a:pPr marL="0" indent="0">
              <a:buNone/>
            </a:pPr>
            <a:r>
              <a:rPr lang="en-US" dirty="0"/>
              <a:t>    id = Column(Integer, </a:t>
            </a:r>
            <a:r>
              <a:rPr lang="en-US" dirty="0" err="1"/>
              <a:t>primary_key</a:t>
            </a:r>
            <a:r>
              <a:rPr lang="en-US" dirty="0"/>
              <a:t>=True, nullable=False)</a:t>
            </a:r>
          </a:p>
          <a:p>
            <a:pPr marL="0" indent="0">
              <a:buNone/>
            </a:pPr>
            <a:r>
              <a:rPr lang="en-US" dirty="0"/>
              <a:t>    title = Column(String(50), unique=True)</a:t>
            </a:r>
          </a:p>
          <a:p>
            <a:pPr marL="0" indent="0">
              <a:buNone/>
            </a:pPr>
            <a:r>
              <a:rPr lang="en-US" dirty="0"/>
              <a:t>    author = Column(String(50))</a:t>
            </a:r>
          </a:p>
          <a:p>
            <a:pPr marL="0" indent="0">
              <a:buNone/>
            </a:pPr>
            <a:r>
              <a:rPr lang="en-US" dirty="0"/>
              <a:t>    publisher = Column(String(50))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F2EED-0322-B1CC-CF8C-3807C098EA1D}"/>
              </a:ext>
            </a:extLst>
          </p:cNvPr>
          <p:cNvSpPr txBox="1"/>
          <p:nvPr/>
        </p:nvSpPr>
        <p:spPr>
          <a:xfrm>
            <a:off x="6214872" y="438912"/>
            <a:ext cx="5977128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# Create tables</a:t>
            </a:r>
          </a:p>
          <a:p>
            <a:r>
              <a:rPr lang="en-US" sz="1300" dirty="0" err="1"/>
              <a:t>Base.metadata.create_all</a:t>
            </a:r>
            <a:r>
              <a:rPr lang="en-US" sz="1300" dirty="0"/>
              <a:t>(bind=engine)</a:t>
            </a:r>
          </a:p>
          <a:p>
            <a:r>
              <a:rPr lang="en-US" sz="1300" dirty="0"/>
              <a:t># ---------------- </a:t>
            </a:r>
            <a:r>
              <a:rPr lang="en-US" sz="1300" dirty="0" err="1"/>
              <a:t>Pydantic</a:t>
            </a:r>
            <a:r>
              <a:rPr lang="en-US" sz="1300" dirty="0"/>
              <a:t> Model ---------------- #</a:t>
            </a:r>
          </a:p>
          <a:p>
            <a:r>
              <a:rPr lang="en-US" sz="1300" dirty="0"/>
              <a:t>class Book(</a:t>
            </a:r>
            <a:r>
              <a:rPr lang="en-US" sz="1300" dirty="0" err="1"/>
              <a:t>BaseModel</a:t>
            </a:r>
            <a:r>
              <a:rPr lang="en-US" sz="1300" dirty="0"/>
              <a:t>):</a:t>
            </a:r>
          </a:p>
          <a:p>
            <a:r>
              <a:rPr lang="en-US" sz="1300" dirty="0"/>
              <a:t>    id: int</a:t>
            </a:r>
          </a:p>
          <a:p>
            <a:r>
              <a:rPr lang="en-US" sz="1300" dirty="0"/>
              <a:t>    title: str</a:t>
            </a:r>
          </a:p>
          <a:p>
            <a:r>
              <a:rPr lang="en-US" sz="1300" dirty="0"/>
              <a:t>    author: str</a:t>
            </a:r>
          </a:p>
          <a:p>
            <a:r>
              <a:rPr lang="en-US" sz="1300" dirty="0"/>
              <a:t>    publisher: str</a:t>
            </a:r>
          </a:p>
          <a:p>
            <a:r>
              <a:rPr lang="en-US" sz="1300" dirty="0"/>
              <a:t>    class Config: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orm_mode</a:t>
            </a:r>
            <a:r>
              <a:rPr lang="en-US" sz="1300" dirty="0"/>
              <a:t> = True</a:t>
            </a:r>
          </a:p>
          <a:p>
            <a:r>
              <a:rPr lang="en-US" sz="1300" dirty="0"/>
              <a:t># ---------------- </a:t>
            </a:r>
            <a:r>
              <a:rPr lang="en-US" sz="1300" dirty="0" err="1"/>
              <a:t>FastAPI</a:t>
            </a:r>
            <a:r>
              <a:rPr lang="en-US" sz="1300" dirty="0"/>
              <a:t> App ---------------- #</a:t>
            </a:r>
          </a:p>
          <a:p>
            <a:r>
              <a:rPr lang="en-US" sz="1300" dirty="0"/>
              <a:t>app = </a:t>
            </a:r>
            <a:r>
              <a:rPr lang="en-US" sz="1300" dirty="0" err="1"/>
              <a:t>FastAPI</a:t>
            </a:r>
            <a:r>
              <a:rPr lang="en-US" sz="1300" dirty="0"/>
              <a:t>()</a:t>
            </a:r>
          </a:p>
          <a:p>
            <a:r>
              <a:rPr lang="en-US" sz="1300" dirty="0"/>
              <a:t>def </a:t>
            </a:r>
            <a:r>
              <a:rPr lang="en-US" sz="1300" dirty="0" err="1"/>
              <a:t>get_db</a:t>
            </a:r>
            <a:r>
              <a:rPr lang="en-US" sz="1300" dirty="0"/>
              <a:t>():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db</a:t>
            </a:r>
            <a:r>
              <a:rPr lang="en-US" sz="1300" dirty="0"/>
              <a:t> = session()</a:t>
            </a:r>
          </a:p>
          <a:p>
            <a:r>
              <a:rPr lang="en-US" sz="1300" dirty="0"/>
              <a:t>    try:</a:t>
            </a:r>
          </a:p>
          <a:p>
            <a:r>
              <a:rPr lang="en-US" sz="1300" dirty="0"/>
              <a:t>        yield </a:t>
            </a:r>
            <a:r>
              <a:rPr lang="en-US" sz="1300" dirty="0" err="1"/>
              <a:t>db</a:t>
            </a:r>
            <a:endParaRPr lang="en-US" sz="1300" dirty="0"/>
          </a:p>
          <a:p>
            <a:r>
              <a:rPr lang="en-US" sz="1300" dirty="0"/>
              <a:t>    finally:</a:t>
            </a:r>
          </a:p>
          <a:p>
            <a:r>
              <a:rPr lang="en-US" sz="1300" dirty="0"/>
              <a:t>        </a:t>
            </a:r>
            <a:r>
              <a:rPr lang="en-US" sz="1300" dirty="0" err="1"/>
              <a:t>db.close</a:t>
            </a:r>
            <a:r>
              <a:rPr lang="en-US" sz="1300" dirty="0"/>
              <a:t>()</a:t>
            </a:r>
          </a:p>
          <a:p>
            <a:r>
              <a:rPr lang="en-US" sz="1300" dirty="0"/>
              <a:t># ---------------- CRUD Operations ---------------- #</a:t>
            </a:r>
          </a:p>
          <a:p>
            <a:r>
              <a:rPr lang="en-US" sz="1300" dirty="0"/>
              <a:t># CREATE</a:t>
            </a:r>
          </a:p>
          <a:p>
            <a:r>
              <a:rPr lang="en-US" sz="1300" dirty="0"/>
              <a:t>@app.post('/add_new', </a:t>
            </a:r>
            <a:r>
              <a:rPr lang="en-US" sz="1300" dirty="0" err="1"/>
              <a:t>response_model</a:t>
            </a:r>
            <a:r>
              <a:rPr lang="en-US" sz="1300" dirty="0"/>
              <a:t>=Book)</a:t>
            </a:r>
          </a:p>
          <a:p>
            <a:r>
              <a:rPr lang="en-US" sz="1300" dirty="0"/>
              <a:t>def </a:t>
            </a:r>
            <a:r>
              <a:rPr lang="en-US" sz="1300" dirty="0" err="1"/>
              <a:t>add_book</a:t>
            </a:r>
            <a:r>
              <a:rPr lang="en-US" sz="1300" dirty="0"/>
              <a:t>(b1: Book, </a:t>
            </a:r>
            <a:r>
              <a:rPr lang="en-US" sz="1300" dirty="0" err="1"/>
              <a:t>db</a:t>
            </a:r>
            <a:r>
              <a:rPr lang="en-US" sz="1300" dirty="0"/>
              <a:t>: Session = Depends(</a:t>
            </a:r>
            <a:r>
              <a:rPr lang="en-US" sz="1300" dirty="0" err="1"/>
              <a:t>get_db</a:t>
            </a:r>
            <a:r>
              <a:rPr lang="en-US" sz="1300" dirty="0"/>
              <a:t>)):</a:t>
            </a:r>
          </a:p>
          <a:p>
            <a:r>
              <a:rPr lang="en-US" sz="1300" dirty="0"/>
              <a:t>    bk = Books(id=b1.id, title=b1.title, author=b1.author, publisher=b1.publisher)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db.add</a:t>
            </a:r>
            <a:r>
              <a:rPr lang="en-US" sz="1300" dirty="0"/>
              <a:t>(bk)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db.commit</a:t>
            </a:r>
            <a:r>
              <a:rPr lang="en-US" sz="1300" dirty="0"/>
              <a:t>()</a:t>
            </a:r>
          </a:p>
          <a:p>
            <a:r>
              <a:rPr lang="en-US" sz="1300" dirty="0"/>
              <a:t>    </a:t>
            </a:r>
            <a:r>
              <a:rPr lang="en-US" sz="1300" dirty="0" err="1"/>
              <a:t>db.refresh</a:t>
            </a:r>
            <a:r>
              <a:rPr lang="en-US" sz="1300" dirty="0"/>
              <a:t>(bk)</a:t>
            </a:r>
          </a:p>
          <a:p>
            <a:r>
              <a:rPr lang="en-US" sz="1300" dirty="0"/>
              <a:t>    return bk</a:t>
            </a:r>
          </a:p>
          <a:p>
            <a:endParaRPr lang="en-US" sz="1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07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96BC9-72EB-4080-C438-FA68239B2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" y="237744"/>
            <a:ext cx="6035040" cy="63459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 READ all</a:t>
            </a:r>
          </a:p>
          <a:p>
            <a:pPr marL="0" indent="0">
              <a:buNone/>
            </a:pPr>
            <a:r>
              <a:rPr lang="en-US" dirty="0"/>
              <a:t>@app.get('/list', </a:t>
            </a:r>
            <a:r>
              <a:rPr lang="en-US" dirty="0" err="1"/>
              <a:t>response_model</a:t>
            </a:r>
            <a:r>
              <a:rPr lang="en-US" dirty="0"/>
              <a:t>=List[Book])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get_books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: Session = Depends(</a:t>
            </a:r>
            <a:r>
              <a:rPr lang="en-US" dirty="0" err="1"/>
              <a:t>get_db</a:t>
            </a:r>
            <a:r>
              <a:rPr lang="en-US" dirty="0"/>
              <a:t>)):</a:t>
            </a:r>
          </a:p>
          <a:p>
            <a:pPr marL="0" indent="0">
              <a:buNone/>
            </a:pPr>
            <a:r>
              <a:rPr lang="en-US" dirty="0"/>
              <a:t>    recs = </a:t>
            </a:r>
            <a:r>
              <a:rPr lang="en-US" dirty="0" err="1"/>
              <a:t>db.query</a:t>
            </a:r>
            <a:r>
              <a:rPr lang="en-US" dirty="0"/>
              <a:t>(Books).all()</a:t>
            </a:r>
          </a:p>
          <a:p>
            <a:pPr marL="0" indent="0">
              <a:buNone/>
            </a:pPr>
            <a:r>
              <a:rPr lang="en-US" dirty="0"/>
              <a:t>    return recs</a:t>
            </a:r>
          </a:p>
          <a:p>
            <a:pPr marL="0" indent="0">
              <a:buNone/>
            </a:pPr>
            <a:r>
              <a:rPr lang="en-US" dirty="0"/>
              <a:t># READ one</a:t>
            </a:r>
          </a:p>
          <a:p>
            <a:pPr marL="0" indent="0">
              <a:buNone/>
            </a:pPr>
            <a:r>
              <a:rPr lang="en-US" dirty="0"/>
              <a:t>@app.get('/book/{id}', </a:t>
            </a:r>
            <a:r>
              <a:rPr lang="en-US" dirty="0" err="1"/>
              <a:t>response_model</a:t>
            </a:r>
            <a:r>
              <a:rPr lang="en-US" dirty="0"/>
              <a:t>=Book)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get_book</a:t>
            </a:r>
            <a:r>
              <a:rPr lang="en-US" dirty="0"/>
              <a:t>(id: int, </a:t>
            </a:r>
            <a:r>
              <a:rPr lang="en-US" dirty="0" err="1"/>
              <a:t>db</a:t>
            </a:r>
            <a:r>
              <a:rPr lang="en-US" dirty="0"/>
              <a:t>: Session = Depends(</a:t>
            </a:r>
            <a:r>
              <a:rPr lang="en-US" dirty="0" err="1"/>
              <a:t>get_db</a:t>
            </a:r>
            <a:r>
              <a:rPr lang="en-US" dirty="0"/>
              <a:t>)):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db.query</a:t>
            </a:r>
            <a:r>
              <a:rPr lang="en-US" dirty="0"/>
              <a:t>(Books).filter(Books.id == id).first()</a:t>
            </a:r>
          </a:p>
          <a:p>
            <a:pPr marL="0" indent="0">
              <a:buNone/>
            </a:pPr>
            <a:r>
              <a:rPr lang="en-US" dirty="0"/>
              <a:t># UPDATE</a:t>
            </a:r>
          </a:p>
          <a:p>
            <a:pPr marL="0" indent="0">
              <a:buNone/>
            </a:pPr>
            <a:r>
              <a:rPr lang="en-US" dirty="0"/>
              <a:t>@app.put('/update/{id}', </a:t>
            </a:r>
            <a:r>
              <a:rPr lang="en-US" dirty="0" err="1"/>
              <a:t>response_model</a:t>
            </a:r>
            <a:r>
              <a:rPr lang="en-US" dirty="0"/>
              <a:t>=Book)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update_book</a:t>
            </a:r>
            <a:r>
              <a:rPr lang="en-US" dirty="0"/>
              <a:t>(id: int, book: Book, </a:t>
            </a:r>
            <a:r>
              <a:rPr lang="en-US" dirty="0" err="1"/>
              <a:t>db</a:t>
            </a:r>
            <a:r>
              <a:rPr lang="en-US" dirty="0"/>
              <a:t>: Session = Depends(</a:t>
            </a:r>
            <a:r>
              <a:rPr lang="en-US" dirty="0" err="1"/>
              <a:t>get_db</a:t>
            </a:r>
            <a:r>
              <a:rPr lang="en-US" dirty="0"/>
              <a:t>)):</a:t>
            </a:r>
          </a:p>
          <a:p>
            <a:pPr marL="0" indent="0">
              <a:buNone/>
            </a:pPr>
            <a:r>
              <a:rPr lang="en-US" dirty="0"/>
              <a:t>    b1 = </a:t>
            </a:r>
            <a:r>
              <a:rPr lang="en-US" dirty="0" err="1"/>
              <a:t>db.query</a:t>
            </a:r>
            <a:r>
              <a:rPr lang="en-US" dirty="0"/>
              <a:t>(Books).filter(Books.id == id).first()</a:t>
            </a:r>
          </a:p>
          <a:p>
            <a:pPr marL="0" indent="0">
              <a:buNone/>
            </a:pPr>
            <a:r>
              <a:rPr lang="en-US" dirty="0"/>
              <a:t>    if b1:</a:t>
            </a:r>
          </a:p>
          <a:p>
            <a:pPr marL="0" indent="0">
              <a:buNone/>
            </a:pPr>
            <a:r>
              <a:rPr lang="en-US" dirty="0"/>
              <a:t>        b1.id = book.id</a:t>
            </a:r>
          </a:p>
          <a:p>
            <a:pPr marL="0" indent="0">
              <a:buNone/>
            </a:pPr>
            <a:r>
              <a:rPr lang="en-US" dirty="0"/>
              <a:t>        b1.title = </a:t>
            </a:r>
            <a:r>
              <a:rPr lang="en-US" dirty="0" err="1"/>
              <a:t>book.title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b1.author = </a:t>
            </a:r>
            <a:r>
              <a:rPr lang="en-US" dirty="0" err="1"/>
              <a:t>book.author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b1.publisher = </a:t>
            </a:r>
            <a:r>
              <a:rPr lang="en-US" dirty="0" err="1"/>
              <a:t>book.publisher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db.commit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db.refresh</a:t>
            </a:r>
            <a:r>
              <a:rPr lang="en-US" dirty="0"/>
              <a:t>(b1)</a:t>
            </a:r>
          </a:p>
          <a:p>
            <a:pPr marL="0" indent="0">
              <a:buNone/>
            </a:pPr>
            <a:r>
              <a:rPr lang="en-US" dirty="0"/>
              <a:t>    return b1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88D0C-8AC9-A72F-53F5-CD64E58A5EF4}"/>
              </a:ext>
            </a:extLst>
          </p:cNvPr>
          <p:cNvSpPr txBox="1"/>
          <p:nvPr/>
        </p:nvSpPr>
        <p:spPr>
          <a:xfrm>
            <a:off x="6464808" y="283464"/>
            <a:ext cx="5038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DELETE</a:t>
            </a:r>
          </a:p>
          <a:p>
            <a:r>
              <a:rPr lang="en-US" dirty="0"/>
              <a:t>@app.delete('/delete/{id}')</a:t>
            </a:r>
          </a:p>
          <a:p>
            <a:r>
              <a:rPr lang="en-US" dirty="0"/>
              <a:t>def </a:t>
            </a:r>
            <a:r>
              <a:rPr lang="en-US" dirty="0" err="1"/>
              <a:t>del_book</a:t>
            </a:r>
            <a:r>
              <a:rPr lang="en-US" dirty="0"/>
              <a:t>(id: int, </a:t>
            </a:r>
            <a:r>
              <a:rPr lang="en-US" dirty="0" err="1"/>
              <a:t>db</a:t>
            </a:r>
            <a:r>
              <a:rPr lang="en-US" dirty="0"/>
              <a:t>: Session = Depends(</a:t>
            </a:r>
            <a:r>
              <a:rPr lang="en-US" dirty="0" err="1"/>
              <a:t>get_db</a:t>
            </a:r>
            <a:r>
              <a:rPr lang="en-US" dirty="0"/>
              <a:t>)):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</a:t>
            </a:r>
            <a:r>
              <a:rPr lang="en-US" dirty="0" err="1"/>
              <a:t>db.query</a:t>
            </a:r>
            <a:r>
              <a:rPr lang="en-US" dirty="0"/>
              <a:t>(Books).filter(Books.id == id).delete()</a:t>
            </a:r>
          </a:p>
          <a:p>
            <a:r>
              <a:rPr lang="en-US" dirty="0"/>
              <a:t>        </a:t>
            </a:r>
            <a:r>
              <a:rPr lang="en-US" dirty="0" err="1"/>
              <a:t>db.commit</a:t>
            </a:r>
            <a:r>
              <a:rPr lang="en-US" dirty="0"/>
              <a:t>()</a:t>
            </a:r>
          </a:p>
          <a:p>
            <a:r>
              <a:rPr lang="en-US" dirty="0"/>
              <a:t>    except Exception as e:</a:t>
            </a:r>
          </a:p>
          <a:p>
            <a:r>
              <a:rPr lang="en-US" dirty="0"/>
              <a:t>        raise Exception(e)</a:t>
            </a:r>
          </a:p>
          <a:p>
            <a:r>
              <a:rPr lang="en-US" dirty="0"/>
              <a:t>    return {"delete status": "success"}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Run</a:t>
            </a:r>
            <a:r>
              <a:rPr lang="en-US" dirty="0"/>
              <a:t>: </a:t>
            </a:r>
            <a:r>
              <a:rPr lang="en-US" dirty="0" err="1"/>
              <a:t>uvicorn</a:t>
            </a:r>
            <a:r>
              <a:rPr lang="en-US" dirty="0"/>
              <a:t> </a:t>
            </a:r>
            <a:r>
              <a:rPr lang="en-US" dirty="0" err="1"/>
              <a:t>main:app</a:t>
            </a:r>
            <a:r>
              <a:rPr lang="en-US" dirty="0"/>
              <a:t> --reload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Swagger UI</a:t>
            </a:r>
            <a:r>
              <a:rPr lang="en-US" dirty="0"/>
              <a:t>: http://127.0.0.1:8000/docs</a:t>
            </a:r>
          </a:p>
        </p:txBody>
      </p:sp>
    </p:spTree>
    <p:extLst>
      <p:ext uri="{BB962C8B-B14F-4D97-AF65-F5344CB8AC3E}">
        <p14:creationId xmlns:p14="http://schemas.microsoft.com/office/powerpoint/2010/main" val="3190497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7A7A4-D892-798E-2F05-49BD759D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940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88198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297E-7913-04DB-755B-1C5C65FE3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52" y="79120"/>
            <a:ext cx="11457432" cy="6257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Step 2</a:t>
            </a:r>
            <a:r>
              <a:rPr lang="en-US" sz="1800" dirty="0"/>
              <a:t>: </a:t>
            </a:r>
            <a:r>
              <a:rPr lang="en-US" sz="1800" u="sng" dirty="0"/>
              <a:t>Define a Data Model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Data = []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class Book(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BaseModel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id: int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title: str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author: str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publisher: str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Step 3</a:t>
            </a:r>
            <a:r>
              <a:rPr lang="en-US" sz="1800" dirty="0"/>
              <a:t>: </a:t>
            </a:r>
            <a:r>
              <a:rPr lang="en-US" sz="1800" u="sng" dirty="0"/>
              <a:t>Create (POST) </a:t>
            </a:r>
            <a:r>
              <a:rPr lang="en-US" sz="1800" dirty="0"/>
              <a:t>- An object of this model is populated using the </a:t>
            </a:r>
            <a:r>
              <a:rPr lang="en-US" sz="1800" b="1" dirty="0"/>
              <a:t>@app.post()</a:t>
            </a:r>
            <a:r>
              <a:rPr lang="en-US" sz="1800" dirty="0"/>
              <a:t> decorator and it is appended to the list of books (data is declared for the list of books)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@app.post("/book")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def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add_book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(book: Book):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data.append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book.dict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return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365A8-08D2-3A75-8FB0-B50AA409F4E1}"/>
              </a:ext>
            </a:extLst>
          </p:cNvPr>
          <p:cNvSpPr txBox="1"/>
          <p:nvPr/>
        </p:nvSpPr>
        <p:spPr>
          <a:xfrm>
            <a:off x="6096000" y="198043"/>
            <a:ext cx="449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List here acts as an in-memory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D1753-EC72-8A75-6BED-DD1566059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067" y="3568049"/>
            <a:ext cx="5124713" cy="27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5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4B7D-232A-9A74-C35A-FDE70ADD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182880"/>
            <a:ext cx="6830568" cy="5994083"/>
          </a:xfrm>
        </p:spPr>
        <p:txBody>
          <a:bodyPr>
            <a:normAutofit/>
          </a:bodyPr>
          <a:lstStyle/>
          <a:p>
            <a:r>
              <a:rPr lang="en-US" sz="1800" dirty="0"/>
              <a:t>The servers JSON response shows the list of books added so far.</a:t>
            </a:r>
          </a:p>
          <a:p>
            <a:pPr marL="0" indent="0">
              <a:buNone/>
            </a:pPr>
            <a:r>
              <a:rPr lang="en-US" sz="1800" b="1" dirty="0"/>
              <a:t>Step 4</a:t>
            </a:r>
            <a:r>
              <a:rPr lang="en-US" sz="1800" dirty="0"/>
              <a:t>: </a:t>
            </a:r>
            <a:r>
              <a:rPr lang="en-US" sz="1800" u="sng" dirty="0"/>
              <a:t>Read (GET) </a:t>
            </a:r>
            <a:r>
              <a:rPr lang="en-US" sz="1800" dirty="0"/>
              <a:t>- to retrieve the list, define an operation function bound to the </a:t>
            </a:r>
            <a:r>
              <a:rPr lang="en-US" sz="1800" b="1" dirty="0"/>
              <a:t>@app.get()</a:t>
            </a:r>
            <a:r>
              <a:rPr lang="en-US" sz="1800" dirty="0"/>
              <a:t> decorator as follows −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@app.get("/list")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def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get_books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return data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886B7-B418-256C-434F-A2809D9A9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775" y="182880"/>
            <a:ext cx="5188217" cy="3410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D908A1-73A6-F1EB-06AB-65909C844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61" y="1765819"/>
            <a:ext cx="4502381" cy="4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6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E91D-73BF-E0DE-C0D9-0BAE462E0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92024"/>
            <a:ext cx="11210544" cy="5984939"/>
          </a:xfrm>
        </p:spPr>
        <p:txBody>
          <a:bodyPr>
            <a:normAutofit/>
          </a:bodyPr>
          <a:lstStyle/>
          <a:p>
            <a:r>
              <a:rPr lang="en-US" sz="1800" dirty="0"/>
              <a:t>To retrieve a book with its id as a path parameter, define the get() operation decorator and </a:t>
            </a:r>
            <a:r>
              <a:rPr lang="en-US" sz="1800" dirty="0" err="1"/>
              <a:t>get_book</a:t>
            </a:r>
            <a:r>
              <a:rPr lang="en-US" sz="1800" dirty="0"/>
              <a:t>() function as below −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@app.get("/book/{id}")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def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get_book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(id: int):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id = id - 1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return data[id]</a:t>
            </a:r>
          </a:p>
          <a:p>
            <a:r>
              <a:rPr lang="en-US" sz="1800" dirty="0"/>
              <a:t>use "id" as the path parameter in the "/book/1" route.</a:t>
            </a:r>
          </a:p>
          <a:p>
            <a:r>
              <a:rPr lang="en-US" sz="1800" dirty="0"/>
              <a:t>The book with "id=1" will be retrieved as can be seen in the server response of Swagger UI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A281B-EB02-D0D3-F616-154C1D40A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89" y="3184493"/>
            <a:ext cx="5105662" cy="3181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910B2-C929-F5C9-F6AC-0B8DDEDEF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401" y="3184493"/>
            <a:ext cx="5112013" cy="27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1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7B09-6CAA-9ED8-1BFE-54C4EC6AB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46888"/>
            <a:ext cx="11320272" cy="5930075"/>
          </a:xfrm>
        </p:spPr>
        <p:txBody>
          <a:bodyPr>
            <a:normAutofit/>
          </a:bodyPr>
          <a:lstStyle/>
          <a:p>
            <a:r>
              <a:rPr lang="en-US" sz="1800" b="1" dirty="0"/>
              <a:t>Step 5</a:t>
            </a:r>
            <a:r>
              <a:rPr lang="en-US" sz="1800" dirty="0"/>
              <a:t>: </a:t>
            </a:r>
            <a:r>
              <a:rPr lang="en-US" sz="1800" u="sng" dirty="0"/>
              <a:t>Update (PUT) </a:t>
            </a:r>
            <a:r>
              <a:rPr lang="en-US" sz="1800" dirty="0"/>
              <a:t>- </a:t>
            </a:r>
            <a:r>
              <a:rPr lang="en-US" sz="1800" b="1" dirty="0"/>
              <a:t>@app.put()</a:t>
            </a:r>
            <a:r>
              <a:rPr lang="en-US" sz="1800" dirty="0"/>
              <a:t> decorator that modifies an object in the data list. This decorator too has a path parameter for the id field.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@app.put("/book/{id}")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def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add_book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(id: int, book: Book):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data[id-1] = book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return data</a:t>
            </a:r>
          </a:p>
          <a:p>
            <a:r>
              <a:rPr lang="en-US" sz="1800" dirty="0"/>
              <a:t>Inspect this operation function in the swagger UI. Give id=1 and change value of publisher to BPB in the request body.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5659E-CA1A-186C-CB49-5A6E2170E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30" y="2688772"/>
            <a:ext cx="4820225" cy="392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1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5757-5055-88FA-13A3-6B265972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9456"/>
            <a:ext cx="11155680" cy="6355080"/>
          </a:xfrm>
        </p:spPr>
        <p:txBody>
          <a:bodyPr>
            <a:normAutofit/>
          </a:bodyPr>
          <a:lstStyle/>
          <a:p>
            <a:r>
              <a:rPr lang="en-US" sz="1800" b="1" dirty="0"/>
              <a:t>Step 6</a:t>
            </a:r>
            <a:r>
              <a:rPr lang="en-US" sz="1800" dirty="0"/>
              <a:t>: </a:t>
            </a:r>
            <a:r>
              <a:rPr lang="en-US" sz="1800" u="sng" dirty="0"/>
              <a:t>Delete (DELETE) </a:t>
            </a:r>
            <a:r>
              <a:rPr lang="en-US" sz="1800" dirty="0"/>
              <a:t>- the @app.delete() decorator to delete an object corresponding to the path parameter.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@app.delete("/book/{id}")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def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delete_book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(id: int):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data.pop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(id-1)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return data</a:t>
            </a:r>
          </a:p>
          <a:p>
            <a:r>
              <a:rPr lang="en-US" sz="1800" dirty="0"/>
              <a:t>Give id=1 as the path parameter and execute the function.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69D64-D8FC-36F7-D800-F0ABC0E59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3" y="2844083"/>
            <a:ext cx="5092962" cy="3181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1BD16-8CA3-7863-DFBE-1AC8BCD29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59" y="2720498"/>
            <a:ext cx="5181866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5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3BF3-9EAD-95D7-2253-DA54F79E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8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9AB1-B522-ABC3-E316-E629DB4A7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37" y="1130680"/>
            <a:ext cx="11363325" cy="5544439"/>
          </a:xfrm>
        </p:spPr>
        <p:txBody>
          <a:bodyPr>
            <a:normAutofit/>
          </a:bodyPr>
          <a:lstStyle/>
          <a:p>
            <a:r>
              <a:rPr lang="en-US" sz="1800" dirty="0"/>
              <a:t>Error handling means managing unexpected situations (like invalid inputs, missing resources, or server issues) in a clean and user-friendly way.</a:t>
            </a:r>
          </a:p>
          <a:p>
            <a:r>
              <a:rPr lang="en-US" sz="1800" dirty="0"/>
              <a:t>Instead of crashing, the API should return a clear error response with proper HTTP status codes.</a:t>
            </a:r>
          </a:p>
          <a:p>
            <a:r>
              <a:rPr lang="en-US" sz="1800" dirty="0"/>
              <a:t>Why is it Important?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Helps developers and clients understand what went wrong.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Improves user experience by providing meaningful error messages.</a:t>
            </a:r>
          </a:p>
          <a:p>
            <a:r>
              <a:rPr lang="en-US" sz="1800" dirty="0"/>
              <a:t>How </a:t>
            </a:r>
            <a:r>
              <a:rPr lang="en-US" sz="1800" dirty="0" err="1"/>
              <a:t>FastAPI</a:t>
            </a:r>
            <a:r>
              <a:rPr lang="en-US" sz="1800" dirty="0"/>
              <a:t> Handles Errors: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HTTPException</a:t>
            </a:r>
            <a:r>
              <a:rPr lang="en-US" sz="1800" dirty="0"/>
              <a:t> → Used to send custom error messages with status codes.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Custom Exception Handlers → Define and handle your own errors globally.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Validation Errors (via </a:t>
            </a:r>
            <a:r>
              <a:rPr lang="en-US" sz="1800" dirty="0" err="1"/>
              <a:t>Pydantic</a:t>
            </a:r>
            <a:r>
              <a:rPr lang="en-US" sz="1800" dirty="0"/>
              <a:t>) → Automatically handled by </a:t>
            </a:r>
            <a:r>
              <a:rPr lang="en-US" sz="1800" dirty="0" err="1"/>
              <a:t>FastAPI</a:t>
            </a:r>
            <a:r>
              <a:rPr lang="en-US" sz="1800" dirty="0"/>
              <a:t> when input data is invalid.</a:t>
            </a:r>
          </a:p>
          <a:p>
            <a:r>
              <a:rPr lang="en-US" sz="1800" dirty="0"/>
              <a:t>Common/ Most used error codes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404 not found – resource does not exist.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400 Bad request – Invalid input from client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976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AB04-183C-7F30-6AA6-0C849F6A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-21094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u="sng" dirty="0"/>
              <a:t>Validation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5847-6CB7-E4AB-E457-F164E15B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801496"/>
            <a:ext cx="5910072" cy="554443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Handled automatically from </a:t>
            </a:r>
            <a:r>
              <a:rPr lang="en-US" sz="1800" dirty="0" err="1"/>
              <a:t>Pydantic</a:t>
            </a:r>
            <a:r>
              <a:rPr lang="en-US" sz="1800" dirty="0"/>
              <a:t> models.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pydantic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import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BaseModel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class User(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BaseModel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 name: str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 age: int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@app.post("/user/")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def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</a:rPr>
              <a:t>create_user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(user: User):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   return user</a:t>
            </a: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800" dirty="0"/>
              <a:t>If you send wrong data: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"name": "Alice",</a:t>
            </a:r>
          </a:p>
          <a:p>
            <a:pPr marL="0" indent="0">
              <a:buNone/>
            </a:pPr>
            <a:r>
              <a:rPr lang="en-US" sz="1800" dirty="0"/>
              <a:t>  "age": "twenty"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4F9CA-CE99-9AE9-1EB2-AF0D7E71D0C7}"/>
              </a:ext>
            </a:extLst>
          </p:cNvPr>
          <p:cNvSpPr txBox="1"/>
          <p:nvPr/>
        </p:nvSpPr>
        <p:spPr>
          <a:xfrm>
            <a:off x="6611112" y="801496"/>
            <a:ext cx="4910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FastAPI</a:t>
            </a:r>
            <a:r>
              <a:rPr lang="en-US" dirty="0"/>
              <a:t> automatically returns: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"detail": [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"loc": ["body", "age"],</a:t>
            </a:r>
          </a:p>
          <a:p>
            <a:r>
              <a:rPr lang="en-US" dirty="0"/>
              <a:t>      "msg": "value is not a valid integer",</a:t>
            </a:r>
          </a:p>
          <a:p>
            <a:r>
              <a:rPr lang="en-US" dirty="0"/>
              <a:t>      "type": "</a:t>
            </a:r>
            <a:r>
              <a:rPr lang="en-US" dirty="0" err="1"/>
              <a:t>type_error.integer</a:t>
            </a:r>
            <a:r>
              <a:rPr lang="en-US" dirty="0"/>
              <a:t>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]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4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3180</Words>
  <Application>Microsoft Office PowerPoint</Application>
  <PresentationFormat>Widescreen</PresentationFormat>
  <Paragraphs>362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Times New Roman</vt:lpstr>
      <vt:lpstr>Office Theme</vt:lpstr>
      <vt:lpstr>FastAPI - CRUD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 HANDLING</vt:lpstr>
      <vt:lpstr>Validation Errors</vt:lpstr>
      <vt:lpstr>HTTPException</vt:lpstr>
      <vt:lpstr>Custom Exception Handling</vt:lpstr>
      <vt:lpstr>SQL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whole program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Janani J Maharajan</dc:creator>
  <cp:lastModifiedBy>Janani J Maharajan</cp:lastModifiedBy>
  <cp:revision>12</cp:revision>
  <dcterms:created xsi:type="dcterms:W3CDTF">2025-08-29T16:56:38Z</dcterms:created>
  <dcterms:modified xsi:type="dcterms:W3CDTF">2025-09-04T17:48:35Z</dcterms:modified>
</cp:coreProperties>
</file>