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803" r:id="rId2"/>
  </p:sldMasterIdLst>
  <p:notesMasterIdLst>
    <p:notesMasterId r:id="rId19"/>
  </p:notesMasterIdLst>
  <p:sldIdLst>
    <p:sldId id="256" r:id="rId3"/>
    <p:sldId id="262" r:id="rId4"/>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031125"/>
    <a:srgbClr val="F3C910"/>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B527-0CDE-47DF-A0B7-DC16B2394559}" type="datetimeFigureOut">
              <a:rPr lang="en-IN" smtClean="0"/>
              <a:t>08-06-2024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39750-5FE5-478D-A547-D7A5450D1FC6}" type="slidenum">
              <a:rPr lang="en-IN" smtClean="0"/>
              <a:t>‹#›</a:t>
            </a:fld>
            <a:endParaRPr lang="en-IN"/>
          </a:p>
        </p:txBody>
      </p:sp>
    </p:spTree>
    <p:extLst>
      <p:ext uri="{BB962C8B-B14F-4D97-AF65-F5344CB8AC3E}">
        <p14:creationId xmlns:p14="http://schemas.microsoft.com/office/powerpoint/2010/main" val="59920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739750-5FE5-478D-A547-D7A5450D1FC6}" type="slidenum">
              <a:rPr lang="en-IN" smtClean="0"/>
              <a:t>2</a:t>
            </a:fld>
            <a:endParaRPr lang="en-IN"/>
          </a:p>
        </p:txBody>
      </p:sp>
    </p:spTree>
    <p:extLst>
      <p:ext uri="{BB962C8B-B14F-4D97-AF65-F5344CB8AC3E}">
        <p14:creationId xmlns:p14="http://schemas.microsoft.com/office/powerpoint/2010/main" val="89110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739750-5FE5-478D-A547-D7A5450D1FC6}" type="slidenum">
              <a:rPr lang="en-IN" smtClean="0"/>
              <a:t>3</a:t>
            </a:fld>
            <a:endParaRPr lang="en-IN"/>
          </a:p>
        </p:txBody>
      </p:sp>
    </p:spTree>
    <p:extLst>
      <p:ext uri="{BB962C8B-B14F-4D97-AF65-F5344CB8AC3E}">
        <p14:creationId xmlns:p14="http://schemas.microsoft.com/office/powerpoint/2010/main" val="426475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739750-5FE5-478D-A547-D7A5450D1FC6}" type="slidenum">
              <a:rPr lang="en-IN" smtClean="0"/>
              <a:t>4</a:t>
            </a:fld>
            <a:endParaRPr lang="en-IN"/>
          </a:p>
        </p:txBody>
      </p:sp>
    </p:spTree>
    <p:extLst>
      <p:ext uri="{BB962C8B-B14F-4D97-AF65-F5344CB8AC3E}">
        <p14:creationId xmlns:p14="http://schemas.microsoft.com/office/powerpoint/2010/main" val="409204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739750-5FE5-478D-A547-D7A5450D1FC6}" type="slidenum">
              <a:rPr lang="en-IN" smtClean="0"/>
              <a:t>6</a:t>
            </a:fld>
            <a:endParaRPr lang="en-IN"/>
          </a:p>
        </p:txBody>
      </p:sp>
    </p:spTree>
    <p:extLst>
      <p:ext uri="{BB962C8B-B14F-4D97-AF65-F5344CB8AC3E}">
        <p14:creationId xmlns:p14="http://schemas.microsoft.com/office/powerpoint/2010/main" val="394952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739750-5FE5-478D-A547-D7A5450D1FC6}" type="slidenum">
              <a:rPr lang="en-IN" smtClean="0"/>
              <a:t>16</a:t>
            </a:fld>
            <a:endParaRPr lang="en-IN"/>
          </a:p>
        </p:txBody>
      </p:sp>
    </p:spTree>
    <p:extLst>
      <p:ext uri="{BB962C8B-B14F-4D97-AF65-F5344CB8AC3E}">
        <p14:creationId xmlns:p14="http://schemas.microsoft.com/office/powerpoint/2010/main" val="71792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9410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6641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06365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5962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32763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82109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72388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5851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47075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6757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20774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9541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20269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7ED9C8-F09A-4D9E-BEC0-4725162E21FF}"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6643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7ED9C8-F09A-4D9E-BEC0-4725162E21FF}" type="datetimeFigureOut">
              <a:rPr lang="en-US" smtClean="0"/>
              <a:t>6/8/2024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42719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53676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1950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7ED9C8-F09A-4D9E-BEC0-4725162E21FF}" type="datetimeFigureOut">
              <a:rPr lang="en-US" smtClean="0"/>
              <a:t>6/8/2024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008096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2939256" y="1819131"/>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accent4"/>
                </a:solidFill>
                <a:effectLst/>
                <a:uLnTx/>
                <a:uFillTx/>
                <a:latin typeface="Segoe UI Light" charset="0"/>
                <a:ea typeface="Segoe UI Light" charset="0"/>
                <a:cs typeface="Segoe UI Light" charset="0"/>
              </a:rPr>
              <a:t>Heart Disease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810584" y="5469600"/>
            <a:ext cx="2451212" cy="707886"/>
          </a:xfrm>
          <a:prstGeom prst="rect">
            <a:avLst/>
          </a:prstGeom>
          <a:noFill/>
        </p:spPr>
        <p:txBody>
          <a:bodyPr wrap="square" rtlCol="0">
            <a:spAutoFit/>
          </a:bodyPr>
          <a:lstStyle/>
          <a:p>
            <a:r>
              <a:rPr lang="en-US" sz="2000" b="0" i="0" dirty="0">
                <a:solidFill>
                  <a:schemeClr val="bg1"/>
                </a:solidFill>
                <a:ea typeface="Segoe UI" charset="0"/>
                <a:cs typeface="Segoe UI" charset="0"/>
              </a:rPr>
              <a:t>Created By</a:t>
            </a:r>
          </a:p>
          <a:p>
            <a:r>
              <a:rPr lang="en-US" sz="2000" dirty="0">
                <a:solidFill>
                  <a:schemeClr val="bg1"/>
                </a:solidFill>
                <a:ea typeface="Segoe UI" charset="0"/>
                <a:cs typeface="Segoe UI" charset="0"/>
              </a:rPr>
              <a:t>Rishikesh Surve</a:t>
            </a:r>
            <a:endParaRPr lang="en-US" sz="2000" b="0" i="0" dirty="0">
              <a:solidFill>
                <a:schemeClr val="bg1"/>
              </a:solidFill>
              <a:ea typeface="Segoe UI" charset="0"/>
              <a:cs typeface="Segoe UI" charset="0"/>
            </a:endParaRPr>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2627601" y="523496"/>
            <a:ext cx="6936798" cy="1323439"/>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Average of </a:t>
            </a:r>
            <a:r>
              <a:rPr lang="en-US" sz="4000" dirty="0" err="1">
                <a:solidFill>
                  <a:schemeClr val="accent4"/>
                </a:solidFill>
                <a:latin typeface="Segoe UI Light" panose="020B0502040204020203" pitchFamily="34" charset="0"/>
                <a:cs typeface="Segoe UI Light" panose="020B0502040204020203" pitchFamily="34" charset="0"/>
              </a:rPr>
              <a:t>Cholestrol</a:t>
            </a:r>
            <a:r>
              <a:rPr lang="en-US" sz="4000" dirty="0">
                <a:solidFill>
                  <a:schemeClr val="accent4"/>
                </a:solidFill>
                <a:latin typeface="Segoe UI Light" panose="020B0502040204020203" pitchFamily="34" charset="0"/>
                <a:cs typeface="Segoe UI Light" panose="020B0502040204020203" pitchFamily="34" charset="0"/>
              </a:rPr>
              <a:t> Level by Gender</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251410"/>
            <a:ext cx="4799207" cy="1569660"/>
          </a:xfrm>
          <a:prstGeom prst="rect">
            <a:avLst/>
          </a:prstGeom>
          <a:noFill/>
        </p:spPr>
        <p:txBody>
          <a:bodyPr wrap="square">
            <a:spAutoFit/>
          </a:bodyPr>
          <a:lstStyle/>
          <a:p>
            <a:pPr algn="just"/>
            <a:r>
              <a:rPr lang="en-US" sz="1600" dirty="0">
                <a:solidFill>
                  <a:schemeClr val="bg2">
                    <a:lumMod val="90000"/>
                  </a:schemeClr>
                </a:solidFill>
              </a:rPr>
              <a:t>Females have a higher average of cholesterol </a:t>
            </a:r>
            <a:r>
              <a:rPr lang="en-US" sz="1600" dirty="0" err="1">
                <a:solidFill>
                  <a:schemeClr val="bg2">
                    <a:lumMod val="90000"/>
                  </a:schemeClr>
                </a:solidFill>
              </a:rPr>
              <a:t>levele</a:t>
            </a:r>
            <a:r>
              <a:rPr lang="en-US" sz="1600" dirty="0">
                <a:solidFill>
                  <a:schemeClr val="bg2">
                    <a:lumMod val="90000"/>
                  </a:schemeClr>
                </a:solidFill>
              </a:rPr>
              <a:t> (261.46 mg/dl) compared to males (239.24 mg/dl).</a:t>
            </a:r>
          </a:p>
          <a:p>
            <a:pPr algn="just"/>
            <a:endParaRPr lang="en-US" sz="1600" dirty="0">
              <a:solidFill>
                <a:schemeClr val="bg2">
                  <a:lumMod val="90000"/>
                </a:schemeClr>
              </a:solidFill>
            </a:endParaRPr>
          </a:p>
          <a:p>
            <a:pPr algn="just"/>
            <a:r>
              <a:rPr lang="en-US" sz="1600" dirty="0">
                <a:solidFill>
                  <a:schemeClr val="bg2">
                    <a:lumMod val="90000"/>
                  </a:schemeClr>
                </a:solidFill>
              </a:rPr>
              <a:t>This suggests that females tend to have higher cholesterol levels on average</a:t>
            </a:r>
          </a:p>
        </p:txBody>
      </p:sp>
      <p:pic>
        <p:nvPicPr>
          <p:cNvPr id="5" name="Picture 4">
            <a:extLst>
              <a:ext uri="{FF2B5EF4-FFF2-40B4-BE49-F238E27FC236}">
                <a16:creationId xmlns:a16="http://schemas.microsoft.com/office/drawing/2014/main" id="{39914C17-2E74-6F81-C0EA-1269B2357833}"/>
              </a:ext>
            </a:extLst>
          </p:cNvPr>
          <p:cNvPicPr>
            <a:picLocks noChangeAspect="1"/>
          </p:cNvPicPr>
          <p:nvPr/>
        </p:nvPicPr>
        <p:blipFill>
          <a:blip r:embed="rId2"/>
          <a:stretch>
            <a:fillRect/>
          </a:stretch>
        </p:blipFill>
        <p:spPr>
          <a:xfrm>
            <a:off x="6337229" y="2145097"/>
            <a:ext cx="5001323" cy="3534268"/>
          </a:xfrm>
          <a:prstGeom prst="rect">
            <a:avLst/>
          </a:prstGeom>
        </p:spPr>
      </p:pic>
    </p:spTree>
    <p:extLst>
      <p:ext uri="{BB962C8B-B14F-4D97-AF65-F5344CB8AC3E}">
        <p14:creationId xmlns:p14="http://schemas.microsoft.com/office/powerpoint/2010/main" val="189535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2627601" y="523496"/>
            <a:ext cx="6936798"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Count of Gender by ECG</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251410"/>
            <a:ext cx="4799207" cy="3293209"/>
          </a:xfrm>
          <a:prstGeom prst="rect">
            <a:avLst/>
          </a:prstGeom>
          <a:noFill/>
        </p:spPr>
        <p:txBody>
          <a:bodyPr wrap="square">
            <a:spAutoFit/>
          </a:bodyPr>
          <a:lstStyle/>
          <a:p>
            <a:pPr algn="just"/>
            <a:r>
              <a:rPr lang="en-US" sz="1600" dirty="0">
                <a:solidFill>
                  <a:schemeClr val="bg2">
                    <a:lumMod val="90000"/>
                  </a:schemeClr>
                </a:solidFill>
              </a:rPr>
              <a:t>Normal ECG(48.49%): A large segment with normal results suggests good heart health in nearly half of the population. </a:t>
            </a:r>
          </a:p>
          <a:p>
            <a:pPr algn="just"/>
            <a:endParaRPr lang="en-US" sz="1600" dirty="0">
              <a:solidFill>
                <a:schemeClr val="bg2">
                  <a:lumMod val="90000"/>
                </a:schemeClr>
              </a:solidFill>
            </a:endParaRPr>
          </a:p>
          <a:p>
            <a:pPr algn="just"/>
            <a:r>
              <a:rPr lang="en-US" sz="1600" dirty="0">
                <a:solidFill>
                  <a:schemeClr val="bg2">
                    <a:lumMod val="90000"/>
                  </a:schemeClr>
                </a:solidFill>
              </a:rPr>
              <a:t>ST-T wave Abnormality (50.05%): The predominant finding  points to a need for vigilant cardiovascular </a:t>
            </a:r>
            <a:r>
              <a:rPr lang="en-US" sz="1600" dirty="0" err="1">
                <a:solidFill>
                  <a:schemeClr val="bg2">
                    <a:lumMod val="90000"/>
                  </a:schemeClr>
                </a:solidFill>
              </a:rPr>
              <a:t>monitorinig</a:t>
            </a:r>
            <a:r>
              <a:rPr lang="en-US" sz="1600" dirty="0">
                <a:solidFill>
                  <a:schemeClr val="bg2">
                    <a:lumMod val="90000"/>
                  </a:schemeClr>
                </a:solidFill>
              </a:rPr>
              <a:t> and possibly more aggressive management and risk factors.</a:t>
            </a:r>
          </a:p>
          <a:p>
            <a:pPr algn="just"/>
            <a:endParaRPr lang="en-US" sz="1600" dirty="0">
              <a:solidFill>
                <a:schemeClr val="bg2">
                  <a:lumMod val="90000"/>
                </a:schemeClr>
              </a:solidFill>
            </a:endParaRPr>
          </a:p>
          <a:p>
            <a:pPr algn="just"/>
            <a:r>
              <a:rPr lang="en-US" sz="1600" dirty="0">
                <a:solidFill>
                  <a:schemeClr val="bg2">
                    <a:lumMod val="90000"/>
                  </a:schemeClr>
                </a:solidFill>
              </a:rPr>
              <a:t>LVH (1.46%): though less common, it is  a critical condition that requires specialized care.</a:t>
            </a:r>
          </a:p>
        </p:txBody>
      </p:sp>
      <p:pic>
        <p:nvPicPr>
          <p:cNvPr id="6" name="Picture 5">
            <a:extLst>
              <a:ext uri="{FF2B5EF4-FFF2-40B4-BE49-F238E27FC236}">
                <a16:creationId xmlns:a16="http://schemas.microsoft.com/office/drawing/2014/main" id="{02DD2677-24E0-F8E4-A834-4DB3136B0027}"/>
              </a:ext>
            </a:extLst>
          </p:cNvPr>
          <p:cNvPicPr>
            <a:picLocks noChangeAspect="1"/>
          </p:cNvPicPr>
          <p:nvPr/>
        </p:nvPicPr>
        <p:blipFill>
          <a:blip r:embed="rId2"/>
          <a:stretch>
            <a:fillRect/>
          </a:stretch>
        </p:blipFill>
        <p:spPr>
          <a:xfrm>
            <a:off x="6243545" y="2290762"/>
            <a:ext cx="5095007" cy="2989468"/>
          </a:xfrm>
          <a:prstGeom prst="rect">
            <a:avLst/>
          </a:prstGeom>
        </p:spPr>
      </p:pic>
    </p:spTree>
    <p:extLst>
      <p:ext uri="{BB962C8B-B14F-4D97-AF65-F5344CB8AC3E}">
        <p14:creationId xmlns:p14="http://schemas.microsoft.com/office/powerpoint/2010/main" val="113689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945573" y="523496"/>
            <a:ext cx="9486900" cy="1323439"/>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Major vessels by Gender and Exercise induced angina</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521059"/>
            <a:ext cx="4799207" cy="1815882"/>
          </a:xfrm>
          <a:prstGeom prst="rect">
            <a:avLst/>
          </a:prstGeom>
          <a:noFill/>
        </p:spPr>
        <p:txBody>
          <a:bodyPr wrap="square">
            <a:spAutoFit/>
          </a:bodyPr>
          <a:lstStyle/>
          <a:p>
            <a:pPr algn="just"/>
            <a:r>
              <a:rPr lang="en-US" sz="1600" dirty="0">
                <a:solidFill>
                  <a:schemeClr val="bg2">
                    <a:lumMod val="90000"/>
                  </a:schemeClr>
                </a:solidFill>
              </a:rPr>
              <a:t>In males maximum number of angina vessels is 4 regardless of exercise-induced angina (Yes/No).</a:t>
            </a:r>
          </a:p>
          <a:p>
            <a:pPr algn="just"/>
            <a:endParaRPr lang="en-US" sz="1600" dirty="0">
              <a:solidFill>
                <a:schemeClr val="bg2">
                  <a:lumMod val="90000"/>
                </a:schemeClr>
              </a:solidFill>
            </a:endParaRPr>
          </a:p>
          <a:p>
            <a:pPr algn="just"/>
            <a:r>
              <a:rPr lang="en-US" sz="1600" dirty="0">
                <a:solidFill>
                  <a:schemeClr val="bg2">
                    <a:lumMod val="90000"/>
                  </a:schemeClr>
                </a:solidFill>
              </a:rPr>
              <a:t>In Females max number of angina vessels is 3 for exercise-induced angina (No) and 2 for exercise-induced angina (Yes)</a:t>
            </a:r>
          </a:p>
        </p:txBody>
      </p:sp>
      <p:pic>
        <p:nvPicPr>
          <p:cNvPr id="8" name="Picture 7">
            <a:extLst>
              <a:ext uri="{FF2B5EF4-FFF2-40B4-BE49-F238E27FC236}">
                <a16:creationId xmlns:a16="http://schemas.microsoft.com/office/drawing/2014/main" id="{088F8561-C52A-DFA9-9155-94B8DC2F4429}"/>
              </a:ext>
            </a:extLst>
          </p:cNvPr>
          <p:cNvPicPr>
            <a:picLocks noChangeAspect="1"/>
          </p:cNvPicPr>
          <p:nvPr/>
        </p:nvPicPr>
        <p:blipFill>
          <a:blip r:embed="rId2"/>
          <a:stretch>
            <a:fillRect/>
          </a:stretch>
        </p:blipFill>
        <p:spPr>
          <a:xfrm>
            <a:off x="6365808" y="2521059"/>
            <a:ext cx="4972744" cy="3439005"/>
          </a:xfrm>
          <a:prstGeom prst="rect">
            <a:avLst/>
          </a:prstGeom>
        </p:spPr>
      </p:pic>
    </p:spTree>
    <p:extLst>
      <p:ext uri="{BB962C8B-B14F-4D97-AF65-F5344CB8AC3E}">
        <p14:creationId xmlns:p14="http://schemas.microsoft.com/office/powerpoint/2010/main" val="348982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945573" y="523496"/>
            <a:ext cx="9486900"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Average BP by Gender</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521059"/>
            <a:ext cx="4799207" cy="2554545"/>
          </a:xfrm>
          <a:prstGeom prst="rect">
            <a:avLst/>
          </a:prstGeom>
          <a:noFill/>
        </p:spPr>
        <p:txBody>
          <a:bodyPr wrap="square">
            <a:spAutoFit/>
          </a:bodyPr>
          <a:lstStyle/>
          <a:p>
            <a:pPr algn="just"/>
            <a:r>
              <a:rPr lang="en-US" sz="1600" dirty="0">
                <a:solidFill>
                  <a:schemeClr val="bg2">
                    <a:lumMod val="75000"/>
                  </a:schemeClr>
                </a:solidFill>
              </a:rPr>
              <a:t>The provided data indicates that the average blood pressure is slightly higher in females compared to males.</a:t>
            </a:r>
          </a:p>
          <a:p>
            <a:pPr algn="just"/>
            <a:endParaRPr lang="en-US" sz="1600" dirty="0">
              <a:solidFill>
                <a:schemeClr val="bg2">
                  <a:lumMod val="75000"/>
                </a:schemeClr>
              </a:solidFill>
            </a:endParaRPr>
          </a:p>
          <a:p>
            <a:pPr algn="just"/>
            <a:r>
              <a:rPr lang="en-US" sz="1600" b="1" dirty="0">
                <a:solidFill>
                  <a:schemeClr val="bg2">
                    <a:lumMod val="75000"/>
                  </a:schemeClr>
                </a:solidFill>
              </a:rPr>
              <a:t>Males</a:t>
            </a:r>
            <a:r>
              <a:rPr lang="en-US" sz="1600" dirty="0">
                <a:solidFill>
                  <a:schemeClr val="bg2">
                    <a:lumMod val="75000"/>
                  </a:schemeClr>
                </a:solidFill>
              </a:rPr>
              <a:t>: The average BP is 148.36 mmHg.</a:t>
            </a:r>
          </a:p>
          <a:p>
            <a:pPr algn="just"/>
            <a:r>
              <a:rPr lang="en-US" sz="1600" b="1" dirty="0">
                <a:solidFill>
                  <a:schemeClr val="bg2">
                    <a:lumMod val="75000"/>
                  </a:schemeClr>
                </a:solidFill>
              </a:rPr>
              <a:t>Females</a:t>
            </a:r>
            <a:r>
              <a:rPr lang="en-US" sz="1600" dirty="0">
                <a:solidFill>
                  <a:schemeClr val="bg2">
                    <a:lumMod val="75000"/>
                  </a:schemeClr>
                </a:solidFill>
              </a:rPr>
              <a:t>: The average BP is 150.83 mmHg.</a:t>
            </a:r>
          </a:p>
          <a:p>
            <a:pPr algn="just"/>
            <a:endParaRPr lang="en-US" sz="1600" dirty="0">
              <a:solidFill>
                <a:schemeClr val="bg2">
                  <a:lumMod val="75000"/>
                </a:schemeClr>
              </a:solidFill>
            </a:endParaRPr>
          </a:p>
          <a:p>
            <a:pPr algn="just"/>
            <a:r>
              <a:rPr lang="en-US" sz="1600" dirty="0">
                <a:solidFill>
                  <a:schemeClr val="bg2">
                    <a:lumMod val="75000"/>
                  </a:schemeClr>
                </a:solidFill>
              </a:rPr>
              <a:t>This suggests that, on average, females have a slightly higher blood pressure compared to males.</a:t>
            </a:r>
          </a:p>
        </p:txBody>
      </p:sp>
      <p:pic>
        <p:nvPicPr>
          <p:cNvPr id="5" name="Picture 4">
            <a:extLst>
              <a:ext uri="{FF2B5EF4-FFF2-40B4-BE49-F238E27FC236}">
                <a16:creationId xmlns:a16="http://schemas.microsoft.com/office/drawing/2014/main" id="{DD69E42A-0F56-7CEB-BA8F-260A7048A04B}"/>
              </a:ext>
            </a:extLst>
          </p:cNvPr>
          <p:cNvPicPr>
            <a:picLocks noChangeAspect="1"/>
          </p:cNvPicPr>
          <p:nvPr/>
        </p:nvPicPr>
        <p:blipFill>
          <a:blip r:embed="rId2"/>
          <a:stretch>
            <a:fillRect/>
          </a:stretch>
        </p:blipFill>
        <p:spPr>
          <a:xfrm>
            <a:off x="6699230" y="2521059"/>
            <a:ext cx="4639322" cy="3448531"/>
          </a:xfrm>
          <a:prstGeom prst="rect">
            <a:avLst/>
          </a:prstGeom>
        </p:spPr>
      </p:pic>
    </p:spTree>
    <p:extLst>
      <p:ext uri="{BB962C8B-B14F-4D97-AF65-F5344CB8AC3E}">
        <p14:creationId xmlns:p14="http://schemas.microsoft.com/office/powerpoint/2010/main" val="134531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945573" y="585065"/>
            <a:ext cx="9486900" cy="1323439"/>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Age and Gender by Heart </a:t>
            </a:r>
          </a:p>
          <a:p>
            <a:pPr algn="ctr"/>
            <a:r>
              <a:rPr lang="en-US" sz="4000" dirty="0">
                <a:solidFill>
                  <a:schemeClr val="accent4"/>
                </a:solidFill>
                <a:latin typeface="Segoe UI Light" panose="020B0502040204020203" pitchFamily="34" charset="0"/>
                <a:cs typeface="Segoe UI Light" panose="020B0502040204020203" pitchFamily="34" charset="0"/>
              </a:rPr>
              <a:t>Disease</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521059"/>
            <a:ext cx="4799207" cy="1815882"/>
          </a:xfrm>
          <a:prstGeom prst="rect">
            <a:avLst/>
          </a:prstGeom>
          <a:noFill/>
        </p:spPr>
        <p:txBody>
          <a:bodyPr wrap="square">
            <a:spAutoFit/>
          </a:bodyPr>
          <a:lstStyle/>
          <a:p>
            <a:pPr algn="just"/>
            <a:r>
              <a:rPr lang="en-US" sz="1600" dirty="0">
                <a:solidFill>
                  <a:schemeClr val="bg2">
                    <a:lumMod val="75000"/>
                  </a:schemeClr>
                </a:solidFill>
              </a:rPr>
              <a:t>We understand that a high proportion of males i.e. 58.04% have heart disease whereas in females it is 27.56%</a:t>
            </a:r>
          </a:p>
          <a:p>
            <a:pPr algn="just"/>
            <a:endParaRPr lang="en-US" sz="1600" dirty="0">
              <a:solidFill>
                <a:schemeClr val="bg2">
                  <a:lumMod val="75000"/>
                </a:schemeClr>
              </a:solidFill>
            </a:endParaRPr>
          </a:p>
          <a:p>
            <a:pPr algn="just"/>
            <a:r>
              <a:rPr lang="en-US" sz="1600" dirty="0">
                <a:solidFill>
                  <a:schemeClr val="bg2">
                    <a:lumMod val="75000"/>
                  </a:schemeClr>
                </a:solidFill>
              </a:rPr>
              <a:t>In Females we see that the 72.44% majority of people do not have the disease and for males it is 41.96%.</a:t>
            </a:r>
          </a:p>
        </p:txBody>
      </p:sp>
      <p:pic>
        <p:nvPicPr>
          <p:cNvPr id="8" name="Picture 7">
            <a:extLst>
              <a:ext uri="{FF2B5EF4-FFF2-40B4-BE49-F238E27FC236}">
                <a16:creationId xmlns:a16="http://schemas.microsoft.com/office/drawing/2014/main" id="{3267B903-9303-AA17-0663-0C219FC3E20C}"/>
              </a:ext>
            </a:extLst>
          </p:cNvPr>
          <p:cNvPicPr>
            <a:picLocks noChangeAspect="1"/>
          </p:cNvPicPr>
          <p:nvPr/>
        </p:nvPicPr>
        <p:blipFill>
          <a:blip r:embed="rId2"/>
          <a:stretch>
            <a:fillRect/>
          </a:stretch>
        </p:blipFill>
        <p:spPr>
          <a:xfrm>
            <a:off x="5975229" y="2521059"/>
            <a:ext cx="5363323" cy="3305636"/>
          </a:xfrm>
          <a:prstGeom prst="rect">
            <a:avLst/>
          </a:prstGeom>
        </p:spPr>
      </p:pic>
    </p:spTree>
    <p:extLst>
      <p:ext uri="{BB962C8B-B14F-4D97-AF65-F5344CB8AC3E}">
        <p14:creationId xmlns:p14="http://schemas.microsoft.com/office/powerpoint/2010/main" val="410920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945573" y="585065"/>
            <a:ext cx="9486900"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Vessels Fluro by Age and Gender</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9" y="2521059"/>
            <a:ext cx="4175752" cy="3293209"/>
          </a:xfrm>
          <a:prstGeom prst="rect">
            <a:avLst/>
          </a:prstGeom>
          <a:noFill/>
        </p:spPr>
        <p:txBody>
          <a:bodyPr wrap="square">
            <a:spAutoFit/>
          </a:bodyPr>
          <a:lstStyle/>
          <a:p>
            <a:pPr algn="just"/>
            <a:r>
              <a:rPr lang="en-US" sz="1600" b="0" i="0" dirty="0">
                <a:solidFill>
                  <a:schemeClr val="bg2">
                    <a:lumMod val="75000"/>
                  </a:schemeClr>
                </a:solidFill>
                <a:effectLst/>
              </a:rPr>
              <a:t>The graph shows the sum of the number of vessels by age and gender. The blue line represents female, and the dark blue line represents male. The graph indicates that the number of vessels is higher for males than for females in most age groups. The peak for males occurs at around 55 years old, while the peak for females occurs at around 65 years old. The graph suggests that the number of vessels increases with age for both genders, reaches a peak, and then declines as age increases.</a:t>
            </a:r>
            <a:endParaRPr lang="en-US" sz="1600" dirty="0">
              <a:solidFill>
                <a:schemeClr val="bg2">
                  <a:lumMod val="75000"/>
                </a:schemeClr>
              </a:solidFill>
            </a:endParaRPr>
          </a:p>
        </p:txBody>
      </p:sp>
      <p:pic>
        <p:nvPicPr>
          <p:cNvPr id="5" name="Picture 4">
            <a:extLst>
              <a:ext uri="{FF2B5EF4-FFF2-40B4-BE49-F238E27FC236}">
                <a16:creationId xmlns:a16="http://schemas.microsoft.com/office/drawing/2014/main" id="{56A962BF-45B9-6DD1-FF06-A90AC787A275}"/>
              </a:ext>
            </a:extLst>
          </p:cNvPr>
          <p:cNvPicPr>
            <a:picLocks noChangeAspect="1"/>
          </p:cNvPicPr>
          <p:nvPr/>
        </p:nvPicPr>
        <p:blipFill>
          <a:blip r:embed="rId2"/>
          <a:stretch>
            <a:fillRect/>
          </a:stretch>
        </p:blipFill>
        <p:spPr>
          <a:xfrm>
            <a:off x="5476009" y="2521059"/>
            <a:ext cx="5862543" cy="3235505"/>
          </a:xfrm>
          <a:prstGeom prst="rect">
            <a:avLst/>
          </a:prstGeom>
        </p:spPr>
      </p:pic>
    </p:spTree>
    <p:extLst>
      <p:ext uri="{BB962C8B-B14F-4D97-AF65-F5344CB8AC3E}">
        <p14:creationId xmlns:p14="http://schemas.microsoft.com/office/powerpoint/2010/main" val="315209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945573" y="585065"/>
            <a:ext cx="9486900"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St Depression by Age and Gender</a:t>
            </a: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262618"/>
            <a:ext cx="4175752" cy="3785652"/>
          </a:xfrm>
          <a:prstGeom prst="rect">
            <a:avLst/>
          </a:prstGeom>
          <a:noFill/>
        </p:spPr>
        <p:txBody>
          <a:bodyPr wrap="square">
            <a:spAutoFit/>
          </a:bodyPr>
          <a:lstStyle/>
          <a:p>
            <a:pPr algn="just"/>
            <a:r>
              <a:rPr lang="en-US" sz="1600" b="0" i="0" dirty="0">
                <a:solidFill>
                  <a:schemeClr val="bg2">
                    <a:lumMod val="75000"/>
                  </a:schemeClr>
                </a:solidFill>
                <a:effectLst/>
              </a:rPr>
              <a:t>The graph shows the sum of depression by age and gender. The blue line represents females and the dark blue line represents males. The graph shows that females have a higher sum of depression than males in most age groups. The highest sum of depression for females is in the age group of 60-65, with a sum of 51. The highest sum of depression for males is in the age group of 55-60, with a sum of 75. The graph suggests that depression is more prevalent in females than males, and that the prevalence of depression increases with age for both genders.</a:t>
            </a:r>
            <a:endParaRPr lang="en-US" sz="1600" dirty="0">
              <a:solidFill>
                <a:schemeClr val="bg2">
                  <a:lumMod val="75000"/>
                </a:schemeClr>
              </a:solidFill>
            </a:endParaRPr>
          </a:p>
        </p:txBody>
      </p:sp>
      <p:pic>
        <p:nvPicPr>
          <p:cNvPr id="6" name="Picture 5">
            <a:extLst>
              <a:ext uri="{FF2B5EF4-FFF2-40B4-BE49-F238E27FC236}">
                <a16:creationId xmlns:a16="http://schemas.microsoft.com/office/drawing/2014/main" id="{62110613-334B-B2A0-9AC6-3F545DE9FDB0}"/>
              </a:ext>
            </a:extLst>
          </p:cNvPr>
          <p:cNvPicPr>
            <a:picLocks noChangeAspect="1"/>
          </p:cNvPicPr>
          <p:nvPr/>
        </p:nvPicPr>
        <p:blipFill>
          <a:blip r:embed="rId3"/>
          <a:stretch>
            <a:fillRect/>
          </a:stretch>
        </p:blipFill>
        <p:spPr>
          <a:xfrm>
            <a:off x="5252469" y="2431472"/>
            <a:ext cx="6086082" cy="3447945"/>
          </a:xfrm>
          <a:prstGeom prst="rect">
            <a:avLst/>
          </a:prstGeom>
        </p:spPr>
      </p:pic>
    </p:spTree>
    <p:extLst>
      <p:ext uri="{BB962C8B-B14F-4D97-AF65-F5344CB8AC3E}">
        <p14:creationId xmlns:p14="http://schemas.microsoft.com/office/powerpoint/2010/main" val="265466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2939256" y="1087582"/>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accent4"/>
                </a:solidFill>
                <a:effectLst/>
                <a:uLnTx/>
                <a:uFillTx/>
                <a:latin typeface="Segoe UI Light" charset="0"/>
                <a:ea typeface="Segoe UI Light" charset="0"/>
                <a:cs typeface="Segoe UI Light" charset="0"/>
              </a:rPr>
              <a:t>Table of Contents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853448" y="2634958"/>
            <a:ext cx="3044443" cy="1323439"/>
          </a:xfrm>
          <a:prstGeom prst="rect">
            <a:avLst/>
          </a:prstGeom>
          <a:noFill/>
        </p:spPr>
        <p:txBody>
          <a:bodyPr wrap="square" rtlCol="0">
            <a:spAutoFit/>
          </a:bodyPr>
          <a:lstStyle/>
          <a:p>
            <a:pPr>
              <a:buFont typeface="+mj-lt"/>
              <a:buAutoNum type="arabicPeriod"/>
            </a:pPr>
            <a:r>
              <a:rPr lang="en-US" sz="2000" dirty="0">
                <a:solidFill>
                  <a:schemeClr val="bg2">
                    <a:lumMod val="90000"/>
                  </a:schemeClr>
                </a:solidFill>
              </a:rPr>
              <a:t>Objective</a:t>
            </a:r>
          </a:p>
          <a:p>
            <a:pPr>
              <a:buFont typeface="+mj-lt"/>
              <a:buAutoNum type="arabicPeriod"/>
            </a:pPr>
            <a:r>
              <a:rPr lang="en-US" sz="2000" dirty="0">
                <a:solidFill>
                  <a:schemeClr val="bg2">
                    <a:lumMod val="90000"/>
                  </a:schemeClr>
                </a:solidFill>
              </a:rPr>
              <a:t>Column Description</a:t>
            </a:r>
          </a:p>
          <a:p>
            <a:pPr>
              <a:buFont typeface="+mj-lt"/>
              <a:buAutoNum type="arabicPeriod"/>
            </a:pPr>
            <a:r>
              <a:rPr lang="en-US" sz="2000" dirty="0">
                <a:solidFill>
                  <a:schemeClr val="bg2">
                    <a:lumMod val="90000"/>
                  </a:schemeClr>
                </a:solidFill>
              </a:rPr>
              <a:t>Data Description</a:t>
            </a:r>
          </a:p>
          <a:p>
            <a:pPr>
              <a:buFont typeface="+mj-lt"/>
              <a:buAutoNum type="arabicPeriod"/>
            </a:pPr>
            <a:r>
              <a:rPr lang="en-US" sz="2000" dirty="0">
                <a:solidFill>
                  <a:schemeClr val="bg2">
                    <a:lumMod val="90000"/>
                  </a:schemeClr>
                </a:solidFill>
              </a:rPr>
              <a:t>Analysis and Results</a:t>
            </a:r>
          </a:p>
        </p:txBody>
      </p:sp>
    </p:spTree>
    <p:extLst>
      <p:ext uri="{BB962C8B-B14F-4D97-AF65-F5344CB8AC3E}">
        <p14:creationId xmlns:p14="http://schemas.microsoft.com/office/powerpoint/2010/main" val="173273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711EDB95-0B32-19B2-9756-1EBE9010FD2C}"/>
              </a:ext>
            </a:extLst>
          </p:cNvPr>
          <p:cNvSpPr txBox="1"/>
          <p:nvPr/>
        </p:nvSpPr>
        <p:spPr>
          <a:xfrm>
            <a:off x="4426527" y="1610591"/>
            <a:ext cx="3647209" cy="369332"/>
          </a:xfrm>
          <a:prstGeom prst="rect">
            <a:avLst/>
          </a:prstGeom>
          <a:noFill/>
        </p:spPr>
        <p:txBody>
          <a:bodyPr wrap="square" rtlCol="0">
            <a:spAutoFit/>
          </a:bodyPr>
          <a:lstStyle/>
          <a:p>
            <a:r>
              <a:rPr lang="en-US" dirty="0"/>
              <a:t>Objective</a:t>
            </a:r>
            <a:endParaRPr lang="en-IN" dirty="0"/>
          </a:p>
        </p:txBody>
      </p:sp>
      <p:sp>
        <p:nvSpPr>
          <p:cNvPr id="4" name="TextBox 3">
            <a:extLst>
              <a:ext uri="{FF2B5EF4-FFF2-40B4-BE49-F238E27FC236}">
                <a16:creationId xmlns:a16="http://schemas.microsoft.com/office/drawing/2014/main" id="{CE081872-9076-D11E-5D49-09B22118D8A5}"/>
              </a:ext>
            </a:extLst>
          </p:cNvPr>
          <p:cNvSpPr txBox="1"/>
          <p:nvPr/>
        </p:nvSpPr>
        <p:spPr bwMode="auto">
          <a:xfrm>
            <a:off x="3048866" y="547813"/>
            <a:ext cx="6094268"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Objective</a:t>
            </a:r>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86BFB213-4A39-26C5-DBD1-010504E65A74}"/>
              </a:ext>
            </a:extLst>
          </p:cNvPr>
          <p:cNvSpPr txBox="1"/>
          <p:nvPr/>
        </p:nvSpPr>
        <p:spPr>
          <a:xfrm>
            <a:off x="853448" y="1609958"/>
            <a:ext cx="6177394" cy="3441776"/>
          </a:xfrm>
          <a:prstGeom prst="rect">
            <a:avLst/>
          </a:prstGeom>
          <a:noFill/>
        </p:spPr>
        <p:txBody>
          <a:bodyPr wrap="square">
            <a:spAutoFit/>
          </a:bodyPr>
          <a:lstStyle/>
          <a:p>
            <a:pPr algn="just">
              <a:lnSpc>
                <a:spcPct val="107000"/>
              </a:lnSpc>
              <a:spcAft>
                <a:spcPts val="800"/>
              </a:spcAft>
            </a:pP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 primary objective of this project is to conduct a comprehensive analysis of heart disease diagnostic factors using a dataset containing various patient features. The goal is to derive meaningful insights, identify potential risk factors, and contribute to the broader understanding of cardiovascular health.</a:t>
            </a:r>
            <a:endParaRPr lang="en-IN"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 raw dataset comprises 1025 rows and 14 columns, with key variables including 'age', 'sex', 'cp',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trestbps</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chol</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fbs</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restecg</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thalach</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exang</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oldpeak</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'slope', 'ca', '</a:t>
            </a:r>
            <a:r>
              <a:rPr lang="en-US" sz="1800" kern="100" dirty="0" err="1">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thal</a:t>
            </a:r>
            <a:r>
              <a:rPr lang="en-US"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and 'target'. The definitions and significance of their low and high values are outlined below:</a:t>
            </a:r>
            <a:endParaRPr lang="en-IN" sz="1800" kern="1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885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5" name="TextBox 4">
            <a:extLst>
              <a:ext uri="{FF2B5EF4-FFF2-40B4-BE49-F238E27FC236}">
                <a16:creationId xmlns:a16="http://schemas.microsoft.com/office/drawing/2014/main" id="{5C2A5BAF-E317-6AD6-86DF-9807A57538CB}"/>
              </a:ext>
            </a:extLst>
          </p:cNvPr>
          <p:cNvSpPr txBox="1"/>
          <p:nvPr/>
        </p:nvSpPr>
        <p:spPr bwMode="auto">
          <a:xfrm>
            <a:off x="3048866" y="583191"/>
            <a:ext cx="6094268"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Column Description</a:t>
            </a:r>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id="{4A57C0DD-3D1D-9B79-AF8B-C9F2F5FF2F3F}"/>
              </a:ext>
            </a:extLst>
          </p:cNvPr>
          <p:cNvSpPr txBox="1"/>
          <p:nvPr/>
        </p:nvSpPr>
        <p:spPr>
          <a:xfrm>
            <a:off x="756582" y="1573842"/>
            <a:ext cx="2808250" cy="4156972"/>
          </a:xfrm>
          <a:prstGeom prst="rect">
            <a:avLst/>
          </a:prstGeom>
          <a:noFill/>
        </p:spPr>
        <p:txBody>
          <a:bodyPr wrap="square">
            <a:spAutoFit/>
          </a:bodyPr>
          <a:lstStyle/>
          <a:p>
            <a:pPr algn="just">
              <a:lnSpc>
                <a:spcPct val="107000"/>
              </a:lnSpc>
              <a:spcAft>
                <a:spcPts val="800"/>
              </a:spcAft>
            </a:pPr>
            <a:r>
              <a:rPr lang="en-IN" sz="1600" b="1" kern="100" dirty="0">
                <a:solidFill>
                  <a:schemeClr val="bg2">
                    <a:lumMod val="90000"/>
                  </a:schemeClr>
                </a:solidFill>
                <a:ea typeface="Calibri" panose="020F0502020204030204" pitchFamily="34" charset="0"/>
                <a:cs typeface="Times New Roman" panose="02020603050405020304" pitchFamily="18" charset="0"/>
              </a:rPr>
              <a:t>A</a:t>
            </a:r>
            <a:r>
              <a:rPr lang="en-IN" sz="1600" b="1" kern="100" dirty="0">
                <a:solidFill>
                  <a:schemeClr val="bg2">
                    <a:lumMod val="90000"/>
                  </a:schemeClr>
                </a:solidFill>
                <a:effectLst/>
                <a:ea typeface="Calibri" panose="020F0502020204030204" pitchFamily="34" charset="0"/>
                <a:cs typeface="Times New Roman" panose="02020603050405020304" pitchFamily="18" charset="0"/>
              </a:rPr>
              <a:t>ge</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age in years</a:t>
            </a:r>
          </a:p>
          <a:p>
            <a:pPr algn="just">
              <a:lnSpc>
                <a:spcPct val="107000"/>
              </a:lnSpc>
              <a:spcAft>
                <a:spcPts val="800"/>
              </a:spcAft>
            </a:pPr>
            <a:r>
              <a:rPr lang="en-IN" sz="1600" b="1" kern="100" dirty="0">
                <a:solidFill>
                  <a:schemeClr val="bg2">
                    <a:lumMod val="90000"/>
                  </a:schemeClr>
                </a:solidFill>
                <a:effectLst/>
                <a:ea typeface="Calibri" panose="020F0502020204030204" pitchFamily="34" charset="0"/>
                <a:cs typeface="Times New Roman" panose="02020603050405020304" pitchFamily="18" charset="0"/>
              </a:rPr>
              <a:t>Sex</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sex</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1 = male</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0 = female</a:t>
            </a:r>
          </a:p>
          <a:p>
            <a:pPr algn="just">
              <a:lnSpc>
                <a:spcPct val="107000"/>
              </a:lnSpc>
              <a:spcAft>
                <a:spcPts val="800"/>
              </a:spcAft>
            </a:pPr>
            <a:r>
              <a:rPr lang="en-IN" sz="1600" b="1" kern="100" dirty="0">
                <a:solidFill>
                  <a:schemeClr val="bg2">
                    <a:lumMod val="90000"/>
                  </a:schemeClr>
                </a:solidFill>
                <a:effectLst/>
                <a:ea typeface="Calibri" panose="020F0502020204030204" pitchFamily="34" charset="0"/>
                <a:cs typeface="Times New Roman" panose="02020603050405020304" pitchFamily="18" charset="0"/>
              </a:rPr>
              <a:t>CP</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chest pain type</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0: typical angina</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1: atypical angina</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2: non-anginal pain</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3: asymptomatic</a:t>
            </a:r>
          </a:p>
          <a:p>
            <a:pPr algn="just">
              <a:lnSpc>
                <a:spcPct val="107000"/>
              </a:lnSpc>
              <a:spcAft>
                <a:spcPts val="800"/>
              </a:spcAft>
            </a:pPr>
            <a:r>
              <a:rPr lang="en-IN" sz="1600" b="1" kern="100" dirty="0" err="1">
                <a:solidFill>
                  <a:schemeClr val="bg2">
                    <a:lumMod val="90000"/>
                  </a:schemeClr>
                </a:solidFill>
                <a:effectLst/>
                <a:ea typeface="Calibri" panose="020F0502020204030204" pitchFamily="34" charset="0"/>
                <a:cs typeface="Times New Roman" panose="02020603050405020304" pitchFamily="18" charset="0"/>
              </a:rPr>
              <a:t>trestbps</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resting blood pressure (in mm Hg on admission to the hospital)</a:t>
            </a:r>
          </a:p>
        </p:txBody>
      </p:sp>
      <p:sp>
        <p:nvSpPr>
          <p:cNvPr id="11" name="TextBox 10">
            <a:extLst>
              <a:ext uri="{FF2B5EF4-FFF2-40B4-BE49-F238E27FC236}">
                <a16:creationId xmlns:a16="http://schemas.microsoft.com/office/drawing/2014/main" id="{7AE1C656-99CD-BE2E-DBCE-88839E1AEF2D}"/>
              </a:ext>
            </a:extLst>
          </p:cNvPr>
          <p:cNvSpPr txBox="1"/>
          <p:nvPr/>
        </p:nvSpPr>
        <p:spPr>
          <a:xfrm>
            <a:off x="3713252" y="1573842"/>
            <a:ext cx="3054084" cy="4791953"/>
          </a:xfrm>
          <a:prstGeom prst="rect">
            <a:avLst/>
          </a:prstGeom>
          <a:noFill/>
        </p:spPr>
        <p:txBody>
          <a:bodyPr wrap="square">
            <a:spAutoFit/>
          </a:bodyPr>
          <a:lstStyle/>
          <a:p>
            <a:pPr algn="just">
              <a:lnSpc>
                <a:spcPct val="107000"/>
              </a:lnSpc>
              <a:spcAft>
                <a:spcPts val="800"/>
              </a:spcAft>
            </a:pPr>
            <a:r>
              <a:rPr lang="en-IN" sz="1600" b="1" kern="100" dirty="0" err="1">
                <a:solidFill>
                  <a:schemeClr val="bg2">
                    <a:lumMod val="90000"/>
                  </a:schemeClr>
                </a:solidFill>
                <a:effectLst/>
                <a:ea typeface="Calibri" panose="020F0502020204030204" pitchFamily="34" charset="0"/>
                <a:cs typeface="Times New Roman" panose="02020603050405020304" pitchFamily="18" charset="0"/>
              </a:rPr>
              <a:t>chol</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serum </a:t>
            </a:r>
            <a:r>
              <a:rPr lang="en-IN" sz="1600" kern="100" dirty="0" err="1">
                <a:solidFill>
                  <a:schemeClr val="bg2">
                    <a:lumMod val="90000"/>
                  </a:schemeClr>
                </a:solidFill>
                <a:effectLst/>
                <a:ea typeface="Calibri" panose="020F0502020204030204" pitchFamily="34" charset="0"/>
                <a:cs typeface="Times New Roman" panose="02020603050405020304" pitchFamily="18" charset="0"/>
              </a:rPr>
              <a:t>cholestoral</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in mg/dl</a:t>
            </a:r>
          </a:p>
          <a:p>
            <a:pPr algn="just">
              <a:lnSpc>
                <a:spcPct val="107000"/>
              </a:lnSpc>
              <a:spcAft>
                <a:spcPts val="800"/>
              </a:spcAft>
            </a:pPr>
            <a:r>
              <a:rPr lang="en-IN" sz="1600" b="1" kern="100" dirty="0" err="1">
                <a:solidFill>
                  <a:schemeClr val="bg2">
                    <a:lumMod val="90000"/>
                  </a:schemeClr>
                </a:solidFill>
                <a:effectLst/>
                <a:ea typeface="Calibri" panose="020F0502020204030204" pitchFamily="34" charset="0"/>
                <a:cs typeface="Times New Roman" panose="02020603050405020304" pitchFamily="18" charset="0"/>
              </a:rPr>
              <a:t>fbs</a:t>
            </a:r>
            <a:r>
              <a:rPr lang="en-IN" sz="1600" kern="100" dirty="0">
                <a:solidFill>
                  <a:schemeClr val="bg2">
                    <a:lumMod val="90000"/>
                  </a:schemeClr>
                </a:solidFill>
                <a:effectLst/>
                <a:ea typeface="Calibri" panose="020F0502020204030204" pitchFamily="34" charset="0"/>
                <a:cs typeface="Times New Roman" panose="02020603050405020304" pitchFamily="18" charset="0"/>
              </a:rPr>
              <a:t>: (fasting blood sugar &gt; 120 mg/dl)</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1 = true;</a:t>
            </a:r>
          </a:p>
          <a:p>
            <a:pPr algn="just">
              <a:lnSpc>
                <a:spcPct val="107000"/>
              </a:lnSpc>
              <a:spcAft>
                <a:spcPts val="800"/>
              </a:spcAft>
            </a:pPr>
            <a:r>
              <a:rPr lang="en-IN" sz="1600" kern="100" dirty="0">
                <a:solidFill>
                  <a:schemeClr val="accent4">
                    <a:lumMod val="60000"/>
                    <a:lumOff val="40000"/>
                  </a:schemeClr>
                </a:solidFill>
                <a:effectLst/>
                <a:ea typeface="Calibri" panose="020F0502020204030204" pitchFamily="34" charset="0"/>
                <a:cs typeface="Times New Roman" panose="02020603050405020304" pitchFamily="18" charset="0"/>
              </a:rPr>
              <a:t>0 = false</a:t>
            </a:r>
          </a:p>
          <a:p>
            <a:r>
              <a:rPr lang="en-IN" sz="1600" b="1" dirty="0" err="1">
                <a:solidFill>
                  <a:schemeClr val="bg2">
                    <a:lumMod val="90000"/>
                  </a:schemeClr>
                </a:solidFill>
              </a:rPr>
              <a:t>restecg</a:t>
            </a:r>
            <a:r>
              <a:rPr lang="en-IN" sz="1600" dirty="0">
                <a:solidFill>
                  <a:schemeClr val="bg2">
                    <a:lumMod val="90000"/>
                  </a:schemeClr>
                </a:solidFill>
              </a:rPr>
              <a:t>: resting electrocardiographic results</a:t>
            </a:r>
          </a:p>
          <a:p>
            <a:r>
              <a:rPr lang="en-IN" sz="1600" dirty="0">
                <a:solidFill>
                  <a:schemeClr val="accent4">
                    <a:lumMod val="60000"/>
                    <a:lumOff val="40000"/>
                  </a:schemeClr>
                </a:solidFill>
              </a:rPr>
              <a:t>Value 0: normal</a:t>
            </a:r>
          </a:p>
          <a:p>
            <a:r>
              <a:rPr lang="en-IN" sz="1600" dirty="0">
                <a:solidFill>
                  <a:schemeClr val="accent4">
                    <a:lumMod val="60000"/>
                    <a:lumOff val="40000"/>
                  </a:schemeClr>
                </a:solidFill>
              </a:rPr>
              <a:t>Value 1: having ST-T wave abnormality (T wave inversions and/or </a:t>
            </a:r>
          </a:p>
          <a:p>
            <a:r>
              <a:rPr lang="en-IN" sz="1600" dirty="0">
                <a:solidFill>
                  <a:schemeClr val="accent4">
                    <a:lumMod val="60000"/>
                    <a:lumOff val="40000"/>
                  </a:schemeClr>
                </a:solidFill>
              </a:rPr>
              <a:t>ST elevation or depression of &gt; 0.05 mV)</a:t>
            </a:r>
          </a:p>
          <a:p>
            <a:r>
              <a:rPr lang="en-IN" sz="1600" dirty="0">
                <a:solidFill>
                  <a:schemeClr val="accent4">
                    <a:lumMod val="60000"/>
                    <a:lumOff val="40000"/>
                  </a:schemeClr>
                </a:solidFill>
              </a:rPr>
              <a:t>Value 2: showing probable or definite left ventricular hypertrophy by Estes' criteria</a:t>
            </a:r>
          </a:p>
        </p:txBody>
      </p:sp>
      <p:sp>
        <p:nvSpPr>
          <p:cNvPr id="14" name="TextBox 13">
            <a:extLst>
              <a:ext uri="{FF2B5EF4-FFF2-40B4-BE49-F238E27FC236}">
                <a16:creationId xmlns:a16="http://schemas.microsoft.com/office/drawing/2014/main" id="{0C8588D2-AC47-0D37-BF4C-ABEB61408675}"/>
              </a:ext>
            </a:extLst>
          </p:cNvPr>
          <p:cNvSpPr txBox="1"/>
          <p:nvPr/>
        </p:nvSpPr>
        <p:spPr>
          <a:xfrm>
            <a:off x="6915756" y="1583471"/>
            <a:ext cx="4739007" cy="4770537"/>
          </a:xfrm>
          <a:prstGeom prst="rect">
            <a:avLst/>
          </a:prstGeom>
          <a:noFill/>
        </p:spPr>
        <p:txBody>
          <a:bodyPr wrap="square">
            <a:spAutoFit/>
          </a:bodyPr>
          <a:lstStyle/>
          <a:p>
            <a:r>
              <a:rPr lang="en-IN" sz="1600" b="1" dirty="0" err="1">
                <a:solidFill>
                  <a:schemeClr val="bg2">
                    <a:lumMod val="90000"/>
                  </a:schemeClr>
                </a:solidFill>
                <a:ea typeface="Calibri" panose="020F0502020204030204" pitchFamily="34" charset="0"/>
                <a:cs typeface="Calibri" panose="020F0502020204030204" pitchFamily="34" charset="0"/>
              </a:rPr>
              <a:t>thalach</a:t>
            </a:r>
            <a:r>
              <a:rPr lang="en-IN" sz="1600" dirty="0">
                <a:solidFill>
                  <a:schemeClr val="bg2">
                    <a:lumMod val="90000"/>
                  </a:schemeClr>
                </a:solidFill>
                <a:ea typeface="Calibri" panose="020F0502020204030204" pitchFamily="34" charset="0"/>
                <a:cs typeface="Calibri" panose="020F0502020204030204" pitchFamily="34" charset="0"/>
              </a:rPr>
              <a:t>: maximum heart rate achieved</a:t>
            </a:r>
          </a:p>
          <a:p>
            <a:r>
              <a:rPr lang="en-IN" sz="1600" b="1" dirty="0" err="1">
                <a:solidFill>
                  <a:schemeClr val="bg2">
                    <a:lumMod val="90000"/>
                  </a:schemeClr>
                </a:solidFill>
                <a:ea typeface="Calibri" panose="020F0502020204030204" pitchFamily="34" charset="0"/>
                <a:cs typeface="Calibri" panose="020F0502020204030204" pitchFamily="34" charset="0"/>
              </a:rPr>
              <a:t>exang</a:t>
            </a:r>
            <a:r>
              <a:rPr lang="en-IN" sz="1600" dirty="0">
                <a:solidFill>
                  <a:schemeClr val="bg2">
                    <a:lumMod val="90000"/>
                  </a:schemeClr>
                </a:solidFill>
                <a:ea typeface="Calibri" panose="020F0502020204030204" pitchFamily="34" charset="0"/>
                <a:cs typeface="Calibri" panose="020F0502020204030204" pitchFamily="34" charset="0"/>
              </a:rPr>
              <a:t>: exercise induced angina</a:t>
            </a:r>
          </a:p>
          <a:p>
            <a:r>
              <a:rPr lang="en-IN" sz="1600" dirty="0">
                <a:solidFill>
                  <a:schemeClr val="accent4">
                    <a:lumMod val="60000"/>
                    <a:lumOff val="40000"/>
                  </a:schemeClr>
                </a:solidFill>
                <a:ea typeface="Calibri" panose="020F0502020204030204" pitchFamily="34" charset="0"/>
                <a:cs typeface="Calibri" panose="020F0502020204030204" pitchFamily="34" charset="0"/>
              </a:rPr>
              <a:t>1 = yes</a:t>
            </a:r>
          </a:p>
          <a:p>
            <a:r>
              <a:rPr lang="en-IN" sz="1600" dirty="0">
                <a:solidFill>
                  <a:schemeClr val="accent4">
                    <a:lumMod val="60000"/>
                    <a:lumOff val="40000"/>
                  </a:schemeClr>
                </a:solidFill>
                <a:ea typeface="Calibri" panose="020F0502020204030204" pitchFamily="34" charset="0"/>
                <a:cs typeface="Calibri" panose="020F0502020204030204" pitchFamily="34" charset="0"/>
              </a:rPr>
              <a:t>0 = no</a:t>
            </a:r>
          </a:p>
          <a:p>
            <a:r>
              <a:rPr lang="en-US" sz="1600" b="1" dirty="0" err="1">
                <a:solidFill>
                  <a:schemeClr val="bg2">
                    <a:lumMod val="90000"/>
                  </a:schemeClr>
                </a:solidFill>
                <a:ea typeface="Calibri" panose="020F0502020204030204" pitchFamily="34" charset="0"/>
                <a:cs typeface="Calibri" panose="020F0502020204030204" pitchFamily="34" charset="0"/>
              </a:rPr>
              <a:t>oldpeak</a:t>
            </a:r>
            <a:r>
              <a:rPr lang="en-US" sz="1600" dirty="0">
                <a:solidFill>
                  <a:schemeClr val="bg2">
                    <a:lumMod val="90000"/>
                  </a:schemeClr>
                </a:solidFill>
                <a:ea typeface="Calibri" panose="020F0502020204030204" pitchFamily="34" charset="0"/>
                <a:cs typeface="Calibri" panose="020F0502020204030204" pitchFamily="34" charset="0"/>
              </a:rPr>
              <a:t> = ST depression induced by exercise relative to rest</a:t>
            </a:r>
          </a:p>
          <a:p>
            <a:r>
              <a:rPr lang="en-US" sz="1600" b="1" dirty="0">
                <a:solidFill>
                  <a:schemeClr val="bg2">
                    <a:lumMod val="90000"/>
                  </a:schemeClr>
                </a:solidFill>
                <a:ea typeface="Calibri" panose="020F0502020204030204" pitchFamily="34" charset="0"/>
                <a:cs typeface="Calibri" panose="020F0502020204030204" pitchFamily="34" charset="0"/>
              </a:rPr>
              <a:t>slope</a:t>
            </a:r>
            <a:r>
              <a:rPr lang="en-US" sz="1600" dirty="0">
                <a:solidFill>
                  <a:schemeClr val="bg2">
                    <a:lumMod val="90000"/>
                  </a:schemeClr>
                </a:solidFill>
                <a:ea typeface="Calibri" panose="020F0502020204030204" pitchFamily="34" charset="0"/>
                <a:cs typeface="Calibri" panose="020F0502020204030204" pitchFamily="34" charset="0"/>
              </a:rPr>
              <a:t>: the slope of the peak exercise ST segment</a:t>
            </a:r>
          </a:p>
          <a:p>
            <a:r>
              <a:rPr lang="en-US" sz="1600" dirty="0">
                <a:solidFill>
                  <a:schemeClr val="accent4">
                    <a:lumMod val="60000"/>
                    <a:lumOff val="40000"/>
                  </a:schemeClr>
                </a:solidFill>
                <a:ea typeface="Calibri" panose="020F0502020204030204" pitchFamily="34" charset="0"/>
                <a:cs typeface="Calibri" panose="020F0502020204030204" pitchFamily="34" charset="0"/>
              </a:rPr>
              <a:t>Value 0: upsloping</a:t>
            </a:r>
          </a:p>
          <a:p>
            <a:r>
              <a:rPr lang="en-US" sz="1600" dirty="0">
                <a:solidFill>
                  <a:schemeClr val="accent4">
                    <a:lumMod val="60000"/>
                    <a:lumOff val="40000"/>
                  </a:schemeClr>
                </a:solidFill>
                <a:ea typeface="Calibri" panose="020F0502020204030204" pitchFamily="34" charset="0"/>
                <a:cs typeface="Calibri" panose="020F0502020204030204" pitchFamily="34" charset="0"/>
              </a:rPr>
              <a:t>Value 1: flat</a:t>
            </a:r>
          </a:p>
          <a:p>
            <a:r>
              <a:rPr lang="en-US" sz="1600" dirty="0">
                <a:solidFill>
                  <a:schemeClr val="accent4">
                    <a:lumMod val="60000"/>
                    <a:lumOff val="40000"/>
                  </a:schemeClr>
                </a:solidFill>
                <a:ea typeface="Calibri" panose="020F0502020204030204" pitchFamily="34" charset="0"/>
                <a:cs typeface="Calibri" panose="020F0502020204030204" pitchFamily="34" charset="0"/>
              </a:rPr>
              <a:t>Value 2: </a:t>
            </a:r>
            <a:r>
              <a:rPr lang="en-US" sz="1600" dirty="0" err="1">
                <a:solidFill>
                  <a:schemeClr val="accent4">
                    <a:lumMod val="60000"/>
                    <a:lumOff val="40000"/>
                  </a:schemeClr>
                </a:solidFill>
                <a:ea typeface="Calibri" panose="020F0502020204030204" pitchFamily="34" charset="0"/>
                <a:cs typeface="Calibri" panose="020F0502020204030204" pitchFamily="34" charset="0"/>
              </a:rPr>
              <a:t>downsloping</a:t>
            </a:r>
            <a:endParaRPr lang="en-US" sz="1600" dirty="0">
              <a:solidFill>
                <a:schemeClr val="accent4">
                  <a:lumMod val="60000"/>
                  <a:lumOff val="40000"/>
                </a:schemeClr>
              </a:solidFill>
              <a:ea typeface="Calibri" panose="020F0502020204030204" pitchFamily="34" charset="0"/>
              <a:cs typeface="Calibri" panose="020F0502020204030204" pitchFamily="34" charset="0"/>
            </a:endParaRPr>
          </a:p>
          <a:p>
            <a:r>
              <a:rPr lang="en-US" sz="1600" b="1" dirty="0">
                <a:solidFill>
                  <a:schemeClr val="bg2">
                    <a:lumMod val="90000"/>
                  </a:schemeClr>
                </a:solidFill>
                <a:ea typeface="Calibri" panose="020F0502020204030204" pitchFamily="34" charset="0"/>
                <a:cs typeface="Calibri" panose="020F0502020204030204" pitchFamily="34" charset="0"/>
              </a:rPr>
              <a:t>ca</a:t>
            </a:r>
            <a:r>
              <a:rPr lang="en-US" sz="1600" dirty="0">
                <a:solidFill>
                  <a:schemeClr val="bg2">
                    <a:lumMod val="90000"/>
                  </a:schemeClr>
                </a:solidFill>
                <a:ea typeface="Calibri" panose="020F0502020204030204" pitchFamily="34" charset="0"/>
                <a:cs typeface="Calibri" panose="020F0502020204030204" pitchFamily="34" charset="0"/>
              </a:rPr>
              <a:t>: number of major vessels (0-3) colored by </a:t>
            </a:r>
            <a:r>
              <a:rPr lang="en-US" sz="1600" dirty="0" err="1">
                <a:solidFill>
                  <a:schemeClr val="bg2">
                    <a:lumMod val="90000"/>
                  </a:schemeClr>
                </a:solidFill>
                <a:ea typeface="Calibri" panose="020F0502020204030204" pitchFamily="34" charset="0"/>
                <a:cs typeface="Calibri" panose="020F0502020204030204" pitchFamily="34" charset="0"/>
              </a:rPr>
              <a:t>flourosopy</a:t>
            </a:r>
            <a:endParaRPr lang="en-US" sz="1600" dirty="0">
              <a:solidFill>
                <a:schemeClr val="bg2">
                  <a:lumMod val="90000"/>
                </a:schemeClr>
              </a:solidFill>
              <a:ea typeface="Calibri" panose="020F0502020204030204" pitchFamily="34" charset="0"/>
              <a:cs typeface="Calibri" panose="020F0502020204030204" pitchFamily="34" charset="0"/>
            </a:endParaRPr>
          </a:p>
          <a:p>
            <a:r>
              <a:rPr lang="en-US" sz="1600" b="1" dirty="0" err="1">
                <a:solidFill>
                  <a:schemeClr val="bg2">
                    <a:lumMod val="90000"/>
                  </a:schemeClr>
                </a:solidFill>
                <a:ea typeface="Calibri" panose="020F0502020204030204" pitchFamily="34" charset="0"/>
                <a:cs typeface="Calibri" panose="020F0502020204030204" pitchFamily="34" charset="0"/>
              </a:rPr>
              <a:t>thal</a:t>
            </a:r>
            <a:r>
              <a:rPr lang="en-US" sz="1600" dirty="0">
                <a:solidFill>
                  <a:schemeClr val="bg2">
                    <a:lumMod val="90000"/>
                  </a:schemeClr>
                </a:solidFill>
                <a:ea typeface="Calibri" panose="020F0502020204030204" pitchFamily="34" charset="0"/>
                <a:cs typeface="Calibri" panose="020F0502020204030204" pitchFamily="34" charset="0"/>
              </a:rPr>
              <a:t>: </a:t>
            </a:r>
            <a:r>
              <a:rPr lang="en-US" sz="1600" dirty="0">
                <a:solidFill>
                  <a:schemeClr val="accent4">
                    <a:lumMod val="60000"/>
                    <a:lumOff val="40000"/>
                  </a:schemeClr>
                </a:solidFill>
                <a:ea typeface="Calibri" panose="020F0502020204030204" pitchFamily="34" charset="0"/>
                <a:cs typeface="Calibri" panose="020F0502020204030204" pitchFamily="34" charset="0"/>
              </a:rPr>
              <a:t>0 = Unknown</a:t>
            </a:r>
          </a:p>
          <a:p>
            <a:r>
              <a:rPr lang="en-US" sz="1600" dirty="0">
                <a:solidFill>
                  <a:schemeClr val="accent4">
                    <a:lumMod val="60000"/>
                    <a:lumOff val="40000"/>
                  </a:schemeClr>
                </a:solidFill>
                <a:ea typeface="Calibri" panose="020F0502020204030204" pitchFamily="34" charset="0"/>
                <a:cs typeface="Calibri" panose="020F0502020204030204" pitchFamily="34" charset="0"/>
              </a:rPr>
              <a:t>1 = fixed defect</a:t>
            </a:r>
          </a:p>
          <a:p>
            <a:r>
              <a:rPr lang="en-US" sz="1600" dirty="0">
                <a:solidFill>
                  <a:schemeClr val="accent4">
                    <a:lumMod val="60000"/>
                    <a:lumOff val="40000"/>
                  </a:schemeClr>
                </a:solidFill>
                <a:ea typeface="Calibri" panose="020F0502020204030204" pitchFamily="34" charset="0"/>
                <a:cs typeface="Calibri" panose="020F0502020204030204" pitchFamily="34" charset="0"/>
              </a:rPr>
              <a:t>2 = normal</a:t>
            </a:r>
          </a:p>
          <a:p>
            <a:r>
              <a:rPr lang="en-US" sz="1600" dirty="0">
                <a:solidFill>
                  <a:schemeClr val="accent4">
                    <a:lumMod val="60000"/>
                    <a:lumOff val="40000"/>
                  </a:schemeClr>
                </a:solidFill>
                <a:ea typeface="Calibri" panose="020F0502020204030204" pitchFamily="34" charset="0"/>
                <a:cs typeface="Calibri" panose="020F0502020204030204" pitchFamily="34" charset="0"/>
              </a:rPr>
              <a:t>3 = reversable defect</a:t>
            </a:r>
          </a:p>
          <a:p>
            <a:r>
              <a:rPr lang="en-US" sz="1600" b="1" dirty="0">
                <a:solidFill>
                  <a:schemeClr val="bg2">
                    <a:lumMod val="90000"/>
                  </a:schemeClr>
                </a:solidFill>
                <a:ea typeface="Calibri" panose="020F0502020204030204" pitchFamily="34" charset="0"/>
                <a:cs typeface="Calibri" panose="020F0502020204030204" pitchFamily="34" charset="0"/>
              </a:rPr>
              <a:t>target (the </a:t>
            </a:r>
            <a:r>
              <a:rPr lang="en-US" sz="1600" b="1" dirty="0" err="1">
                <a:solidFill>
                  <a:schemeClr val="bg2">
                    <a:lumMod val="90000"/>
                  </a:schemeClr>
                </a:solidFill>
                <a:ea typeface="Calibri" panose="020F0502020204030204" pitchFamily="34" charset="0"/>
                <a:cs typeface="Calibri" panose="020F0502020204030204" pitchFamily="34" charset="0"/>
              </a:rPr>
              <a:t>lable</a:t>
            </a:r>
            <a:r>
              <a:rPr lang="en-US" sz="1600" b="1" dirty="0">
                <a:solidFill>
                  <a:schemeClr val="bg2">
                    <a:lumMod val="90000"/>
                  </a:schemeClr>
                </a:solidFill>
                <a:ea typeface="Calibri" panose="020F0502020204030204" pitchFamily="34" charset="0"/>
                <a:cs typeface="Calibri" panose="020F0502020204030204" pitchFamily="34" charset="0"/>
              </a:rPr>
              <a:t>)</a:t>
            </a:r>
            <a:r>
              <a:rPr lang="en-US" sz="1600" dirty="0">
                <a:solidFill>
                  <a:schemeClr val="bg2">
                    <a:lumMod val="90000"/>
                  </a:schemeClr>
                </a:solidFill>
                <a:ea typeface="Calibri" panose="020F0502020204030204" pitchFamily="34" charset="0"/>
                <a:cs typeface="Calibri" panose="020F0502020204030204" pitchFamily="34" charset="0"/>
              </a:rPr>
              <a:t>: </a:t>
            </a:r>
            <a:r>
              <a:rPr lang="en-US" sz="1600" dirty="0">
                <a:solidFill>
                  <a:schemeClr val="accent4">
                    <a:lumMod val="60000"/>
                    <a:lumOff val="40000"/>
                  </a:schemeClr>
                </a:solidFill>
                <a:ea typeface="Calibri" panose="020F0502020204030204" pitchFamily="34" charset="0"/>
                <a:cs typeface="Calibri" panose="020F0502020204030204" pitchFamily="34" charset="0"/>
              </a:rPr>
              <a:t>0 = no disease,</a:t>
            </a:r>
          </a:p>
          <a:p>
            <a:r>
              <a:rPr lang="en-US" sz="1600" dirty="0">
                <a:solidFill>
                  <a:schemeClr val="accent4">
                    <a:lumMod val="60000"/>
                    <a:lumOff val="40000"/>
                  </a:schemeClr>
                </a:solidFill>
                <a:ea typeface="Calibri" panose="020F0502020204030204" pitchFamily="34" charset="0"/>
                <a:cs typeface="Calibri" panose="020F0502020204030204" pitchFamily="34" charset="0"/>
              </a:rPr>
              <a:t>1 = disease</a:t>
            </a:r>
            <a:endParaRPr lang="en-IN" sz="1600" dirty="0">
              <a:solidFill>
                <a:schemeClr val="accent4">
                  <a:lumMod val="60000"/>
                  <a:lumOff val="40000"/>
                </a:schemeClr>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742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2386BB24-6BE8-EB95-CB2E-1EAC7F719822}"/>
              </a:ext>
            </a:extLst>
          </p:cNvPr>
          <p:cNvSpPr txBox="1"/>
          <p:nvPr/>
        </p:nvSpPr>
        <p:spPr bwMode="auto">
          <a:xfrm>
            <a:off x="3048866" y="621845"/>
            <a:ext cx="6094268"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Data Description</a:t>
            </a:r>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D047C838-7A21-5BDF-406E-B30A973223D5}"/>
              </a:ext>
            </a:extLst>
          </p:cNvPr>
          <p:cNvSpPr txBox="1"/>
          <p:nvPr/>
        </p:nvSpPr>
        <p:spPr>
          <a:xfrm>
            <a:off x="853448" y="2368242"/>
            <a:ext cx="10503816" cy="584775"/>
          </a:xfrm>
          <a:prstGeom prst="rect">
            <a:avLst/>
          </a:prstGeom>
          <a:noFill/>
        </p:spPr>
        <p:txBody>
          <a:bodyPr wrap="square">
            <a:spAutoFit/>
          </a:bodyPr>
          <a:lstStyle/>
          <a:p>
            <a:r>
              <a:rPr lang="en-US" sz="1600" dirty="0">
                <a:solidFill>
                  <a:schemeClr val="bg2">
                    <a:lumMod val="90000"/>
                  </a:schemeClr>
                </a:solidFill>
              </a:rPr>
              <a:t>The raw dataset consists of 1025 records, each with 14 attributes. These attributes include patient demographics, clinical measurements, and results of medical tests.</a:t>
            </a:r>
            <a:endParaRPr lang="en-IN" sz="1600" dirty="0">
              <a:solidFill>
                <a:schemeClr val="bg2">
                  <a:lumMod val="90000"/>
                </a:schemeClr>
              </a:solidFill>
            </a:endParaRPr>
          </a:p>
        </p:txBody>
      </p:sp>
    </p:spTree>
    <p:extLst>
      <p:ext uri="{BB962C8B-B14F-4D97-AF65-F5344CB8AC3E}">
        <p14:creationId xmlns:p14="http://schemas.microsoft.com/office/powerpoint/2010/main" val="319829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6" name="TextBox 5">
            <a:extLst>
              <a:ext uri="{FF2B5EF4-FFF2-40B4-BE49-F238E27FC236}">
                <a16:creationId xmlns:a16="http://schemas.microsoft.com/office/drawing/2014/main" id="{C86CFBD0-FFFE-A217-B4B4-4038A4862982}"/>
              </a:ext>
            </a:extLst>
          </p:cNvPr>
          <p:cNvSpPr txBox="1"/>
          <p:nvPr/>
        </p:nvSpPr>
        <p:spPr bwMode="auto">
          <a:xfrm>
            <a:off x="3048866" y="529722"/>
            <a:ext cx="6094268"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Analysis and Results</a:t>
            </a:r>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F922D8A6-2008-F080-18FC-B82BEC196522}"/>
              </a:ext>
            </a:extLst>
          </p:cNvPr>
          <p:cNvSpPr txBox="1"/>
          <p:nvPr/>
        </p:nvSpPr>
        <p:spPr bwMode="auto">
          <a:xfrm>
            <a:off x="853448" y="1385657"/>
            <a:ext cx="6094268" cy="707886"/>
          </a:xfrm>
          <a:prstGeom prst="rect">
            <a:avLst/>
          </a:prstGeom>
          <a:noFill/>
        </p:spPr>
        <p:txBody>
          <a:bodyPr wrap="square">
            <a:spAutoFit/>
          </a:bodyPr>
          <a:lstStyle/>
          <a:p>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E8EF3F5C-4DFA-AA6D-BFCD-4F55FF80B2F9}"/>
              </a:ext>
            </a:extLst>
          </p:cNvPr>
          <p:cNvSpPr txBox="1"/>
          <p:nvPr/>
        </p:nvSpPr>
        <p:spPr>
          <a:xfrm>
            <a:off x="880819" y="2241592"/>
            <a:ext cx="10351754" cy="584775"/>
          </a:xfrm>
          <a:prstGeom prst="rect">
            <a:avLst/>
          </a:prstGeom>
          <a:noFill/>
        </p:spPr>
        <p:txBody>
          <a:bodyPr wrap="square">
            <a:spAutoFit/>
          </a:bodyPr>
          <a:lstStyle/>
          <a:p>
            <a:r>
              <a:rPr lang="en-US" sz="1600" dirty="0">
                <a:solidFill>
                  <a:schemeClr val="bg2">
                    <a:lumMod val="90000"/>
                  </a:schemeClr>
                </a:solidFill>
              </a:rPr>
              <a:t>The raw dataset consists of 1025 records, each with 14 attributes. These attributes include patient demographics, clinical measurements, and results of medical tests.</a:t>
            </a:r>
            <a:endParaRPr lang="en-IN" sz="1600" dirty="0">
              <a:solidFill>
                <a:schemeClr val="bg2">
                  <a:lumMod val="90000"/>
                </a:schemeClr>
              </a:solidFill>
            </a:endParaRPr>
          </a:p>
        </p:txBody>
      </p:sp>
    </p:spTree>
    <p:extLst>
      <p:ext uri="{BB962C8B-B14F-4D97-AF65-F5344CB8AC3E}">
        <p14:creationId xmlns:p14="http://schemas.microsoft.com/office/powerpoint/2010/main" val="378743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2627601" y="523496"/>
            <a:ext cx="6936798" cy="707886"/>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Count of Gender by Chest Pain</a:t>
            </a:r>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1990114"/>
            <a:ext cx="5370707" cy="3046988"/>
          </a:xfrm>
          <a:prstGeom prst="rect">
            <a:avLst/>
          </a:prstGeom>
          <a:noFill/>
        </p:spPr>
        <p:txBody>
          <a:bodyPr wrap="square">
            <a:spAutoFit/>
          </a:bodyPr>
          <a:lstStyle/>
          <a:p>
            <a:pPr algn="just"/>
            <a:r>
              <a:rPr lang="en-US" sz="1600" dirty="0">
                <a:solidFill>
                  <a:schemeClr val="bg2">
                    <a:lumMod val="90000"/>
                  </a:schemeClr>
                </a:solidFill>
              </a:rPr>
              <a:t>Typical Angina: The most common accounting for 48.49%, indicating it is often reported and linked to coronary artery disease.</a:t>
            </a:r>
          </a:p>
          <a:p>
            <a:pPr algn="just"/>
            <a:endParaRPr lang="en-US" sz="1600" dirty="0">
              <a:solidFill>
                <a:schemeClr val="bg2">
                  <a:lumMod val="90000"/>
                </a:schemeClr>
              </a:solidFill>
            </a:endParaRPr>
          </a:p>
          <a:p>
            <a:pPr algn="just"/>
            <a:r>
              <a:rPr lang="en-US" sz="1600" dirty="0">
                <a:solidFill>
                  <a:schemeClr val="bg2">
                    <a:lumMod val="90000"/>
                  </a:schemeClr>
                </a:solidFill>
              </a:rPr>
              <a:t>Non-anginal Pain: Second most frequent at 27.71%, suggesting many patients experience chest pain from non-cardiac causes.</a:t>
            </a:r>
          </a:p>
          <a:p>
            <a:pPr algn="just"/>
            <a:endParaRPr lang="en-US" sz="1600" dirty="0">
              <a:solidFill>
                <a:schemeClr val="bg2">
                  <a:lumMod val="90000"/>
                </a:schemeClr>
              </a:solidFill>
            </a:endParaRPr>
          </a:p>
          <a:p>
            <a:pPr algn="just"/>
            <a:r>
              <a:rPr lang="en-IN" sz="1600" dirty="0">
                <a:solidFill>
                  <a:schemeClr val="bg2">
                    <a:lumMod val="90000"/>
                  </a:schemeClr>
                </a:solidFill>
              </a:rPr>
              <a:t>Atypical Angina: Represents 16.29%, with symptoms not typically associated with heart disease.</a:t>
            </a:r>
          </a:p>
          <a:p>
            <a:pPr algn="just"/>
            <a:endParaRPr lang="en-IN" sz="1600" dirty="0">
              <a:solidFill>
                <a:schemeClr val="bg2">
                  <a:lumMod val="90000"/>
                </a:schemeClr>
              </a:solidFill>
            </a:endParaRPr>
          </a:p>
          <a:p>
            <a:pPr algn="just"/>
            <a:r>
              <a:rPr lang="en-IN" sz="1600" dirty="0">
                <a:solidFill>
                  <a:schemeClr val="bg2">
                    <a:lumMod val="90000"/>
                  </a:schemeClr>
                </a:solidFill>
              </a:rPr>
              <a:t>Asymptomatic: Least common at 7.51%, showing most patients with heart issues repot some form of chest pain.</a:t>
            </a:r>
          </a:p>
        </p:txBody>
      </p:sp>
      <p:pic>
        <p:nvPicPr>
          <p:cNvPr id="7" name="Picture 6">
            <a:extLst>
              <a:ext uri="{FF2B5EF4-FFF2-40B4-BE49-F238E27FC236}">
                <a16:creationId xmlns:a16="http://schemas.microsoft.com/office/drawing/2014/main" id="{962A71EB-379E-A216-E0BA-0E658AAA5A7D}"/>
              </a:ext>
            </a:extLst>
          </p:cNvPr>
          <p:cNvPicPr>
            <a:picLocks noChangeAspect="1"/>
          </p:cNvPicPr>
          <p:nvPr/>
        </p:nvPicPr>
        <p:blipFill>
          <a:blip r:embed="rId2"/>
          <a:stretch>
            <a:fillRect/>
          </a:stretch>
        </p:blipFill>
        <p:spPr>
          <a:xfrm>
            <a:off x="6576241" y="2135267"/>
            <a:ext cx="4858428" cy="3046988"/>
          </a:xfrm>
          <a:prstGeom prst="rect">
            <a:avLst/>
          </a:prstGeom>
        </p:spPr>
      </p:pic>
    </p:spTree>
    <p:extLst>
      <p:ext uri="{BB962C8B-B14F-4D97-AF65-F5344CB8AC3E}">
        <p14:creationId xmlns:p14="http://schemas.microsoft.com/office/powerpoint/2010/main" val="384500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2627601" y="523496"/>
            <a:ext cx="6936798" cy="1323439"/>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Count of Age by Thallium and Gender</a:t>
            </a:r>
            <a:endParaRPr lang="en-IN" sz="4000" dirty="0">
              <a:solidFill>
                <a:schemeClr val="accent4"/>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1990114"/>
            <a:ext cx="4799207" cy="3785652"/>
          </a:xfrm>
          <a:prstGeom prst="rect">
            <a:avLst/>
          </a:prstGeom>
          <a:noFill/>
        </p:spPr>
        <p:txBody>
          <a:bodyPr wrap="square">
            <a:spAutoFit/>
          </a:bodyPr>
          <a:lstStyle/>
          <a:p>
            <a:pPr algn="just">
              <a:buFont typeface="Arial" panose="020B0604020202020204" pitchFamily="34" charset="0"/>
              <a:buChar char="•"/>
            </a:pPr>
            <a:r>
              <a:rPr lang="en-US" sz="1600" b="1" dirty="0">
                <a:solidFill>
                  <a:schemeClr val="bg2">
                    <a:lumMod val="90000"/>
                  </a:schemeClr>
                </a:solidFill>
              </a:rPr>
              <a:t>Unknown Results</a:t>
            </a:r>
            <a:r>
              <a:rPr lang="en-US" sz="1600" dirty="0">
                <a:solidFill>
                  <a:schemeClr val="bg2">
                    <a:lumMod val="90000"/>
                  </a:schemeClr>
                </a:solidFill>
              </a:rPr>
              <a:t>: Males (357) greatly outnumber females (53).</a:t>
            </a:r>
          </a:p>
          <a:p>
            <a:pPr algn="just">
              <a:buFont typeface="Arial" panose="020B0604020202020204" pitchFamily="34" charset="0"/>
              <a:buChar char="•"/>
            </a:pPr>
            <a:r>
              <a:rPr lang="en-US" sz="1600" b="1" dirty="0">
                <a:solidFill>
                  <a:schemeClr val="bg2">
                    <a:lumMod val="90000"/>
                  </a:schemeClr>
                </a:solidFill>
              </a:rPr>
              <a:t>Reversible Defect</a:t>
            </a:r>
            <a:r>
              <a:rPr lang="en-US" sz="1600" dirty="0">
                <a:solidFill>
                  <a:schemeClr val="bg2">
                    <a:lumMod val="90000"/>
                  </a:schemeClr>
                </a:solidFill>
              </a:rPr>
              <a:t>: Males (292) slightly surpass females (252).</a:t>
            </a:r>
          </a:p>
          <a:p>
            <a:pPr algn="just">
              <a:buFont typeface="Arial" panose="020B0604020202020204" pitchFamily="34" charset="0"/>
              <a:buChar char="•"/>
            </a:pPr>
            <a:r>
              <a:rPr lang="en-US" sz="1600" b="1" dirty="0">
                <a:solidFill>
                  <a:schemeClr val="bg2">
                    <a:lumMod val="90000"/>
                  </a:schemeClr>
                </a:solidFill>
              </a:rPr>
              <a:t>Fixed Defect</a:t>
            </a:r>
            <a:r>
              <a:rPr lang="en-US" sz="1600" dirty="0">
                <a:solidFill>
                  <a:schemeClr val="bg2">
                    <a:lumMod val="90000"/>
                  </a:schemeClr>
                </a:solidFill>
              </a:rPr>
              <a:t>: Males (60) significantly exceed females (4).</a:t>
            </a:r>
          </a:p>
          <a:p>
            <a:pPr algn="just"/>
            <a:r>
              <a:rPr lang="en-US" sz="1600" b="1" dirty="0">
                <a:solidFill>
                  <a:schemeClr val="bg2">
                    <a:lumMod val="90000"/>
                  </a:schemeClr>
                </a:solidFill>
              </a:rPr>
              <a:t>Normal Results</a:t>
            </a:r>
            <a:r>
              <a:rPr lang="en-US" sz="1600" dirty="0">
                <a:solidFill>
                  <a:schemeClr val="bg2">
                    <a:lumMod val="90000"/>
                  </a:schemeClr>
                </a:solidFill>
              </a:rPr>
              <a:t>:</a:t>
            </a:r>
          </a:p>
          <a:p>
            <a:pPr algn="just">
              <a:buFont typeface="Arial" panose="020B0604020202020204" pitchFamily="34" charset="0"/>
              <a:buChar char="•"/>
            </a:pPr>
            <a:r>
              <a:rPr lang="en-US" sz="1600" dirty="0">
                <a:solidFill>
                  <a:schemeClr val="bg2">
                    <a:lumMod val="90000"/>
                  </a:schemeClr>
                </a:solidFill>
              </a:rPr>
              <a:t>Rare for both genders: Males (4), Females (3).</a:t>
            </a:r>
          </a:p>
          <a:p>
            <a:pPr algn="just"/>
            <a:r>
              <a:rPr lang="en-US" sz="1600" b="1" dirty="0">
                <a:solidFill>
                  <a:schemeClr val="bg2">
                    <a:lumMod val="90000"/>
                  </a:schemeClr>
                </a:solidFill>
              </a:rPr>
              <a:t>Fixed Defect</a:t>
            </a:r>
            <a:r>
              <a:rPr lang="en-US" sz="1600" dirty="0">
                <a:solidFill>
                  <a:schemeClr val="bg2">
                    <a:lumMod val="90000"/>
                  </a:schemeClr>
                </a:solidFill>
              </a:rPr>
              <a:t>:</a:t>
            </a:r>
          </a:p>
          <a:p>
            <a:pPr algn="just">
              <a:buFont typeface="Arial" panose="020B0604020202020204" pitchFamily="34" charset="0"/>
              <a:buChar char="•"/>
            </a:pPr>
            <a:r>
              <a:rPr lang="en-US" sz="1600" dirty="0">
                <a:solidFill>
                  <a:schemeClr val="bg2">
                    <a:lumMod val="90000"/>
                  </a:schemeClr>
                </a:solidFill>
              </a:rPr>
              <a:t>Higher in males (60) compared to females (4), indicating more non-reversible heart issues in males.</a:t>
            </a:r>
          </a:p>
          <a:p>
            <a:pPr algn="just"/>
            <a:r>
              <a:rPr lang="en-US" sz="1600" b="1" dirty="0">
                <a:solidFill>
                  <a:schemeClr val="bg2">
                    <a:lumMod val="90000"/>
                  </a:schemeClr>
                </a:solidFill>
              </a:rPr>
              <a:t>Reversible Defect</a:t>
            </a:r>
            <a:r>
              <a:rPr lang="en-US" sz="1600" dirty="0">
                <a:solidFill>
                  <a:schemeClr val="bg2">
                    <a:lumMod val="90000"/>
                  </a:schemeClr>
                </a:solidFill>
              </a:rPr>
              <a:t>:</a:t>
            </a:r>
          </a:p>
          <a:p>
            <a:pPr algn="just">
              <a:buFont typeface="Arial" panose="020B0604020202020204" pitchFamily="34" charset="0"/>
              <a:buChar char="•"/>
            </a:pPr>
            <a:r>
              <a:rPr lang="en-US" sz="1600" dirty="0">
                <a:solidFill>
                  <a:schemeClr val="bg2">
                    <a:lumMod val="90000"/>
                  </a:schemeClr>
                </a:solidFill>
              </a:rPr>
              <a:t>Common in both genders but slightly higher in males (292) than females (252).</a:t>
            </a:r>
          </a:p>
        </p:txBody>
      </p:sp>
      <p:pic>
        <p:nvPicPr>
          <p:cNvPr id="5" name="Picture 4">
            <a:extLst>
              <a:ext uri="{FF2B5EF4-FFF2-40B4-BE49-F238E27FC236}">
                <a16:creationId xmlns:a16="http://schemas.microsoft.com/office/drawing/2014/main" id="{703149AE-3B08-8DBA-27E1-F16C6EE5D925}"/>
              </a:ext>
            </a:extLst>
          </p:cNvPr>
          <p:cNvPicPr>
            <a:picLocks noChangeAspect="1"/>
          </p:cNvPicPr>
          <p:nvPr/>
        </p:nvPicPr>
        <p:blipFill>
          <a:blip r:embed="rId2"/>
          <a:stretch>
            <a:fillRect/>
          </a:stretch>
        </p:blipFill>
        <p:spPr>
          <a:xfrm>
            <a:off x="5851386" y="2347020"/>
            <a:ext cx="5487166" cy="2876951"/>
          </a:xfrm>
          <a:prstGeom prst="rect">
            <a:avLst/>
          </a:prstGeom>
        </p:spPr>
      </p:pic>
    </p:spTree>
    <p:extLst>
      <p:ext uri="{BB962C8B-B14F-4D97-AF65-F5344CB8AC3E}">
        <p14:creationId xmlns:p14="http://schemas.microsoft.com/office/powerpoint/2010/main" val="325854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2" name="TextBox 1">
            <a:extLst>
              <a:ext uri="{FF2B5EF4-FFF2-40B4-BE49-F238E27FC236}">
                <a16:creationId xmlns:a16="http://schemas.microsoft.com/office/drawing/2014/main" id="{8E36B6D6-D8FA-5E2C-299A-30661AC1BA68}"/>
              </a:ext>
            </a:extLst>
          </p:cNvPr>
          <p:cNvSpPr txBox="1"/>
          <p:nvPr/>
        </p:nvSpPr>
        <p:spPr bwMode="auto">
          <a:xfrm>
            <a:off x="2627601" y="523496"/>
            <a:ext cx="6936798" cy="1323439"/>
          </a:xfrm>
          <a:prstGeom prst="rect">
            <a:avLst/>
          </a:prstGeom>
          <a:noFill/>
        </p:spPr>
        <p:txBody>
          <a:bodyPr wrap="square">
            <a:spAutoFit/>
          </a:bodyPr>
          <a:lstStyle/>
          <a:p>
            <a:pPr algn="ctr"/>
            <a:r>
              <a:rPr lang="en-US" sz="4000" dirty="0">
                <a:solidFill>
                  <a:schemeClr val="accent4"/>
                </a:solidFill>
                <a:latin typeface="Segoe UI Light" panose="020B0502040204020203" pitchFamily="34" charset="0"/>
                <a:cs typeface="Segoe UI Light" panose="020B0502040204020203" pitchFamily="34" charset="0"/>
              </a:rPr>
              <a:t>Count of Age and Gender by </a:t>
            </a:r>
            <a:r>
              <a:rPr lang="en-IN" sz="4000" dirty="0" err="1">
                <a:solidFill>
                  <a:schemeClr val="accent4"/>
                </a:solidFill>
                <a:latin typeface="Segoe UI Light" panose="020B0502040204020203" pitchFamily="34" charset="0"/>
                <a:cs typeface="Segoe UI Light" panose="020B0502040204020203" pitchFamily="34" charset="0"/>
              </a:rPr>
              <a:t>FBS_Status</a:t>
            </a:r>
            <a:r>
              <a:rPr lang="en-IN" sz="4000" dirty="0">
                <a:solidFill>
                  <a:schemeClr val="accent4"/>
                </a:solidFill>
                <a:latin typeface="Segoe UI Light" panose="020B0502040204020203" pitchFamily="34" charset="0"/>
                <a:cs typeface="Segoe UI Light" panose="020B0502040204020203" pitchFamily="34" charset="0"/>
              </a:rPr>
              <a:t> &gt; 120</a:t>
            </a:r>
            <a:endParaRPr lang="en-US" sz="4000" dirty="0">
              <a:solidFill>
                <a:schemeClr val="accent4"/>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33B67C0-26F0-3CBE-0485-8A1D7819DF17}"/>
              </a:ext>
            </a:extLst>
          </p:cNvPr>
          <p:cNvSpPr txBox="1"/>
          <p:nvPr/>
        </p:nvSpPr>
        <p:spPr>
          <a:xfrm>
            <a:off x="853448" y="2251410"/>
            <a:ext cx="4799207" cy="3293209"/>
          </a:xfrm>
          <a:prstGeom prst="rect">
            <a:avLst/>
          </a:prstGeom>
          <a:noFill/>
        </p:spPr>
        <p:txBody>
          <a:bodyPr wrap="square">
            <a:spAutoFit/>
          </a:bodyPr>
          <a:lstStyle/>
          <a:p>
            <a:pPr algn="just"/>
            <a:r>
              <a:rPr lang="en-US" sz="1600" dirty="0">
                <a:solidFill>
                  <a:schemeClr val="bg2">
                    <a:lumMod val="90000"/>
                  </a:schemeClr>
                </a:solidFill>
              </a:rPr>
              <a:t>FBS&lt;=120: Males (602) dominate this group, outnumbering females (270) by more than two to one.</a:t>
            </a:r>
          </a:p>
          <a:p>
            <a:pPr algn="just"/>
            <a:endParaRPr lang="en-US" sz="1600" dirty="0">
              <a:solidFill>
                <a:schemeClr val="bg2">
                  <a:lumMod val="90000"/>
                </a:schemeClr>
              </a:solidFill>
            </a:endParaRPr>
          </a:p>
          <a:p>
            <a:pPr algn="just"/>
            <a:r>
              <a:rPr lang="en-US" sz="1600" dirty="0">
                <a:solidFill>
                  <a:schemeClr val="bg2">
                    <a:lumMod val="90000"/>
                  </a:schemeClr>
                </a:solidFill>
              </a:rPr>
              <a:t>FBS&gt; 120: Again, males (111) outnumber females (42), showing a similar pattern of male predominance as seen in the FBS ≤ 120 group, although the disparity is less pronounced.</a:t>
            </a:r>
          </a:p>
          <a:p>
            <a:pPr algn="just"/>
            <a:endParaRPr lang="en-US" sz="1600" dirty="0">
              <a:solidFill>
                <a:schemeClr val="bg2">
                  <a:lumMod val="90000"/>
                </a:schemeClr>
              </a:solidFill>
            </a:endParaRPr>
          </a:p>
          <a:p>
            <a:pPr algn="just"/>
            <a:r>
              <a:rPr lang="en-US" sz="1600" dirty="0">
                <a:solidFill>
                  <a:schemeClr val="bg2">
                    <a:lumMod val="90000"/>
                  </a:schemeClr>
                </a:solidFill>
              </a:rPr>
              <a:t>Males have higher counts in both FBS categories, indicating a higher prevalence of both normal and elevated FBS levels compared to females.</a:t>
            </a:r>
          </a:p>
        </p:txBody>
      </p:sp>
      <p:pic>
        <p:nvPicPr>
          <p:cNvPr id="8" name="Picture 7">
            <a:extLst>
              <a:ext uri="{FF2B5EF4-FFF2-40B4-BE49-F238E27FC236}">
                <a16:creationId xmlns:a16="http://schemas.microsoft.com/office/drawing/2014/main" id="{EAFC2EE8-6E13-9A21-3BBD-EC5F4C57936E}"/>
              </a:ext>
            </a:extLst>
          </p:cNvPr>
          <p:cNvPicPr>
            <a:picLocks noChangeAspect="1"/>
          </p:cNvPicPr>
          <p:nvPr/>
        </p:nvPicPr>
        <p:blipFill>
          <a:blip r:embed="rId2"/>
          <a:stretch>
            <a:fillRect/>
          </a:stretch>
        </p:blipFill>
        <p:spPr>
          <a:xfrm>
            <a:off x="5779393" y="2251410"/>
            <a:ext cx="5559159" cy="3159765"/>
          </a:xfrm>
          <a:prstGeom prst="rect">
            <a:avLst/>
          </a:prstGeom>
        </p:spPr>
      </p:pic>
    </p:spTree>
    <p:extLst>
      <p:ext uri="{BB962C8B-B14F-4D97-AF65-F5344CB8AC3E}">
        <p14:creationId xmlns:p14="http://schemas.microsoft.com/office/powerpoint/2010/main" val="2781666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1182</Words>
  <Application>Microsoft Office PowerPoint</Application>
  <PresentationFormat>Widescreen</PresentationFormat>
  <Paragraphs>111</Paragraphs>
  <Slides>16</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Century Gothic</vt:lpstr>
      <vt:lpstr>Segoe UI</vt:lpstr>
      <vt:lpstr>Segoe UI Light</vt:lpstr>
      <vt:lpstr>Wingdings 3</vt:lpstr>
      <vt:lpstr>Custom Design</vt:lpstr>
      <vt:lpstr>Ion Boardroom</vt:lpstr>
      <vt:lpstr>Heart Disease Analysis</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Rishi Surve</cp:lastModifiedBy>
  <cp:revision>10</cp:revision>
  <dcterms:created xsi:type="dcterms:W3CDTF">2016-09-04T11:54:55Z</dcterms:created>
  <dcterms:modified xsi:type="dcterms:W3CDTF">2024-06-08T09:00:09Z</dcterms:modified>
</cp:coreProperties>
</file>