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ink/ink2.xml" ContentType="application/inkml+xml"/>
  <Override PartName="/ppt/theme/theme1.xml" ContentType="application/vnd.openxmlformats-officedocument.theme+xml"/>
  <Override PartName="/ppt/ink/ink1.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05" r:id="rId19"/>
    <p:sldId id="274" r:id="rId20"/>
    <p:sldId id="276" r:id="rId21"/>
    <p:sldId id="277" r:id="rId22"/>
    <p:sldId id="278" r:id="rId23"/>
    <p:sldId id="279" r:id="rId24"/>
    <p:sldId id="281" r:id="rId25"/>
    <p:sldId id="282" r:id="rId26"/>
    <p:sldId id="283" r:id="rId27"/>
    <p:sldId id="284" r:id="rId28"/>
    <p:sldId id="285" r:id="rId29"/>
    <p:sldId id="287" r:id="rId30"/>
    <p:sldId id="307" r:id="rId31"/>
    <p:sldId id="290" r:id="rId32"/>
    <p:sldId id="291" r:id="rId33"/>
    <p:sldId id="292" r:id="rId34"/>
    <p:sldId id="294" r:id="rId35"/>
    <p:sldId id="295" r:id="rId36"/>
    <p:sldId id="297" r:id="rId37"/>
    <p:sldId id="298" r:id="rId38"/>
    <p:sldId id="299" r:id="rId39"/>
    <p:sldId id="300" r:id="rId40"/>
    <p:sldId id="301" r:id="rId41"/>
    <p:sldId id="302" r:id="rId42"/>
    <p:sldId id="303" r:id="rId43"/>
    <p:sldId id="304" r:id="rId44"/>
    <p:sldId id="26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72.98804" units="1/cm"/>
          <inkml:channelProperty channel="Y" name="resolution" value="650.78448" units="1/cm"/>
          <inkml:channelProperty channel="T" name="resolution" value="1" units="1/dev"/>
        </inkml:channelProperties>
      </inkml:inkSource>
      <inkml:timestamp xml:id="ts0" timeString="2025-01-16T08:14:02.119"/>
    </inkml:context>
    <inkml:brush xml:id="br0">
      <inkml:brushProperty name="width" value="0.05292" units="cm"/>
      <inkml:brushProperty name="height" value="0.05292" units="cm"/>
      <inkml:brushProperty name="color" value="#FF0000"/>
    </inkml:brush>
  </inkml:definitions>
  <inkml:trace contextRef="#ctx0" brushRef="#br0">8062 7788 0,'0'0'0,"0"0"0,0 0 0,0 0 0,0 0 0,0 0 0,0 3 16,0-3-16,1 11 0,-1-11 16,4 16-16,-4 4 15,0-20-15,2 22 0,1-1 16,-3-21-1,6 20-15,-6-20 0,7 19 16,4-2-16,-11-17 16,16 13-16,-2-3 15,5-8-15,3 0 16,1-7-16,1-2 16,0-3-16,-1-3 15,3 1-15,3-8 16,-1 0-16,2-4 15,3-2-15,1-3 16,3 1-16,1-5 16,10 0-16,-1-1 15,6-4-15,6 3 16,1 0-16,5 1 16,-1-1-16,1 2 15,-3 1-15,-5 1 16,-6 4-16,-1 2 0,-11 5 15,1-2-15,-7 5 16,-33 17-16,31-12 16,-2 2-16,-29 10 15,29-8-15</inkml:trace>
  <inkml:trace contextRef="#ctx0" brushRef="#br0" timeOffset="55893.3576">8411 12965 0,'0'0'0,"0"0"0,0 0 0,0 1 0,0-1 16,2 2-16,-2-2 0,2 7 15,2 5-15,-4-12 16,7 18-16,-1 2 16,-6-20-1,8 24-15,2-2 0,-10-22 16,14 23-16,0-2 15,0-2-15,-14-19 16,18 16-16,2-7 16,4-7-16,5-6 15,1-6-15,4-8 0,5-4 16,8-6-16,3-4 16,6-10-1,6-1-15,4-1 0,4-5 16,1 1-16,0 3 15,0 1-15,-2 1 16,-1 5-16,-1 2 16,-5 1-1,3 5-15,-7 3 0,-2-1 16,-9 2-16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372.98804" units="1/cm"/>
          <inkml:channelProperty channel="Y" name="resolution" value="650.78448" units="1/cm"/>
          <inkml:channelProperty channel="T" name="resolution" value="1" units="1/dev"/>
        </inkml:channelProperties>
      </inkml:inkSource>
      <inkml:timestamp xml:id="ts0" timeString="2025-01-16T08:16:01.550"/>
    </inkml:context>
    <inkml:brush xml:id="br0">
      <inkml:brushProperty name="width" value="0.05292" units="cm"/>
      <inkml:brushProperty name="height" value="0.05292" units="cm"/>
      <inkml:brushProperty name="color" value="#FF0000"/>
    </inkml:brush>
  </inkml:definitions>
  <inkml:trace contextRef="#ctx0" brushRef="#br0">8230 7535 0,'0'0'0,"0"0"0,0 0 0,1 3 0,2 7 15,-3-10-15,7 13 0,2 5 16,-9-18-16,12 21 16,4 1-16,6-6 15,2-2-15,3-2 16,3-4-16,0-3 16,4-2-16,7-6 15,3-2 1,5-7-16,10-3 0,4-7 15,8-1-15,5-4 16,4-4-16,3-1 16,1-1-16,2-1 15,-2-1-15,2 3 16,-8-2-16,-2 6 16,-9 2-16,-8 5 15,-4 5-15,-55 16 0,44-11 16</inkml:trace>
  <inkml:trace contextRef="#ctx0" brushRef="#br0" timeOffset="92052.9083">8304 14695 0,'0'0'0,"0"0"0,5 5 0,8 6 0,4 5 15,-17-16-15,19 21 16,3 6-16,0 3 0,0 1 16,-2 0-16,0 2 15,-2-6-15,3 0 16,0-1-16,1-6 16,1 0-16,4-3 15,3-6-15,4-4 16,-3-3-16,7-4 15,5-8-15,8-3 16,4-7-16,5-6 16,1-5-16,9-4 15,3-3-15,4-5 16,8-3-16,3-3 16,2 1-16,-2-3 15,2 2-15,-9 3 16,-4-1-16,-8 8 15,-10 1-15,-2 1 16,-13 7-16,-6 1 0,-8 2 16,-6 1-16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1/20/2025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3- Logical Mobility</a:t>
            </a:r>
            <a:endParaRPr lang="en-IN" dirty="0"/>
          </a:p>
        </p:txBody>
      </p:sp>
      <p:sp>
        <p:nvSpPr>
          <p:cNvPr id="3" name="Subtitle 2"/>
          <p:cNvSpPr>
            <a:spLocks noGrp="1"/>
          </p:cNvSpPr>
          <p:nvPr>
            <p:ph type="subTitle" idx="1"/>
          </p:nvPr>
        </p:nvSpPr>
        <p:spPr/>
        <p:txBody>
          <a:bodyPr/>
          <a:lstStyle/>
          <a:p>
            <a:r>
              <a:rPr lang="en-US" dirty="0" smtClean="0"/>
              <a:t>Mobile Computing </a:t>
            </a:r>
          </a:p>
          <a:p>
            <a:r>
              <a:rPr lang="en-US" dirty="0" smtClean="0"/>
              <a:t>By : Prof. Ankita Nagmote</a:t>
            </a:r>
            <a:endParaRPr lang="en-IN" dirty="0"/>
          </a:p>
        </p:txBody>
      </p:sp>
    </p:spTree>
    <p:extLst>
      <p:ext uri="{BB962C8B-B14F-4D97-AF65-F5344CB8AC3E}">
        <p14:creationId xmlns:p14="http://schemas.microsoft.com/office/powerpoint/2010/main" val="1268001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10</a:t>
            </a:fld>
            <a:endParaRPr lang="en-US"/>
          </a:p>
        </p:txBody>
      </p:sp>
      <p:sp>
        <p:nvSpPr>
          <p:cNvPr id="4" name="Title 3"/>
          <p:cNvSpPr>
            <a:spLocks noGrp="1"/>
          </p:cNvSpPr>
          <p:nvPr>
            <p:ph type="title"/>
          </p:nvPr>
        </p:nvSpPr>
        <p:spPr>
          <a:xfrm>
            <a:off x="1524002" y="533400"/>
            <a:ext cx="9601200" cy="1959496"/>
          </a:xfrm>
        </p:spPr>
        <p:txBody>
          <a:bodyPr>
            <a:normAutofit/>
          </a:bodyPr>
          <a:lstStyle/>
          <a:p>
            <a:pPr lvl="0"/>
            <a:r>
              <a:rPr lang="en-US" sz="2800" b="1" dirty="0">
                <a:solidFill>
                  <a:schemeClr val="tx1"/>
                </a:solidFill>
                <a:latin typeface="Times New Roman" pitchFamily="18" charset="0"/>
                <a:ea typeface="Times New Roman" pitchFamily="18" charset="0"/>
                <a:cs typeface="Times New Roman" pitchFamily="18" charset="0"/>
              </a:rPr>
              <a:t>4.The process state is extracted</a:t>
            </a:r>
            <a:r>
              <a:rPr lang="en-US" sz="2800" dirty="0"/>
              <a:t> </a:t>
            </a:r>
            <a:r>
              <a:rPr lang="en-US" sz="2400" i="1" dirty="0"/>
              <a:t>which includes its memory contents, processor state (register contents), communication state (e.g., opened files and message channels) and relevant kernel context.</a:t>
            </a:r>
            <a:endParaRPr lang="en-IN" sz="2400" i="1" dirty="0"/>
          </a:p>
        </p:txBody>
      </p:sp>
      <p:grpSp>
        <p:nvGrpSpPr>
          <p:cNvPr id="5" name="Group 1"/>
          <p:cNvGrpSpPr>
            <a:grpSpLocks noChangeAspect="1"/>
          </p:cNvGrpSpPr>
          <p:nvPr/>
        </p:nvGrpSpPr>
        <p:grpSpPr bwMode="auto">
          <a:xfrm>
            <a:off x="1919536" y="1628800"/>
            <a:ext cx="8382000" cy="5029200"/>
            <a:chOff x="2065" y="2201"/>
            <a:chExt cx="6370" cy="3194"/>
          </a:xfrm>
        </p:grpSpPr>
        <p:sp>
          <p:nvSpPr>
            <p:cNvPr id="6" name="AutoShape 18"/>
            <p:cNvSpPr>
              <a:spLocks noChangeAspect="1" noChangeArrowheads="1" noTextEdit="1"/>
            </p:cNvSpPr>
            <p:nvPr/>
          </p:nvSpPr>
          <p:spPr bwMode="auto">
            <a:xfrm>
              <a:off x="2065" y="2201"/>
              <a:ext cx="6370" cy="3194"/>
            </a:xfrm>
            <a:prstGeom prst="rect">
              <a:avLst/>
            </a:prstGeom>
            <a:noFill/>
          </p:spPr>
          <p:txBody>
            <a:bodyPr vert="horz" wrap="square" lIns="91440" tIns="45720" rIns="91440" bIns="45720" numCol="1" anchor="t" anchorCtr="0" compatLnSpc="1">
              <a:prstTxWarp prst="textNoShape">
                <a:avLst/>
              </a:prstTxWarp>
            </a:bodyPr>
            <a:lstStyle/>
            <a:p>
              <a:endParaRPr lang="en-US" sz="2400" dirty="0">
                <a:latin typeface="Times New Roman" pitchFamily="18" charset="0"/>
                <a:cs typeface="Times New Roman" pitchFamily="18" charset="0"/>
              </a:endParaRPr>
            </a:p>
          </p:txBody>
        </p:sp>
        <p:sp>
          <p:nvSpPr>
            <p:cNvPr id="7" name="Rectangle 17"/>
            <p:cNvSpPr>
              <a:spLocks noChangeArrowheads="1"/>
            </p:cNvSpPr>
            <p:nvPr/>
          </p:nvSpPr>
          <p:spPr bwMode="auto">
            <a:xfrm>
              <a:off x="2065" y="2927"/>
              <a:ext cx="2143" cy="214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8" name="AutoShape 16"/>
            <p:cNvSpPr>
              <a:spLocks noChangeShapeType="1"/>
            </p:cNvSpPr>
            <p:nvPr/>
          </p:nvSpPr>
          <p:spPr bwMode="auto">
            <a:xfrm>
              <a:off x="206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9" name="Text Box 15"/>
            <p:cNvSpPr txBox="1">
              <a:spLocks noChangeArrowheads="1"/>
            </p:cNvSpPr>
            <p:nvPr/>
          </p:nvSpPr>
          <p:spPr bwMode="auto">
            <a:xfrm>
              <a:off x="206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Times New Roman" pitchFamily="18" charset="0"/>
                  <a:cs typeface="Times New Roman" pitchFamily="18" charset="0"/>
                </a:rPr>
                <a:t>Kernel</a:t>
              </a:r>
              <a:endParaRPr lang="en-US" sz="2400">
                <a:latin typeface="Times New Roman" pitchFamily="18" charset="0"/>
                <a:cs typeface="Times New Roman" pitchFamily="18" charset="0"/>
              </a:endParaRPr>
            </a:p>
          </p:txBody>
        </p:sp>
        <p:sp>
          <p:nvSpPr>
            <p:cNvPr id="10" name="Rectangle 14"/>
            <p:cNvSpPr>
              <a:spLocks noChangeArrowheads="1"/>
            </p:cNvSpPr>
            <p:nvPr/>
          </p:nvSpPr>
          <p:spPr bwMode="auto">
            <a:xfrm>
              <a:off x="638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11" name="AutoShape 13"/>
            <p:cNvSpPr>
              <a:spLocks noChangeShapeType="1"/>
            </p:cNvSpPr>
            <p:nvPr/>
          </p:nvSpPr>
          <p:spPr bwMode="auto">
            <a:xfrm>
              <a:off x="638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12" name="Text Box 12"/>
            <p:cNvSpPr txBox="1">
              <a:spLocks noChangeArrowheads="1"/>
            </p:cNvSpPr>
            <p:nvPr/>
          </p:nvSpPr>
          <p:spPr bwMode="auto">
            <a:xfrm>
              <a:off x="638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Times New Roman" pitchFamily="18" charset="0"/>
                  <a:cs typeface="Times New Roman" pitchFamily="18" charset="0"/>
                </a:rPr>
                <a:t>Kernel</a:t>
              </a:r>
              <a:endParaRPr lang="en-US" sz="2400">
                <a:latin typeface="Times New Roman" pitchFamily="18" charset="0"/>
                <a:cs typeface="Times New Roman" pitchFamily="18" charset="0"/>
              </a:endParaRPr>
            </a:p>
          </p:txBody>
        </p:sp>
        <p:sp>
          <p:nvSpPr>
            <p:cNvPr id="13" name="Text Box 11"/>
            <p:cNvSpPr txBox="1">
              <a:spLocks noChangeArrowheads="1"/>
            </p:cNvSpPr>
            <p:nvPr/>
          </p:nvSpPr>
          <p:spPr bwMode="auto">
            <a:xfrm>
              <a:off x="4646" y="2443"/>
              <a:ext cx="1646" cy="3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dirty="0">
                  <a:latin typeface="Times New Roman" pitchFamily="18" charset="0"/>
                  <a:ea typeface="Calibri" pitchFamily="34" charset="0"/>
                  <a:cs typeface="Times New Roman" pitchFamily="18" charset="0"/>
                </a:rPr>
                <a:t>External Communication</a:t>
              </a:r>
              <a:endParaRPr lang="en-US" sz="2400" dirty="0">
                <a:latin typeface="Times New Roman" pitchFamily="18" charset="0"/>
                <a:cs typeface="Times New Roman" pitchFamily="18" charset="0"/>
              </a:endParaRPr>
            </a:p>
          </p:txBody>
        </p:sp>
        <p:sp>
          <p:nvSpPr>
            <p:cNvPr id="14" name="AutoShape 10"/>
            <p:cNvSpPr>
              <a:spLocks noChangeShapeType="1"/>
            </p:cNvSpPr>
            <p:nvPr/>
          </p:nvSpPr>
          <p:spPr bwMode="auto">
            <a:xfrm flipH="1">
              <a:off x="2922" y="2496"/>
              <a:ext cx="1724" cy="974"/>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15" name="Oval 9"/>
            <p:cNvSpPr>
              <a:spLocks noChangeArrowheads="1"/>
            </p:cNvSpPr>
            <p:nvPr/>
          </p:nvSpPr>
          <p:spPr bwMode="auto">
            <a:xfrm>
              <a:off x="2239" y="3356"/>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16" name="Text Box 8"/>
            <p:cNvSpPr txBox="1">
              <a:spLocks noChangeArrowheads="1"/>
            </p:cNvSpPr>
            <p:nvPr/>
          </p:nvSpPr>
          <p:spPr bwMode="auto">
            <a:xfrm>
              <a:off x="2152" y="3474"/>
              <a:ext cx="975"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Calibri" pitchFamily="34" charset="0"/>
                  <a:cs typeface="Times New Roman" pitchFamily="18" charset="0"/>
                </a:rPr>
                <a:t>Process X</a:t>
              </a:r>
              <a:endParaRPr lang="en-US" sz="2400">
                <a:latin typeface="Times New Roman" pitchFamily="18" charset="0"/>
                <a:cs typeface="Times New Roman" pitchFamily="18" charset="0"/>
              </a:endParaRPr>
            </a:p>
          </p:txBody>
        </p:sp>
        <p:sp>
          <p:nvSpPr>
            <p:cNvPr id="17" name="Oval 7"/>
            <p:cNvSpPr>
              <a:spLocks noChangeArrowheads="1"/>
            </p:cNvSpPr>
            <p:nvPr/>
          </p:nvSpPr>
          <p:spPr bwMode="auto">
            <a:xfrm>
              <a:off x="3249" y="3330"/>
              <a:ext cx="901"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18" name="Text Box 6"/>
            <p:cNvSpPr txBox="1">
              <a:spLocks noChangeArrowheads="1"/>
            </p:cNvSpPr>
            <p:nvPr/>
          </p:nvSpPr>
          <p:spPr bwMode="auto">
            <a:xfrm>
              <a:off x="3120" y="3459"/>
              <a:ext cx="1146" cy="5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dirty="0">
                  <a:latin typeface="Times New Roman" pitchFamily="18" charset="0"/>
                  <a:ea typeface="Calibri" pitchFamily="34" charset="0"/>
                  <a:cs typeface="Times New Roman" pitchFamily="18" charset="0"/>
                </a:rPr>
                <a:t>Detached Process</a:t>
              </a:r>
              <a:endParaRPr lang="en-US" sz="2400" dirty="0">
                <a:latin typeface="Times New Roman" pitchFamily="18" charset="0"/>
                <a:cs typeface="Times New Roman" pitchFamily="18" charset="0"/>
              </a:endParaRPr>
            </a:p>
          </p:txBody>
        </p:sp>
        <p:sp>
          <p:nvSpPr>
            <p:cNvPr id="19" name="Text Box 5"/>
            <p:cNvSpPr txBox="1">
              <a:spLocks noChangeArrowheads="1"/>
            </p:cNvSpPr>
            <p:nvPr/>
          </p:nvSpPr>
          <p:spPr bwMode="auto">
            <a:xfrm>
              <a:off x="208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Times New Roman" pitchFamily="18" charset="0"/>
                  <a:cs typeface="Times New Roman" pitchFamily="18" charset="0"/>
                </a:rPr>
                <a:t>Source Node</a:t>
              </a:r>
              <a:endParaRPr lang="en-US" sz="2400">
                <a:latin typeface="Times New Roman" pitchFamily="18" charset="0"/>
                <a:cs typeface="Times New Roman" pitchFamily="18" charset="0"/>
              </a:endParaRPr>
            </a:p>
          </p:txBody>
        </p:sp>
        <p:sp>
          <p:nvSpPr>
            <p:cNvPr id="20" name="Text Box 4"/>
            <p:cNvSpPr txBox="1">
              <a:spLocks noChangeArrowheads="1"/>
            </p:cNvSpPr>
            <p:nvPr/>
          </p:nvSpPr>
          <p:spPr bwMode="auto">
            <a:xfrm>
              <a:off x="640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Times New Roman" pitchFamily="18" charset="0"/>
                  <a:cs typeface="Times New Roman" pitchFamily="18" charset="0"/>
                </a:rPr>
                <a:t>Destination Node</a:t>
              </a:r>
              <a:endParaRPr lang="en-US" sz="2400">
                <a:latin typeface="Times New Roman" pitchFamily="18" charset="0"/>
                <a:cs typeface="Times New Roman" pitchFamily="18" charset="0"/>
              </a:endParaRPr>
            </a:p>
          </p:txBody>
        </p:sp>
        <p:sp>
          <p:nvSpPr>
            <p:cNvPr id="21" name="AutoShape 3"/>
            <p:cNvSpPr>
              <a:spLocks noChangeArrowheads="1"/>
            </p:cNvSpPr>
            <p:nvPr/>
          </p:nvSpPr>
          <p:spPr bwMode="auto">
            <a:xfrm>
              <a:off x="3434" y="4769"/>
              <a:ext cx="449" cy="143"/>
            </a:xfrm>
            <a:prstGeom prst="roundRect">
              <a:avLst>
                <a:gd name="adj" fmla="val 16667"/>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22" name="AutoShape 2"/>
            <p:cNvSpPr>
              <a:spLocks noChangeShapeType="1"/>
            </p:cNvSpPr>
            <p:nvPr/>
          </p:nvSpPr>
          <p:spPr bwMode="auto">
            <a:xfrm>
              <a:off x="3649" y="4106"/>
              <a:ext cx="10" cy="66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grpSp>
    </p:spTree>
    <p:extLst>
      <p:ext uri="{BB962C8B-B14F-4D97-AF65-F5344CB8AC3E}">
        <p14:creationId xmlns:p14="http://schemas.microsoft.com/office/powerpoint/2010/main" val="227076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11</a:t>
            </a:fld>
            <a:endParaRPr lang="en-US"/>
          </a:p>
        </p:txBody>
      </p:sp>
      <p:sp>
        <p:nvSpPr>
          <p:cNvPr id="4" name="Title 3"/>
          <p:cNvSpPr>
            <a:spLocks noGrp="1"/>
          </p:cNvSpPr>
          <p:nvPr>
            <p:ph type="title"/>
          </p:nvPr>
        </p:nvSpPr>
        <p:spPr/>
        <p:txBody>
          <a:bodyPr>
            <a:normAutofit/>
          </a:bodyPr>
          <a:lstStyle/>
          <a:p>
            <a:pPr lvl="0"/>
            <a:r>
              <a:rPr lang="en-US" sz="2800" b="1" dirty="0">
                <a:solidFill>
                  <a:schemeClr val="tx1"/>
                </a:solidFill>
                <a:latin typeface="Times New Roman" pitchFamily="18" charset="0"/>
                <a:ea typeface="Times New Roman" pitchFamily="18" charset="0"/>
                <a:cs typeface="Times New Roman" pitchFamily="18" charset="0"/>
              </a:rPr>
              <a:t>5-A destination process instance is created </a:t>
            </a:r>
            <a:r>
              <a:rPr lang="en-US" sz="2400" i="1" dirty="0"/>
              <a:t>into which the transferred state will be imported. </a:t>
            </a:r>
            <a:endParaRPr lang="en-IN" sz="2400" i="1" dirty="0"/>
          </a:p>
        </p:txBody>
      </p:sp>
      <p:grpSp>
        <p:nvGrpSpPr>
          <p:cNvPr id="5" name="Group 1"/>
          <p:cNvGrpSpPr>
            <a:grpSpLocks noChangeAspect="1"/>
          </p:cNvGrpSpPr>
          <p:nvPr/>
        </p:nvGrpSpPr>
        <p:grpSpPr bwMode="auto">
          <a:xfrm>
            <a:off x="1847528" y="1524000"/>
            <a:ext cx="8610600" cy="4800600"/>
            <a:chOff x="2065" y="2201"/>
            <a:chExt cx="6370" cy="3194"/>
          </a:xfrm>
        </p:grpSpPr>
        <p:sp>
          <p:nvSpPr>
            <p:cNvPr id="6" name="AutoShape 19"/>
            <p:cNvSpPr>
              <a:spLocks noChangeAspect="1" noChangeArrowheads="1" noTextEdit="1"/>
            </p:cNvSpPr>
            <p:nvPr/>
          </p:nvSpPr>
          <p:spPr bwMode="auto">
            <a:xfrm>
              <a:off x="2065" y="2201"/>
              <a:ext cx="6370" cy="3194"/>
            </a:xfrm>
            <a:prstGeom prst="rect">
              <a:avLst/>
            </a:prstGeom>
            <a:noFill/>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7" name="Rectangle 18"/>
            <p:cNvSpPr>
              <a:spLocks noChangeArrowheads="1"/>
            </p:cNvSpPr>
            <p:nvPr/>
          </p:nvSpPr>
          <p:spPr bwMode="auto">
            <a:xfrm>
              <a:off x="206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8" name="AutoShape 17"/>
            <p:cNvSpPr>
              <a:spLocks noChangeShapeType="1"/>
            </p:cNvSpPr>
            <p:nvPr/>
          </p:nvSpPr>
          <p:spPr bwMode="auto">
            <a:xfrm>
              <a:off x="206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9" name="Text Box 16"/>
            <p:cNvSpPr txBox="1">
              <a:spLocks noChangeArrowheads="1"/>
            </p:cNvSpPr>
            <p:nvPr/>
          </p:nvSpPr>
          <p:spPr bwMode="auto">
            <a:xfrm>
              <a:off x="206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Times New Roman" pitchFamily="18" charset="0"/>
                  <a:cs typeface="Times New Roman" pitchFamily="18" charset="0"/>
                </a:rPr>
                <a:t>Kernel</a:t>
              </a:r>
              <a:endParaRPr lang="en-US" sz="2400">
                <a:latin typeface="Times New Roman" pitchFamily="18" charset="0"/>
                <a:cs typeface="Times New Roman" pitchFamily="18" charset="0"/>
              </a:endParaRPr>
            </a:p>
          </p:txBody>
        </p:sp>
        <p:sp>
          <p:nvSpPr>
            <p:cNvPr id="10" name="Rectangle 15"/>
            <p:cNvSpPr>
              <a:spLocks noChangeArrowheads="1"/>
            </p:cNvSpPr>
            <p:nvPr/>
          </p:nvSpPr>
          <p:spPr bwMode="auto">
            <a:xfrm>
              <a:off x="638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11" name="AutoShape 14"/>
            <p:cNvSpPr>
              <a:spLocks noChangeShapeType="1"/>
            </p:cNvSpPr>
            <p:nvPr/>
          </p:nvSpPr>
          <p:spPr bwMode="auto">
            <a:xfrm>
              <a:off x="638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12" name="Text Box 13"/>
            <p:cNvSpPr txBox="1">
              <a:spLocks noChangeArrowheads="1"/>
            </p:cNvSpPr>
            <p:nvPr/>
          </p:nvSpPr>
          <p:spPr bwMode="auto">
            <a:xfrm>
              <a:off x="638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Times New Roman" pitchFamily="18" charset="0"/>
                  <a:cs typeface="Times New Roman" pitchFamily="18" charset="0"/>
                </a:rPr>
                <a:t>Kernel</a:t>
              </a:r>
              <a:endParaRPr lang="en-US" sz="2400">
                <a:latin typeface="Times New Roman" pitchFamily="18" charset="0"/>
                <a:cs typeface="Times New Roman" pitchFamily="18" charset="0"/>
              </a:endParaRPr>
            </a:p>
          </p:txBody>
        </p:sp>
        <p:sp>
          <p:nvSpPr>
            <p:cNvPr id="13" name="Text Box 12"/>
            <p:cNvSpPr txBox="1">
              <a:spLocks noChangeArrowheads="1"/>
            </p:cNvSpPr>
            <p:nvPr/>
          </p:nvSpPr>
          <p:spPr bwMode="auto">
            <a:xfrm>
              <a:off x="4646" y="2404"/>
              <a:ext cx="1591" cy="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dirty="0">
                  <a:latin typeface="Times New Roman" pitchFamily="18" charset="0"/>
                  <a:ea typeface="Calibri" pitchFamily="34" charset="0"/>
                  <a:cs typeface="Times New Roman" pitchFamily="18" charset="0"/>
                </a:rPr>
                <a:t>External Communication</a:t>
              </a:r>
              <a:endParaRPr lang="en-US" sz="2400" dirty="0">
                <a:latin typeface="Times New Roman" pitchFamily="18" charset="0"/>
                <a:cs typeface="Times New Roman" pitchFamily="18" charset="0"/>
              </a:endParaRPr>
            </a:p>
          </p:txBody>
        </p:sp>
        <p:sp>
          <p:nvSpPr>
            <p:cNvPr id="14" name="AutoShape 11"/>
            <p:cNvSpPr>
              <a:spLocks noChangeShapeType="1"/>
            </p:cNvSpPr>
            <p:nvPr/>
          </p:nvSpPr>
          <p:spPr bwMode="auto">
            <a:xfrm flipH="1">
              <a:off x="2922" y="2496"/>
              <a:ext cx="1724" cy="974"/>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15" name="Oval 10"/>
            <p:cNvSpPr>
              <a:spLocks noChangeArrowheads="1"/>
            </p:cNvSpPr>
            <p:nvPr/>
          </p:nvSpPr>
          <p:spPr bwMode="auto">
            <a:xfrm>
              <a:off x="2239" y="3356"/>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16" name="Text Box 9"/>
            <p:cNvSpPr txBox="1">
              <a:spLocks noChangeArrowheads="1"/>
            </p:cNvSpPr>
            <p:nvPr/>
          </p:nvSpPr>
          <p:spPr bwMode="auto">
            <a:xfrm>
              <a:off x="2152" y="3474"/>
              <a:ext cx="975"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Calibri" pitchFamily="34" charset="0"/>
                  <a:cs typeface="Times New Roman" pitchFamily="18" charset="0"/>
                </a:rPr>
                <a:t>Process X</a:t>
              </a:r>
              <a:endParaRPr lang="en-US" sz="2400">
                <a:latin typeface="Times New Roman" pitchFamily="18" charset="0"/>
                <a:cs typeface="Times New Roman" pitchFamily="18" charset="0"/>
              </a:endParaRPr>
            </a:p>
          </p:txBody>
        </p:sp>
        <p:sp>
          <p:nvSpPr>
            <p:cNvPr id="17" name="Oval 8"/>
            <p:cNvSpPr>
              <a:spLocks noChangeArrowheads="1"/>
            </p:cNvSpPr>
            <p:nvPr/>
          </p:nvSpPr>
          <p:spPr bwMode="auto">
            <a:xfrm>
              <a:off x="3249" y="3330"/>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18" name="Text Box 7"/>
            <p:cNvSpPr txBox="1">
              <a:spLocks noChangeArrowheads="1"/>
            </p:cNvSpPr>
            <p:nvPr/>
          </p:nvSpPr>
          <p:spPr bwMode="auto">
            <a:xfrm>
              <a:off x="3120" y="3448"/>
              <a:ext cx="1084"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Calibri" pitchFamily="34" charset="0"/>
                  <a:cs typeface="Times New Roman" pitchFamily="18" charset="0"/>
                </a:rPr>
                <a:t>Detached Process</a:t>
              </a:r>
              <a:endParaRPr lang="en-US" sz="2400">
                <a:latin typeface="Times New Roman" pitchFamily="18" charset="0"/>
                <a:cs typeface="Times New Roman" pitchFamily="18" charset="0"/>
              </a:endParaRPr>
            </a:p>
          </p:txBody>
        </p:sp>
        <p:sp>
          <p:nvSpPr>
            <p:cNvPr id="19" name="Text Box 6"/>
            <p:cNvSpPr txBox="1">
              <a:spLocks noChangeArrowheads="1"/>
            </p:cNvSpPr>
            <p:nvPr/>
          </p:nvSpPr>
          <p:spPr bwMode="auto">
            <a:xfrm>
              <a:off x="208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Times New Roman" pitchFamily="18" charset="0"/>
                  <a:cs typeface="Times New Roman" pitchFamily="18" charset="0"/>
                </a:rPr>
                <a:t>Source Node</a:t>
              </a:r>
              <a:endParaRPr lang="en-US" sz="2400">
                <a:latin typeface="Times New Roman" pitchFamily="18" charset="0"/>
                <a:cs typeface="Times New Roman" pitchFamily="18" charset="0"/>
              </a:endParaRPr>
            </a:p>
          </p:txBody>
        </p:sp>
        <p:sp>
          <p:nvSpPr>
            <p:cNvPr id="20" name="Text Box 5"/>
            <p:cNvSpPr txBox="1">
              <a:spLocks noChangeArrowheads="1"/>
            </p:cNvSpPr>
            <p:nvPr/>
          </p:nvSpPr>
          <p:spPr bwMode="auto">
            <a:xfrm>
              <a:off x="640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400">
                  <a:latin typeface="Times New Roman" pitchFamily="18" charset="0"/>
                  <a:ea typeface="Times New Roman" pitchFamily="18" charset="0"/>
                  <a:cs typeface="Times New Roman" pitchFamily="18" charset="0"/>
                </a:rPr>
                <a:t>Destination Node</a:t>
              </a:r>
              <a:endParaRPr lang="en-US" sz="2400">
                <a:latin typeface="Times New Roman" pitchFamily="18" charset="0"/>
                <a:cs typeface="Times New Roman" pitchFamily="18" charset="0"/>
              </a:endParaRPr>
            </a:p>
          </p:txBody>
        </p:sp>
        <p:sp>
          <p:nvSpPr>
            <p:cNvPr id="21" name="AutoShape 4"/>
            <p:cNvSpPr>
              <a:spLocks noChangeArrowheads="1"/>
            </p:cNvSpPr>
            <p:nvPr/>
          </p:nvSpPr>
          <p:spPr bwMode="auto">
            <a:xfrm>
              <a:off x="3434" y="4769"/>
              <a:ext cx="449" cy="143"/>
            </a:xfrm>
            <a:prstGeom prst="roundRect">
              <a:avLst>
                <a:gd name="adj" fmla="val 16667"/>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22" name="AutoShape 3"/>
            <p:cNvSpPr>
              <a:spLocks noChangeShapeType="1"/>
            </p:cNvSpPr>
            <p:nvPr/>
          </p:nvSpPr>
          <p:spPr bwMode="auto">
            <a:xfrm>
              <a:off x="3649" y="4106"/>
              <a:ext cx="10" cy="663"/>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sp>
          <p:nvSpPr>
            <p:cNvPr id="23" name="Oval 2"/>
            <p:cNvSpPr>
              <a:spLocks noChangeArrowheads="1"/>
            </p:cNvSpPr>
            <p:nvPr/>
          </p:nvSpPr>
          <p:spPr bwMode="auto">
            <a:xfrm>
              <a:off x="6978" y="3261"/>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400">
                <a:latin typeface="Times New Roman" pitchFamily="18" charset="0"/>
                <a:cs typeface="Times New Roman" pitchFamily="18" charset="0"/>
              </a:endParaRPr>
            </a:p>
          </p:txBody>
        </p:sp>
      </p:grpSp>
    </p:spTree>
    <p:extLst>
      <p:ext uri="{BB962C8B-B14F-4D97-AF65-F5344CB8AC3E}">
        <p14:creationId xmlns:p14="http://schemas.microsoft.com/office/powerpoint/2010/main" val="141794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12</a:t>
            </a:fld>
            <a:endParaRPr lang="en-US"/>
          </a:p>
        </p:txBody>
      </p:sp>
      <p:sp>
        <p:nvSpPr>
          <p:cNvPr id="4" name="Title 3"/>
          <p:cNvSpPr>
            <a:spLocks noGrp="1"/>
          </p:cNvSpPr>
          <p:nvPr>
            <p:ph type="title"/>
          </p:nvPr>
        </p:nvSpPr>
        <p:spPr>
          <a:xfrm>
            <a:off x="1524002" y="533400"/>
            <a:ext cx="9601200" cy="1143000"/>
          </a:xfrm>
        </p:spPr>
        <p:txBody>
          <a:bodyPr>
            <a:noAutofit/>
          </a:bodyPr>
          <a:lstStyle/>
          <a:p>
            <a:pPr lvl="0" fontAlgn="base">
              <a:spcAft>
                <a:spcPct val="0"/>
              </a:spcAft>
            </a:pPr>
            <a:r>
              <a:rPr lang="en-US" sz="2800" b="1" dirty="0">
                <a:solidFill>
                  <a:schemeClr val="tx1"/>
                </a:solidFill>
                <a:latin typeface="Times New Roman" pitchFamily="18" charset="0"/>
                <a:ea typeface="Times New Roman" pitchFamily="18" charset="0"/>
                <a:cs typeface="Times New Roman" pitchFamily="18" charset="0"/>
              </a:rPr>
              <a:t>6-State is transferred and imported into a new instance</a:t>
            </a:r>
            <a:r>
              <a:rPr lang="en-US" sz="2800" dirty="0"/>
              <a:t> on the remote node.  All of the state need not be transferred at once.</a:t>
            </a:r>
            <a:endParaRPr lang="en-US" sz="2800" dirty="0">
              <a:solidFill>
                <a:schemeClr val="tx1"/>
              </a:solidFill>
              <a:latin typeface="Times New Roman" pitchFamily="18" charset="0"/>
              <a:cs typeface="Times New Roman" pitchFamily="18" charset="0"/>
            </a:endParaRPr>
          </a:p>
        </p:txBody>
      </p:sp>
      <p:grpSp>
        <p:nvGrpSpPr>
          <p:cNvPr id="5" name="Group 1"/>
          <p:cNvGrpSpPr>
            <a:grpSpLocks noChangeAspect="1"/>
          </p:cNvGrpSpPr>
          <p:nvPr/>
        </p:nvGrpSpPr>
        <p:grpSpPr bwMode="auto">
          <a:xfrm>
            <a:off x="2133602" y="1416049"/>
            <a:ext cx="8382000" cy="5029200"/>
            <a:chOff x="2065" y="2201"/>
            <a:chExt cx="6370" cy="3194"/>
          </a:xfrm>
        </p:grpSpPr>
        <p:sp>
          <p:nvSpPr>
            <p:cNvPr id="6" name="AutoShape 23"/>
            <p:cNvSpPr>
              <a:spLocks noChangeAspect="1" noChangeArrowheads="1" noTextEdit="1"/>
            </p:cNvSpPr>
            <p:nvPr/>
          </p:nvSpPr>
          <p:spPr bwMode="auto">
            <a:xfrm>
              <a:off x="2065" y="2201"/>
              <a:ext cx="6370" cy="3194"/>
            </a:xfrm>
            <a:prstGeom prst="rect">
              <a:avLst/>
            </a:prstGeom>
            <a:noFill/>
          </p:spPr>
          <p:txBody>
            <a:bodyPr vert="horz" wrap="square" lIns="91440" tIns="45720" rIns="91440" bIns="45720" numCol="1" anchor="t" anchorCtr="0" compatLnSpc="1">
              <a:prstTxWarp prst="textNoShape">
                <a:avLst/>
              </a:prstTxWarp>
            </a:bodyPr>
            <a:lstStyle/>
            <a:p>
              <a:endParaRPr lang="en-US" sz="2000" dirty="0">
                <a:latin typeface="Times New Roman" pitchFamily="18" charset="0"/>
                <a:cs typeface="Times New Roman" pitchFamily="18" charset="0"/>
              </a:endParaRPr>
            </a:p>
          </p:txBody>
        </p:sp>
        <p:sp>
          <p:nvSpPr>
            <p:cNvPr id="7" name="Rectangle 22"/>
            <p:cNvSpPr>
              <a:spLocks noChangeArrowheads="1"/>
            </p:cNvSpPr>
            <p:nvPr/>
          </p:nvSpPr>
          <p:spPr bwMode="auto">
            <a:xfrm>
              <a:off x="206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p>
          </p:txBody>
        </p:sp>
        <p:sp>
          <p:nvSpPr>
            <p:cNvPr id="8" name="AutoShape 21"/>
            <p:cNvSpPr>
              <a:spLocks noChangeShapeType="1"/>
            </p:cNvSpPr>
            <p:nvPr/>
          </p:nvSpPr>
          <p:spPr bwMode="auto">
            <a:xfrm>
              <a:off x="206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p>
          </p:txBody>
        </p:sp>
        <p:sp>
          <p:nvSpPr>
            <p:cNvPr id="9" name="Text Box 20"/>
            <p:cNvSpPr txBox="1">
              <a:spLocks noChangeArrowheads="1"/>
            </p:cNvSpPr>
            <p:nvPr/>
          </p:nvSpPr>
          <p:spPr bwMode="auto">
            <a:xfrm>
              <a:off x="206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Arial" pitchFamily="34" charset="0"/>
                  <a:ea typeface="Times New Roman" pitchFamily="18" charset="0"/>
                  <a:cs typeface="Arial" pitchFamily="34" charset="0"/>
                </a:rPr>
                <a:t>Kernel</a:t>
              </a:r>
              <a:endParaRPr lang="en-US" sz="2000">
                <a:latin typeface="Arial" pitchFamily="34" charset="0"/>
                <a:cs typeface="Arial" pitchFamily="34" charset="0"/>
              </a:endParaRPr>
            </a:p>
          </p:txBody>
        </p:sp>
        <p:sp>
          <p:nvSpPr>
            <p:cNvPr id="10" name="Rectangle 19"/>
            <p:cNvSpPr>
              <a:spLocks noChangeArrowheads="1"/>
            </p:cNvSpPr>
            <p:nvPr/>
          </p:nvSpPr>
          <p:spPr bwMode="auto">
            <a:xfrm>
              <a:off x="638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p>
          </p:txBody>
        </p:sp>
        <p:sp>
          <p:nvSpPr>
            <p:cNvPr id="11" name="AutoShape 18"/>
            <p:cNvSpPr>
              <a:spLocks noChangeShapeType="1"/>
            </p:cNvSpPr>
            <p:nvPr/>
          </p:nvSpPr>
          <p:spPr bwMode="auto">
            <a:xfrm>
              <a:off x="638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p>
          </p:txBody>
        </p:sp>
        <p:sp>
          <p:nvSpPr>
            <p:cNvPr id="12" name="Text Box 17"/>
            <p:cNvSpPr txBox="1">
              <a:spLocks noChangeArrowheads="1"/>
            </p:cNvSpPr>
            <p:nvPr/>
          </p:nvSpPr>
          <p:spPr bwMode="auto">
            <a:xfrm>
              <a:off x="638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Arial" pitchFamily="34" charset="0"/>
                  <a:ea typeface="Times New Roman" pitchFamily="18" charset="0"/>
                  <a:cs typeface="Arial" pitchFamily="34" charset="0"/>
                </a:rPr>
                <a:t>Kernel</a:t>
              </a:r>
              <a:endParaRPr lang="en-US" sz="2000">
                <a:latin typeface="Arial" pitchFamily="34" charset="0"/>
                <a:cs typeface="Arial" pitchFamily="34" charset="0"/>
              </a:endParaRPr>
            </a:p>
          </p:txBody>
        </p:sp>
        <p:sp>
          <p:nvSpPr>
            <p:cNvPr id="13" name="Text Box 16"/>
            <p:cNvSpPr txBox="1">
              <a:spLocks noChangeArrowheads="1"/>
            </p:cNvSpPr>
            <p:nvPr/>
          </p:nvSpPr>
          <p:spPr bwMode="auto">
            <a:xfrm>
              <a:off x="4646" y="2395"/>
              <a:ext cx="1481" cy="3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Arial" pitchFamily="34" charset="0"/>
                  <a:ea typeface="Calibri" pitchFamily="34" charset="0"/>
                  <a:cs typeface="Times New Roman" pitchFamily="18" charset="0"/>
                </a:rPr>
                <a:t>External Communication</a:t>
              </a:r>
              <a:endParaRPr lang="en-US" sz="2000" dirty="0">
                <a:latin typeface="Arial" pitchFamily="34" charset="0"/>
                <a:cs typeface="Arial" pitchFamily="34" charset="0"/>
              </a:endParaRPr>
            </a:p>
          </p:txBody>
        </p:sp>
        <p:sp>
          <p:nvSpPr>
            <p:cNvPr id="14" name="AutoShape 15"/>
            <p:cNvSpPr>
              <a:spLocks noChangeShapeType="1"/>
            </p:cNvSpPr>
            <p:nvPr/>
          </p:nvSpPr>
          <p:spPr bwMode="auto">
            <a:xfrm flipH="1">
              <a:off x="2922" y="2496"/>
              <a:ext cx="1724" cy="974"/>
            </a:xfrm>
            <a:prstGeom prst="straightConnector1">
              <a:avLst/>
            </a:prstGeom>
            <a:noFill/>
            <a:ln w="9525">
              <a:solidFill>
                <a:srgbClr val="000000"/>
              </a:solidFill>
              <a:prstDash val="dash"/>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a:p>
          </p:txBody>
        </p:sp>
        <p:sp>
          <p:nvSpPr>
            <p:cNvPr id="15" name="Oval 14"/>
            <p:cNvSpPr>
              <a:spLocks noChangeArrowheads="1"/>
            </p:cNvSpPr>
            <p:nvPr/>
          </p:nvSpPr>
          <p:spPr bwMode="auto">
            <a:xfrm>
              <a:off x="2239" y="3356"/>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p>
          </p:txBody>
        </p:sp>
        <p:sp>
          <p:nvSpPr>
            <p:cNvPr id="16" name="Text Box 13"/>
            <p:cNvSpPr txBox="1">
              <a:spLocks noChangeArrowheads="1"/>
            </p:cNvSpPr>
            <p:nvPr/>
          </p:nvSpPr>
          <p:spPr bwMode="auto">
            <a:xfrm>
              <a:off x="2152" y="3474"/>
              <a:ext cx="975"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Arial" pitchFamily="34" charset="0"/>
                  <a:ea typeface="Calibri" pitchFamily="34" charset="0"/>
                  <a:cs typeface="Times New Roman" pitchFamily="18" charset="0"/>
                </a:rPr>
                <a:t>Process X</a:t>
              </a:r>
              <a:endParaRPr lang="en-US" sz="2000">
                <a:latin typeface="Arial" pitchFamily="34" charset="0"/>
                <a:cs typeface="Arial" pitchFamily="34" charset="0"/>
              </a:endParaRPr>
            </a:p>
          </p:txBody>
        </p:sp>
        <p:sp>
          <p:nvSpPr>
            <p:cNvPr id="17" name="Oval 12"/>
            <p:cNvSpPr>
              <a:spLocks noChangeArrowheads="1"/>
            </p:cNvSpPr>
            <p:nvPr/>
          </p:nvSpPr>
          <p:spPr bwMode="auto">
            <a:xfrm>
              <a:off x="3249" y="3330"/>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p>
          </p:txBody>
        </p:sp>
        <p:sp>
          <p:nvSpPr>
            <p:cNvPr id="18" name="Text Box 11"/>
            <p:cNvSpPr txBox="1">
              <a:spLocks noChangeArrowheads="1"/>
            </p:cNvSpPr>
            <p:nvPr/>
          </p:nvSpPr>
          <p:spPr bwMode="auto">
            <a:xfrm>
              <a:off x="3120" y="3448"/>
              <a:ext cx="1084"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Arial" pitchFamily="34" charset="0"/>
                  <a:ea typeface="Calibri" pitchFamily="34" charset="0"/>
                  <a:cs typeface="Times New Roman" pitchFamily="18" charset="0"/>
                </a:rPr>
                <a:t>Detached Process</a:t>
              </a:r>
              <a:endParaRPr lang="en-US" sz="2000" dirty="0">
                <a:latin typeface="Arial" pitchFamily="34" charset="0"/>
                <a:cs typeface="Arial" pitchFamily="34" charset="0"/>
              </a:endParaRPr>
            </a:p>
          </p:txBody>
        </p:sp>
        <p:sp>
          <p:nvSpPr>
            <p:cNvPr id="19" name="Text Box 10"/>
            <p:cNvSpPr txBox="1">
              <a:spLocks noChangeArrowheads="1"/>
            </p:cNvSpPr>
            <p:nvPr/>
          </p:nvSpPr>
          <p:spPr bwMode="auto">
            <a:xfrm>
              <a:off x="208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Arial" pitchFamily="34" charset="0"/>
                  <a:ea typeface="Times New Roman" pitchFamily="18" charset="0"/>
                  <a:cs typeface="Arial" pitchFamily="34" charset="0"/>
                </a:rPr>
                <a:t>Source Node</a:t>
              </a:r>
              <a:endParaRPr lang="en-US" sz="2000">
                <a:latin typeface="Arial" pitchFamily="34" charset="0"/>
                <a:cs typeface="Arial" pitchFamily="34" charset="0"/>
              </a:endParaRPr>
            </a:p>
          </p:txBody>
        </p:sp>
        <p:sp>
          <p:nvSpPr>
            <p:cNvPr id="20" name="Text Box 9"/>
            <p:cNvSpPr txBox="1">
              <a:spLocks noChangeArrowheads="1"/>
            </p:cNvSpPr>
            <p:nvPr/>
          </p:nvSpPr>
          <p:spPr bwMode="auto">
            <a:xfrm>
              <a:off x="640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Arial" pitchFamily="34" charset="0"/>
                  <a:ea typeface="Times New Roman" pitchFamily="18" charset="0"/>
                  <a:cs typeface="Arial" pitchFamily="34" charset="0"/>
                </a:rPr>
                <a:t>Destination Node</a:t>
              </a:r>
              <a:endParaRPr lang="en-US" sz="2000">
                <a:latin typeface="Arial" pitchFamily="34" charset="0"/>
                <a:cs typeface="Arial" pitchFamily="34" charset="0"/>
              </a:endParaRPr>
            </a:p>
          </p:txBody>
        </p:sp>
        <p:sp>
          <p:nvSpPr>
            <p:cNvPr id="21" name="AutoShape 8"/>
            <p:cNvSpPr>
              <a:spLocks noChangeArrowheads="1"/>
            </p:cNvSpPr>
            <p:nvPr/>
          </p:nvSpPr>
          <p:spPr bwMode="auto">
            <a:xfrm>
              <a:off x="7400" y="4755"/>
              <a:ext cx="449" cy="143"/>
            </a:xfrm>
            <a:prstGeom prst="roundRect">
              <a:avLst>
                <a:gd name="adj" fmla="val 16667"/>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p>
          </p:txBody>
        </p:sp>
        <p:sp>
          <p:nvSpPr>
            <p:cNvPr id="22" name="AutoShape 7"/>
            <p:cNvSpPr>
              <a:spLocks noChangeShapeType="1"/>
            </p:cNvSpPr>
            <p:nvPr/>
          </p:nvSpPr>
          <p:spPr bwMode="auto">
            <a:xfrm flipH="1" flipV="1">
              <a:off x="7616" y="4023"/>
              <a:ext cx="9" cy="7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a:p>
          </p:txBody>
        </p:sp>
        <p:sp>
          <p:nvSpPr>
            <p:cNvPr id="23" name="Oval 6"/>
            <p:cNvSpPr>
              <a:spLocks noChangeArrowheads="1"/>
            </p:cNvSpPr>
            <p:nvPr/>
          </p:nvSpPr>
          <p:spPr bwMode="auto">
            <a:xfrm>
              <a:off x="7216" y="3247"/>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p>
          </p:txBody>
        </p:sp>
        <p:sp>
          <p:nvSpPr>
            <p:cNvPr id="24" name="AutoShape 5"/>
            <p:cNvSpPr>
              <a:spLocks noChangeShapeType="1"/>
            </p:cNvSpPr>
            <p:nvPr/>
          </p:nvSpPr>
          <p:spPr bwMode="auto">
            <a:xfrm>
              <a:off x="6127" y="2496"/>
              <a:ext cx="1206" cy="865"/>
            </a:xfrm>
            <a:prstGeom prst="straightConnector1">
              <a:avLst/>
            </a:prstGeom>
            <a:noFill/>
            <a:ln w="9525">
              <a:solidFill>
                <a:srgbClr val="000000"/>
              </a:solidFill>
              <a:prstDash val="dash"/>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a:p>
          </p:txBody>
        </p:sp>
        <p:sp>
          <p:nvSpPr>
            <p:cNvPr id="25" name="AutoShape 4"/>
            <p:cNvSpPr>
              <a:spLocks noChangeShapeType="1"/>
            </p:cNvSpPr>
            <p:nvPr/>
          </p:nvSpPr>
          <p:spPr bwMode="auto">
            <a:xfrm>
              <a:off x="4115" y="4723"/>
              <a:ext cx="227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a:p>
          </p:txBody>
        </p:sp>
        <p:sp>
          <p:nvSpPr>
            <p:cNvPr id="26" name="Text Box 3"/>
            <p:cNvSpPr txBox="1">
              <a:spLocks noChangeArrowheads="1"/>
            </p:cNvSpPr>
            <p:nvPr/>
          </p:nvSpPr>
          <p:spPr bwMode="auto">
            <a:xfrm>
              <a:off x="4049" y="4436"/>
              <a:ext cx="2430" cy="6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Arial" pitchFamily="34" charset="0"/>
                  <a:ea typeface="Calibri" pitchFamily="34" charset="0"/>
                  <a:cs typeface="Times New Roman" pitchFamily="18" charset="0"/>
                </a:rPr>
                <a:t>Transfer State</a:t>
              </a:r>
              <a:endParaRPr lang="en-US" sz="2000">
                <a:latin typeface="Arial" pitchFamily="34" charset="0"/>
                <a:cs typeface="Arial" pitchFamily="34" charset="0"/>
              </a:endParaRPr>
            </a:p>
            <a:p>
              <a:pPr algn="ctr" defTabSz="914400" eaLnBrk="0" fontAlgn="base" hangingPunct="0">
                <a:spcBef>
                  <a:spcPct val="0"/>
                </a:spcBef>
                <a:spcAft>
                  <a:spcPct val="0"/>
                </a:spcAft>
              </a:pPr>
              <a:r>
                <a:rPr lang="en-US" sz="2000">
                  <a:latin typeface="Arial" pitchFamily="34" charset="0"/>
                  <a:ea typeface="Calibri" pitchFamily="34" charset="0"/>
                  <a:cs typeface="Times New Roman" pitchFamily="18" charset="0"/>
                </a:rPr>
                <a:t>(code, data, register, etc)</a:t>
              </a:r>
              <a:endParaRPr lang="en-US" sz="2000">
                <a:latin typeface="Arial" pitchFamily="34" charset="0"/>
                <a:cs typeface="Arial" pitchFamily="34" charset="0"/>
              </a:endParaRPr>
            </a:p>
          </p:txBody>
        </p:sp>
        <p:sp>
          <p:nvSpPr>
            <p:cNvPr id="27" name="Text Box 2"/>
            <p:cNvSpPr txBox="1">
              <a:spLocks noChangeArrowheads="1"/>
            </p:cNvSpPr>
            <p:nvPr/>
          </p:nvSpPr>
          <p:spPr bwMode="auto">
            <a:xfrm>
              <a:off x="7074" y="3342"/>
              <a:ext cx="1084"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Arial" pitchFamily="34" charset="0"/>
                  <a:ea typeface="Calibri" pitchFamily="34" charset="0"/>
                  <a:cs typeface="Times New Roman" pitchFamily="18" charset="0"/>
                </a:rPr>
                <a:t>New Process</a:t>
              </a:r>
              <a:endParaRPr lang="en-US" sz="2000">
                <a:latin typeface="Arial" pitchFamily="34" charset="0"/>
                <a:cs typeface="Arial" pitchFamily="34" charset="0"/>
              </a:endParaRPr>
            </a:p>
          </p:txBody>
        </p:sp>
      </p:grpSp>
    </p:spTree>
    <p:extLst>
      <p:ext uri="{BB962C8B-B14F-4D97-AF65-F5344CB8AC3E}">
        <p14:creationId xmlns:p14="http://schemas.microsoft.com/office/powerpoint/2010/main" val="420397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13</a:t>
            </a:fld>
            <a:endParaRPr lang="en-US"/>
          </a:p>
        </p:txBody>
      </p:sp>
      <p:sp>
        <p:nvSpPr>
          <p:cNvPr id="4" name="Title 3"/>
          <p:cNvSpPr>
            <a:spLocks noGrp="1"/>
          </p:cNvSpPr>
          <p:nvPr>
            <p:ph type="title"/>
          </p:nvPr>
        </p:nvSpPr>
        <p:spPr/>
        <p:txBody>
          <a:bodyPr>
            <a:normAutofit/>
          </a:bodyPr>
          <a:lstStyle/>
          <a:p>
            <a:pPr lvl="0"/>
            <a:r>
              <a:rPr lang="en-US" sz="4000" b="1" dirty="0">
                <a:solidFill>
                  <a:schemeClr val="tx1"/>
                </a:solidFill>
                <a:latin typeface="Times New Roman" pitchFamily="18" charset="0"/>
                <a:ea typeface="Times New Roman" pitchFamily="18" charset="0"/>
                <a:cs typeface="Times New Roman" pitchFamily="18" charset="0"/>
              </a:rPr>
              <a:t>7.Some means of forwarding references </a:t>
            </a:r>
            <a:r>
              <a:rPr lang="en-US" b="1" dirty="0">
                <a:solidFill>
                  <a:schemeClr val="tx1"/>
                </a:solidFill>
                <a:latin typeface="Times New Roman" pitchFamily="18" charset="0"/>
                <a:ea typeface="Times New Roman" pitchFamily="18" charset="0"/>
                <a:cs typeface="Times New Roman" pitchFamily="18" charset="0"/>
              </a:rPr>
              <a:t/>
            </a:r>
            <a:br>
              <a:rPr lang="en-US" b="1" dirty="0">
                <a:solidFill>
                  <a:schemeClr val="tx1"/>
                </a:solidFill>
                <a:latin typeface="Times New Roman" pitchFamily="18" charset="0"/>
                <a:ea typeface="Times New Roman" pitchFamily="18" charset="0"/>
                <a:cs typeface="Times New Roman" pitchFamily="18" charset="0"/>
              </a:rPr>
            </a:br>
            <a:r>
              <a:rPr lang="en-US" b="1" dirty="0">
                <a:solidFill>
                  <a:schemeClr val="tx1"/>
                </a:solidFill>
                <a:latin typeface="Times New Roman" pitchFamily="18" charset="0"/>
                <a:ea typeface="Times New Roman" pitchFamily="18" charset="0"/>
                <a:cs typeface="Times New Roman" pitchFamily="18" charset="0"/>
              </a:rPr>
              <a:t> </a:t>
            </a:r>
            <a:endParaRPr lang="en-IN" dirty="0"/>
          </a:p>
        </p:txBody>
      </p:sp>
      <p:grpSp>
        <p:nvGrpSpPr>
          <p:cNvPr id="5" name="Group 1"/>
          <p:cNvGrpSpPr>
            <a:grpSpLocks noChangeAspect="1"/>
          </p:cNvGrpSpPr>
          <p:nvPr/>
        </p:nvGrpSpPr>
        <p:grpSpPr bwMode="auto">
          <a:xfrm>
            <a:off x="2171702" y="1720849"/>
            <a:ext cx="8305800" cy="4724400"/>
            <a:chOff x="2065" y="2201"/>
            <a:chExt cx="6370" cy="3194"/>
          </a:xfrm>
        </p:grpSpPr>
        <p:sp>
          <p:nvSpPr>
            <p:cNvPr id="6" name="AutoShape 21"/>
            <p:cNvSpPr>
              <a:spLocks noChangeAspect="1" noChangeArrowheads="1" noTextEdit="1"/>
            </p:cNvSpPr>
            <p:nvPr/>
          </p:nvSpPr>
          <p:spPr bwMode="auto">
            <a:xfrm>
              <a:off x="2065" y="2201"/>
              <a:ext cx="6370" cy="3194"/>
            </a:xfrm>
            <a:prstGeom prst="rect">
              <a:avLst/>
            </a:prstGeom>
            <a:noFill/>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7" name="Rectangle 20"/>
            <p:cNvSpPr>
              <a:spLocks noChangeArrowheads="1"/>
            </p:cNvSpPr>
            <p:nvPr/>
          </p:nvSpPr>
          <p:spPr bwMode="auto">
            <a:xfrm>
              <a:off x="206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8" name="AutoShape 19"/>
            <p:cNvSpPr>
              <a:spLocks noChangeShapeType="1"/>
            </p:cNvSpPr>
            <p:nvPr/>
          </p:nvSpPr>
          <p:spPr bwMode="auto">
            <a:xfrm>
              <a:off x="206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9" name="Text Box 18"/>
            <p:cNvSpPr txBox="1">
              <a:spLocks noChangeArrowheads="1"/>
            </p:cNvSpPr>
            <p:nvPr/>
          </p:nvSpPr>
          <p:spPr bwMode="auto">
            <a:xfrm>
              <a:off x="2068" y="4631"/>
              <a:ext cx="107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Kernel</a:t>
              </a:r>
              <a:endParaRPr lang="en-US" sz="2000">
                <a:latin typeface="Times New Roman" pitchFamily="18" charset="0"/>
                <a:cs typeface="Times New Roman" pitchFamily="18" charset="0"/>
              </a:endParaRPr>
            </a:p>
          </p:txBody>
        </p:sp>
        <p:sp>
          <p:nvSpPr>
            <p:cNvPr id="10" name="Rectangle 17"/>
            <p:cNvSpPr>
              <a:spLocks noChangeArrowheads="1"/>
            </p:cNvSpPr>
            <p:nvPr/>
          </p:nvSpPr>
          <p:spPr bwMode="auto">
            <a:xfrm>
              <a:off x="638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1" name="AutoShape 16"/>
            <p:cNvSpPr>
              <a:spLocks noChangeShapeType="1"/>
            </p:cNvSpPr>
            <p:nvPr/>
          </p:nvSpPr>
          <p:spPr bwMode="auto">
            <a:xfrm>
              <a:off x="638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2" name="Text Box 15"/>
            <p:cNvSpPr txBox="1">
              <a:spLocks noChangeArrowheads="1"/>
            </p:cNvSpPr>
            <p:nvPr/>
          </p:nvSpPr>
          <p:spPr bwMode="auto">
            <a:xfrm>
              <a:off x="638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Kernel</a:t>
              </a:r>
              <a:endParaRPr lang="en-US" sz="2000">
                <a:latin typeface="Times New Roman" pitchFamily="18" charset="0"/>
                <a:cs typeface="Times New Roman" pitchFamily="18" charset="0"/>
              </a:endParaRPr>
            </a:p>
          </p:txBody>
        </p:sp>
        <p:sp>
          <p:nvSpPr>
            <p:cNvPr id="13" name="Text Box 14"/>
            <p:cNvSpPr txBox="1">
              <a:spLocks noChangeArrowheads="1"/>
            </p:cNvSpPr>
            <p:nvPr/>
          </p:nvSpPr>
          <p:spPr bwMode="auto">
            <a:xfrm>
              <a:off x="4646" y="2201"/>
              <a:ext cx="1481"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Calibri" pitchFamily="34" charset="0"/>
                  <a:cs typeface="Times New Roman" pitchFamily="18" charset="0"/>
                </a:rPr>
                <a:t>External Communication</a:t>
              </a:r>
              <a:endParaRPr lang="en-US" sz="2000">
                <a:latin typeface="Times New Roman" pitchFamily="18" charset="0"/>
                <a:cs typeface="Times New Roman" pitchFamily="18" charset="0"/>
              </a:endParaRPr>
            </a:p>
          </p:txBody>
        </p:sp>
        <p:sp>
          <p:nvSpPr>
            <p:cNvPr id="14" name="AutoShape 13"/>
            <p:cNvSpPr>
              <a:spLocks noChangeShapeType="1"/>
            </p:cNvSpPr>
            <p:nvPr/>
          </p:nvSpPr>
          <p:spPr bwMode="auto">
            <a:xfrm flipH="1">
              <a:off x="3510" y="2496"/>
              <a:ext cx="1136" cy="946"/>
            </a:xfrm>
            <a:prstGeom prst="straightConnector1">
              <a:avLst/>
            </a:prstGeom>
            <a:noFill/>
            <a:ln w="9525">
              <a:solidFill>
                <a:srgbClr val="000000"/>
              </a:solidFill>
              <a:prstDash val="dash"/>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5" name="Oval 12"/>
            <p:cNvSpPr>
              <a:spLocks noChangeArrowheads="1"/>
            </p:cNvSpPr>
            <p:nvPr/>
          </p:nvSpPr>
          <p:spPr bwMode="auto">
            <a:xfrm>
              <a:off x="2827" y="3328"/>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6" name="Text Box 11"/>
            <p:cNvSpPr txBox="1">
              <a:spLocks noChangeArrowheads="1"/>
            </p:cNvSpPr>
            <p:nvPr/>
          </p:nvSpPr>
          <p:spPr bwMode="auto">
            <a:xfrm>
              <a:off x="2856" y="3493"/>
              <a:ext cx="742" cy="49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Calibri" pitchFamily="34" charset="0"/>
                  <a:cs typeface="Times New Roman" pitchFamily="18" charset="0"/>
                </a:rPr>
                <a:t>Process X</a:t>
              </a:r>
              <a:endParaRPr lang="en-US" sz="2000" dirty="0">
                <a:latin typeface="Times New Roman" pitchFamily="18" charset="0"/>
                <a:cs typeface="Times New Roman" pitchFamily="18" charset="0"/>
              </a:endParaRPr>
            </a:p>
          </p:txBody>
        </p:sp>
        <p:sp>
          <p:nvSpPr>
            <p:cNvPr id="17" name="Text Box 10"/>
            <p:cNvSpPr txBox="1">
              <a:spLocks noChangeArrowheads="1"/>
            </p:cNvSpPr>
            <p:nvPr/>
          </p:nvSpPr>
          <p:spPr bwMode="auto">
            <a:xfrm>
              <a:off x="208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Source Node</a:t>
              </a:r>
              <a:endParaRPr lang="en-US" sz="2000">
                <a:latin typeface="Times New Roman" pitchFamily="18" charset="0"/>
                <a:cs typeface="Times New Roman" pitchFamily="18" charset="0"/>
              </a:endParaRPr>
            </a:p>
          </p:txBody>
        </p:sp>
        <p:sp>
          <p:nvSpPr>
            <p:cNvPr id="18" name="Text Box 9"/>
            <p:cNvSpPr txBox="1">
              <a:spLocks noChangeArrowheads="1"/>
            </p:cNvSpPr>
            <p:nvPr/>
          </p:nvSpPr>
          <p:spPr bwMode="auto">
            <a:xfrm>
              <a:off x="640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Destination Node</a:t>
              </a:r>
              <a:endParaRPr lang="en-US" sz="2000">
                <a:latin typeface="Times New Roman" pitchFamily="18" charset="0"/>
                <a:cs typeface="Times New Roman" pitchFamily="18" charset="0"/>
              </a:endParaRPr>
            </a:p>
          </p:txBody>
        </p:sp>
        <p:sp>
          <p:nvSpPr>
            <p:cNvPr id="19" name="AutoShape 8"/>
            <p:cNvSpPr>
              <a:spLocks noChangeArrowheads="1"/>
            </p:cNvSpPr>
            <p:nvPr/>
          </p:nvSpPr>
          <p:spPr bwMode="auto">
            <a:xfrm>
              <a:off x="7400" y="4755"/>
              <a:ext cx="449" cy="143"/>
            </a:xfrm>
            <a:prstGeom prst="roundRect">
              <a:avLst>
                <a:gd name="adj" fmla="val 16667"/>
              </a:avLst>
            </a:prstGeom>
            <a:solidFill>
              <a:srgbClr val="80808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0" name="AutoShape 7"/>
            <p:cNvSpPr>
              <a:spLocks noChangeShapeType="1"/>
            </p:cNvSpPr>
            <p:nvPr/>
          </p:nvSpPr>
          <p:spPr bwMode="auto">
            <a:xfrm flipH="1" flipV="1">
              <a:off x="7616" y="4023"/>
              <a:ext cx="9" cy="7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1" name="Oval 6"/>
            <p:cNvSpPr>
              <a:spLocks noChangeArrowheads="1"/>
            </p:cNvSpPr>
            <p:nvPr/>
          </p:nvSpPr>
          <p:spPr bwMode="auto">
            <a:xfrm>
              <a:off x="7216" y="3247"/>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2" name="AutoShape 5"/>
            <p:cNvSpPr>
              <a:spLocks noChangeShapeType="1"/>
            </p:cNvSpPr>
            <p:nvPr/>
          </p:nvSpPr>
          <p:spPr bwMode="auto">
            <a:xfrm>
              <a:off x="6127" y="2496"/>
              <a:ext cx="1206" cy="865"/>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3" name="AutoShape 4"/>
            <p:cNvSpPr>
              <a:spLocks noChangeShapeType="1"/>
            </p:cNvSpPr>
            <p:nvPr/>
          </p:nvSpPr>
          <p:spPr bwMode="auto">
            <a:xfrm>
              <a:off x="3639" y="3701"/>
              <a:ext cx="360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4" name="Text Box 3"/>
            <p:cNvSpPr txBox="1">
              <a:spLocks noChangeArrowheads="1"/>
            </p:cNvSpPr>
            <p:nvPr/>
          </p:nvSpPr>
          <p:spPr bwMode="auto">
            <a:xfrm>
              <a:off x="4182" y="3328"/>
              <a:ext cx="2147" cy="3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Calibri" pitchFamily="34" charset="0"/>
                  <a:cs typeface="Times New Roman" pitchFamily="18" charset="0"/>
                </a:rPr>
                <a:t>Forwarding Reference</a:t>
              </a:r>
              <a:endParaRPr lang="en-US" sz="2000">
                <a:latin typeface="Times New Roman" pitchFamily="18" charset="0"/>
                <a:cs typeface="Times New Roman" pitchFamily="18" charset="0"/>
              </a:endParaRPr>
            </a:p>
          </p:txBody>
        </p:sp>
        <p:sp>
          <p:nvSpPr>
            <p:cNvPr id="25" name="Text Box 2"/>
            <p:cNvSpPr txBox="1">
              <a:spLocks noChangeArrowheads="1"/>
            </p:cNvSpPr>
            <p:nvPr/>
          </p:nvSpPr>
          <p:spPr bwMode="auto">
            <a:xfrm>
              <a:off x="7089" y="3349"/>
              <a:ext cx="1084"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Calibri" pitchFamily="34" charset="0"/>
                  <a:cs typeface="Times New Roman" pitchFamily="18" charset="0"/>
                </a:rPr>
                <a:t>New Process</a:t>
              </a:r>
              <a:endParaRPr lang="en-US" sz="2000">
                <a:latin typeface="Times New Roman" pitchFamily="18" charset="0"/>
                <a:cs typeface="Times New Roman" pitchFamily="18" charset="0"/>
              </a:endParaRPr>
            </a:p>
          </p:txBody>
        </p:sp>
      </p:grpSp>
    </p:spTree>
    <p:extLst>
      <p:ext uri="{BB962C8B-B14F-4D97-AF65-F5344CB8AC3E}">
        <p14:creationId xmlns:p14="http://schemas.microsoft.com/office/powerpoint/2010/main" val="324219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14</a:t>
            </a:fld>
            <a:endParaRPr lang="en-US"/>
          </a:p>
        </p:txBody>
      </p:sp>
      <p:sp>
        <p:nvSpPr>
          <p:cNvPr id="4" name="Title 3"/>
          <p:cNvSpPr>
            <a:spLocks noGrp="1"/>
          </p:cNvSpPr>
          <p:nvPr>
            <p:ph type="title"/>
          </p:nvPr>
        </p:nvSpPr>
        <p:spPr/>
        <p:txBody>
          <a:bodyPr>
            <a:normAutofit/>
          </a:bodyPr>
          <a:lstStyle/>
          <a:p>
            <a:pPr lvl="0"/>
            <a:r>
              <a:rPr lang="en-US" sz="4000" b="1" dirty="0">
                <a:solidFill>
                  <a:schemeClr val="tx1"/>
                </a:solidFill>
                <a:latin typeface="Times New Roman" pitchFamily="18" charset="0"/>
                <a:ea typeface="Times New Roman" pitchFamily="18" charset="0"/>
                <a:cs typeface="Times New Roman" pitchFamily="18" charset="0"/>
              </a:rPr>
              <a:t>8.The new instance is resumed</a:t>
            </a:r>
            <a:r>
              <a:rPr lang="en-US" b="1" dirty="0">
                <a:solidFill>
                  <a:schemeClr val="tx1"/>
                </a:solidFill>
                <a:latin typeface="Times New Roman" pitchFamily="18" charset="0"/>
                <a:ea typeface="Times New Roman" pitchFamily="18" charset="0"/>
                <a:cs typeface="Times New Roman" pitchFamily="18" charset="0"/>
              </a:rPr>
              <a:t/>
            </a:r>
            <a:br>
              <a:rPr lang="en-US" b="1" dirty="0">
                <a:solidFill>
                  <a:schemeClr val="tx1"/>
                </a:solidFill>
                <a:latin typeface="Times New Roman" pitchFamily="18" charset="0"/>
                <a:ea typeface="Times New Roman" pitchFamily="18" charset="0"/>
                <a:cs typeface="Times New Roman" pitchFamily="18" charset="0"/>
              </a:rPr>
            </a:br>
            <a:endParaRPr lang="en-IN" dirty="0"/>
          </a:p>
        </p:txBody>
      </p:sp>
      <p:grpSp>
        <p:nvGrpSpPr>
          <p:cNvPr id="5" name="Group 2"/>
          <p:cNvGrpSpPr>
            <a:grpSpLocks noChangeAspect="1"/>
          </p:cNvGrpSpPr>
          <p:nvPr/>
        </p:nvGrpSpPr>
        <p:grpSpPr bwMode="auto">
          <a:xfrm>
            <a:off x="2362202" y="1664165"/>
            <a:ext cx="7924800" cy="4191000"/>
            <a:chOff x="2065" y="2201"/>
            <a:chExt cx="6370" cy="3194"/>
          </a:xfrm>
        </p:grpSpPr>
        <p:sp>
          <p:nvSpPr>
            <p:cNvPr id="6" name="AutoShape 19"/>
            <p:cNvSpPr>
              <a:spLocks noChangeAspect="1" noChangeArrowheads="1" noTextEdit="1"/>
            </p:cNvSpPr>
            <p:nvPr/>
          </p:nvSpPr>
          <p:spPr bwMode="auto">
            <a:xfrm>
              <a:off x="2065" y="2201"/>
              <a:ext cx="6370" cy="3194"/>
            </a:xfrm>
            <a:prstGeom prst="rect">
              <a:avLst/>
            </a:prstGeom>
            <a:noFill/>
          </p:spPr>
          <p:txBody>
            <a:bodyPr vert="horz" wrap="square" lIns="91440" tIns="45720" rIns="91440" bIns="45720" numCol="1" anchor="t" anchorCtr="0" compatLnSpc="1">
              <a:prstTxWarp prst="textNoShape">
                <a:avLst/>
              </a:prstTxWarp>
            </a:bodyPr>
            <a:lstStyle/>
            <a:p>
              <a:endParaRPr lang="en-US" sz="2000" dirty="0">
                <a:latin typeface="Times New Roman" pitchFamily="18" charset="0"/>
                <a:cs typeface="Times New Roman" pitchFamily="18" charset="0"/>
              </a:endParaRPr>
            </a:p>
          </p:txBody>
        </p:sp>
        <p:sp>
          <p:nvSpPr>
            <p:cNvPr id="7" name="Rectangle 18"/>
            <p:cNvSpPr>
              <a:spLocks noChangeArrowheads="1"/>
            </p:cNvSpPr>
            <p:nvPr/>
          </p:nvSpPr>
          <p:spPr bwMode="auto">
            <a:xfrm>
              <a:off x="206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8" name="AutoShape 17"/>
            <p:cNvSpPr>
              <a:spLocks noChangeShapeType="1"/>
            </p:cNvSpPr>
            <p:nvPr/>
          </p:nvSpPr>
          <p:spPr bwMode="auto">
            <a:xfrm>
              <a:off x="206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9" name="Text Box 16"/>
            <p:cNvSpPr txBox="1">
              <a:spLocks noChangeArrowheads="1"/>
            </p:cNvSpPr>
            <p:nvPr/>
          </p:nvSpPr>
          <p:spPr bwMode="auto">
            <a:xfrm>
              <a:off x="2641" y="4670"/>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Times New Roman" pitchFamily="18" charset="0"/>
                  <a:cs typeface="Times New Roman" pitchFamily="18" charset="0"/>
                </a:rPr>
                <a:t>Kernel</a:t>
              </a:r>
              <a:endParaRPr lang="en-US" sz="2000" dirty="0">
                <a:latin typeface="Times New Roman" pitchFamily="18" charset="0"/>
                <a:cs typeface="Times New Roman" pitchFamily="18" charset="0"/>
              </a:endParaRPr>
            </a:p>
          </p:txBody>
        </p:sp>
        <p:sp>
          <p:nvSpPr>
            <p:cNvPr id="10" name="Rectangle 15"/>
            <p:cNvSpPr>
              <a:spLocks noChangeArrowheads="1"/>
            </p:cNvSpPr>
            <p:nvPr/>
          </p:nvSpPr>
          <p:spPr bwMode="auto">
            <a:xfrm>
              <a:off x="638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1" name="AutoShape 14"/>
            <p:cNvSpPr>
              <a:spLocks noChangeShapeType="1"/>
            </p:cNvSpPr>
            <p:nvPr/>
          </p:nvSpPr>
          <p:spPr bwMode="auto">
            <a:xfrm>
              <a:off x="638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2" name="Text Box 13"/>
            <p:cNvSpPr txBox="1">
              <a:spLocks noChangeArrowheads="1"/>
            </p:cNvSpPr>
            <p:nvPr/>
          </p:nvSpPr>
          <p:spPr bwMode="auto">
            <a:xfrm>
              <a:off x="7167" y="4649"/>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Times New Roman" pitchFamily="18" charset="0"/>
                  <a:cs typeface="Times New Roman" pitchFamily="18" charset="0"/>
                </a:rPr>
                <a:t>Kernel</a:t>
              </a:r>
              <a:endParaRPr lang="en-US" sz="2000" dirty="0">
                <a:latin typeface="Times New Roman" pitchFamily="18" charset="0"/>
                <a:cs typeface="Times New Roman" pitchFamily="18" charset="0"/>
              </a:endParaRPr>
            </a:p>
          </p:txBody>
        </p:sp>
        <p:sp>
          <p:nvSpPr>
            <p:cNvPr id="13" name="Text Box 12"/>
            <p:cNvSpPr txBox="1">
              <a:spLocks noChangeArrowheads="1"/>
            </p:cNvSpPr>
            <p:nvPr/>
          </p:nvSpPr>
          <p:spPr bwMode="auto">
            <a:xfrm>
              <a:off x="4646" y="2201"/>
              <a:ext cx="1481"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Calibri" pitchFamily="34" charset="0"/>
                  <a:cs typeface="Times New Roman" pitchFamily="18" charset="0"/>
                </a:rPr>
                <a:t>External Communication</a:t>
              </a:r>
              <a:endParaRPr lang="en-US" sz="2000" dirty="0">
                <a:latin typeface="Times New Roman" pitchFamily="18" charset="0"/>
                <a:cs typeface="Times New Roman" pitchFamily="18" charset="0"/>
              </a:endParaRPr>
            </a:p>
          </p:txBody>
        </p:sp>
        <p:sp>
          <p:nvSpPr>
            <p:cNvPr id="14" name="Oval 11"/>
            <p:cNvSpPr>
              <a:spLocks noChangeArrowheads="1"/>
            </p:cNvSpPr>
            <p:nvPr/>
          </p:nvSpPr>
          <p:spPr bwMode="auto">
            <a:xfrm>
              <a:off x="2827" y="3328"/>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5" name="Text Box 10"/>
            <p:cNvSpPr txBox="1">
              <a:spLocks noChangeArrowheads="1"/>
            </p:cNvSpPr>
            <p:nvPr/>
          </p:nvSpPr>
          <p:spPr bwMode="auto">
            <a:xfrm>
              <a:off x="2740" y="3446"/>
              <a:ext cx="975"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600" dirty="0">
                  <a:latin typeface="Times New Roman" pitchFamily="18" charset="0"/>
                  <a:ea typeface="Calibri" pitchFamily="34" charset="0"/>
                  <a:cs typeface="Times New Roman" pitchFamily="18" charset="0"/>
                </a:rPr>
                <a:t>Process </a:t>
              </a:r>
              <a:endParaRPr lang="en-US" sz="1600" dirty="0" smtClean="0">
                <a:latin typeface="Times New Roman" pitchFamily="18" charset="0"/>
                <a:ea typeface="Calibri" pitchFamily="34" charset="0"/>
                <a:cs typeface="Times New Roman" pitchFamily="18" charset="0"/>
              </a:endParaRPr>
            </a:p>
            <a:p>
              <a:pPr algn="ctr" defTabSz="914400" fontAlgn="base">
                <a:spcBef>
                  <a:spcPct val="0"/>
                </a:spcBef>
                <a:spcAft>
                  <a:spcPct val="0"/>
                </a:spcAft>
              </a:pPr>
              <a:r>
                <a:rPr lang="en-US" sz="1600" dirty="0" smtClean="0">
                  <a:latin typeface="Times New Roman" pitchFamily="18" charset="0"/>
                  <a:ea typeface="Calibri" pitchFamily="34" charset="0"/>
                  <a:cs typeface="Times New Roman" pitchFamily="18" charset="0"/>
                </a:rPr>
                <a:t>X</a:t>
              </a:r>
              <a:endParaRPr lang="en-US" sz="1600" dirty="0">
                <a:latin typeface="Times New Roman" pitchFamily="18" charset="0"/>
                <a:cs typeface="Times New Roman" pitchFamily="18" charset="0"/>
              </a:endParaRPr>
            </a:p>
          </p:txBody>
        </p:sp>
        <p:sp>
          <p:nvSpPr>
            <p:cNvPr id="16" name="Text Box 9"/>
            <p:cNvSpPr txBox="1">
              <a:spLocks noChangeArrowheads="1"/>
            </p:cNvSpPr>
            <p:nvPr/>
          </p:nvSpPr>
          <p:spPr bwMode="auto">
            <a:xfrm>
              <a:off x="208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Source Node</a:t>
              </a:r>
              <a:endParaRPr lang="en-US" sz="2000">
                <a:latin typeface="Times New Roman" pitchFamily="18" charset="0"/>
                <a:cs typeface="Times New Roman" pitchFamily="18" charset="0"/>
              </a:endParaRPr>
            </a:p>
          </p:txBody>
        </p:sp>
        <p:sp>
          <p:nvSpPr>
            <p:cNvPr id="17" name="Text Box 8"/>
            <p:cNvSpPr txBox="1">
              <a:spLocks noChangeArrowheads="1"/>
            </p:cNvSpPr>
            <p:nvPr/>
          </p:nvSpPr>
          <p:spPr bwMode="auto">
            <a:xfrm>
              <a:off x="640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Destination Node</a:t>
              </a:r>
              <a:endParaRPr lang="en-US" sz="2000">
                <a:latin typeface="Times New Roman" pitchFamily="18" charset="0"/>
                <a:cs typeface="Times New Roman" pitchFamily="18" charset="0"/>
              </a:endParaRPr>
            </a:p>
          </p:txBody>
        </p:sp>
        <p:sp>
          <p:nvSpPr>
            <p:cNvPr id="18" name="Oval 7"/>
            <p:cNvSpPr>
              <a:spLocks noChangeArrowheads="1"/>
            </p:cNvSpPr>
            <p:nvPr/>
          </p:nvSpPr>
          <p:spPr bwMode="auto">
            <a:xfrm>
              <a:off x="7216" y="3247"/>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9" name="AutoShape 6"/>
            <p:cNvSpPr>
              <a:spLocks noChangeShapeType="1"/>
            </p:cNvSpPr>
            <p:nvPr/>
          </p:nvSpPr>
          <p:spPr bwMode="auto">
            <a:xfrm>
              <a:off x="6127" y="2496"/>
              <a:ext cx="1206" cy="865"/>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0" name="AutoShape 5"/>
            <p:cNvSpPr>
              <a:spLocks noChangeShapeType="1"/>
            </p:cNvSpPr>
            <p:nvPr/>
          </p:nvSpPr>
          <p:spPr bwMode="auto">
            <a:xfrm>
              <a:off x="3639" y="3701"/>
              <a:ext cx="3600"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1" name="Text Box 4"/>
            <p:cNvSpPr txBox="1">
              <a:spLocks noChangeArrowheads="1"/>
            </p:cNvSpPr>
            <p:nvPr/>
          </p:nvSpPr>
          <p:spPr bwMode="auto">
            <a:xfrm>
              <a:off x="4182" y="3328"/>
              <a:ext cx="2147" cy="37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Calibri" pitchFamily="34" charset="0"/>
                  <a:cs typeface="Times New Roman" pitchFamily="18" charset="0"/>
                </a:rPr>
                <a:t>Forwarding Reference</a:t>
              </a:r>
              <a:endParaRPr lang="en-US" sz="2000">
                <a:latin typeface="Times New Roman" pitchFamily="18" charset="0"/>
                <a:cs typeface="Times New Roman" pitchFamily="18" charset="0"/>
              </a:endParaRPr>
            </a:p>
          </p:txBody>
        </p:sp>
        <p:sp>
          <p:nvSpPr>
            <p:cNvPr id="22" name="Text Box 3"/>
            <p:cNvSpPr txBox="1">
              <a:spLocks noChangeArrowheads="1"/>
            </p:cNvSpPr>
            <p:nvPr/>
          </p:nvSpPr>
          <p:spPr bwMode="auto">
            <a:xfrm>
              <a:off x="7089" y="3349"/>
              <a:ext cx="1084"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1600" dirty="0">
                  <a:latin typeface="Times New Roman" pitchFamily="18" charset="0"/>
                  <a:ea typeface="Calibri" pitchFamily="34" charset="0"/>
                  <a:cs typeface="Times New Roman" pitchFamily="18" charset="0"/>
                </a:rPr>
                <a:t>New </a:t>
              </a:r>
              <a:endParaRPr lang="en-US" sz="1600" dirty="0" smtClean="0">
                <a:latin typeface="Times New Roman" pitchFamily="18" charset="0"/>
                <a:ea typeface="Calibri" pitchFamily="34" charset="0"/>
                <a:cs typeface="Times New Roman" pitchFamily="18" charset="0"/>
              </a:endParaRPr>
            </a:p>
            <a:p>
              <a:pPr algn="ctr" defTabSz="914400" fontAlgn="base">
                <a:spcBef>
                  <a:spcPct val="0"/>
                </a:spcBef>
                <a:spcAft>
                  <a:spcPct val="0"/>
                </a:spcAft>
              </a:pPr>
              <a:r>
                <a:rPr lang="en-US" sz="1600" dirty="0" smtClean="0">
                  <a:latin typeface="Times New Roman" pitchFamily="18" charset="0"/>
                  <a:ea typeface="Calibri" pitchFamily="34" charset="0"/>
                  <a:cs typeface="Times New Roman" pitchFamily="18" charset="0"/>
                </a:rPr>
                <a:t>Process</a:t>
              </a:r>
              <a:endParaRPr lang="en-US" sz="16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299269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15</a:t>
            </a:fld>
            <a:endParaRPr lang="en-US"/>
          </a:p>
        </p:txBody>
      </p:sp>
      <p:sp>
        <p:nvSpPr>
          <p:cNvPr id="3" name="Content Placeholder 2"/>
          <p:cNvSpPr>
            <a:spLocks noGrp="1"/>
          </p:cNvSpPr>
          <p:nvPr>
            <p:ph idx="1"/>
          </p:nvPr>
        </p:nvSpPr>
        <p:spPr/>
        <p:txBody>
          <a:bodyPr>
            <a:normAutofit fontScale="85000" lnSpcReduction="20000"/>
          </a:bodyPr>
          <a:lstStyle/>
          <a:p>
            <a:pPr marL="514350" indent="-514350">
              <a:buFont typeface="+mj-lt"/>
              <a:buAutoNum type="arabicPeriod"/>
            </a:pPr>
            <a:r>
              <a:rPr lang="en-US" sz="3200" b="1" dirty="0">
                <a:latin typeface="Times New Roman" pitchFamily="18" charset="0"/>
                <a:cs typeface="Times New Roman" pitchFamily="18" charset="0"/>
              </a:rPr>
              <a:t>Dynamic load distribution </a:t>
            </a:r>
          </a:p>
          <a:p>
            <a:pPr lvl="2"/>
            <a:r>
              <a:rPr lang="en-US" sz="2800" dirty="0">
                <a:latin typeface="Times New Roman" pitchFamily="18" charset="0"/>
                <a:cs typeface="Times New Roman" pitchFamily="18" charset="0"/>
              </a:rPr>
              <a:t>To balance the load by migrating processes from overloaded nodes to less loaded ones</a:t>
            </a:r>
          </a:p>
          <a:p>
            <a:pPr marL="514350" indent="-514350">
              <a:buFont typeface="+mj-lt"/>
              <a:buAutoNum type="arabicPeriod"/>
            </a:pPr>
            <a:r>
              <a:rPr lang="en-US" sz="3200" b="1" dirty="0">
                <a:latin typeface="Times New Roman" pitchFamily="18" charset="0"/>
                <a:cs typeface="Times New Roman" pitchFamily="18" charset="0"/>
              </a:rPr>
              <a:t>Fault resilience </a:t>
            </a:r>
          </a:p>
          <a:p>
            <a:pPr lvl="2"/>
            <a:r>
              <a:rPr lang="en-US" sz="2801" dirty="0">
                <a:latin typeface="Times New Roman" pitchFamily="18" charset="0"/>
                <a:cs typeface="Times New Roman" pitchFamily="18" charset="0"/>
              </a:rPr>
              <a:t>By migrating processes from nodes that may have experienced  a partial failure or are likely to fail completely </a:t>
            </a:r>
          </a:p>
          <a:p>
            <a:pPr marL="514350" indent="-514350">
              <a:buFont typeface="+mj-lt"/>
              <a:buAutoNum type="arabicPeriod"/>
            </a:pPr>
            <a:r>
              <a:rPr lang="en-US" sz="3200" b="1" dirty="0">
                <a:latin typeface="Times New Roman" pitchFamily="18" charset="0"/>
                <a:cs typeface="Times New Roman" pitchFamily="18" charset="0"/>
              </a:rPr>
              <a:t>Improved system administration</a:t>
            </a:r>
          </a:p>
          <a:p>
            <a:pPr lvl="2"/>
            <a:r>
              <a:rPr lang="en-US" sz="2801" dirty="0">
                <a:latin typeface="Times New Roman" pitchFamily="18" charset="0"/>
                <a:cs typeface="Times New Roman" pitchFamily="18" charset="0"/>
              </a:rPr>
              <a:t>Migrating processes from the nodes that are about to be shut down or made unavailable</a:t>
            </a:r>
          </a:p>
        </p:txBody>
      </p:sp>
      <p:sp>
        <p:nvSpPr>
          <p:cNvPr id="4" name="Title 3"/>
          <p:cNvSpPr>
            <a:spLocks noGrp="1"/>
          </p:cNvSpPr>
          <p:nvPr>
            <p:ph type="title"/>
          </p:nvPr>
        </p:nvSpPr>
        <p:spPr/>
        <p:txBody>
          <a:bodyPr>
            <a:normAutofit/>
          </a:bodyPr>
          <a:lstStyle/>
          <a:p>
            <a:r>
              <a:rPr lang="en-US" sz="3200" b="1" dirty="0">
                <a:latin typeface="Times New Roman" pitchFamily="18" charset="0"/>
                <a:cs typeface="Times New Roman" pitchFamily="18" charset="0"/>
              </a:rPr>
              <a:t>Advantages of process migration</a:t>
            </a:r>
            <a:endParaRPr lang="en-IN" sz="3200" dirty="0"/>
          </a:p>
        </p:txBody>
      </p:sp>
    </p:spTree>
    <p:extLst>
      <p:ext uri="{BB962C8B-B14F-4D97-AF65-F5344CB8AC3E}">
        <p14:creationId xmlns:p14="http://schemas.microsoft.com/office/powerpoint/2010/main" val="100397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Advantages of process migration</a:t>
            </a:r>
            <a:endParaRPr lang="en-IN"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startAt="4"/>
            </a:pPr>
            <a:r>
              <a:rPr lang="en-US" sz="3200" b="1" dirty="0">
                <a:latin typeface="Times New Roman" pitchFamily="18" charset="0"/>
                <a:cs typeface="Times New Roman" pitchFamily="18" charset="0"/>
              </a:rPr>
              <a:t>Data access locality </a:t>
            </a:r>
          </a:p>
          <a:p>
            <a:pPr lvl="2"/>
            <a:r>
              <a:rPr lang="en-US" sz="2801" dirty="0">
                <a:latin typeface="Times New Roman" pitchFamily="18" charset="0"/>
                <a:cs typeface="Times New Roman" pitchFamily="18" charset="0"/>
              </a:rPr>
              <a:t>Migrating process to closer to the source of data as the user moves from one network or cell to another</a:t>
            </a:r>
          </a:p>
          <a:p>
            <a:pPr marL="514350" indent="-514350">
              <a:buFont typeface="+mj-lt"/>
              <a:buAutoNum type="arabicPeriod" startAt="4"/>
            </a:pPr>
            <a:r>
              <a:rPr lang="en-US" sz="3200" b="1" dirty="0">
                <a:latin typeface="Times New Roman" pitchFamily="18" charset="0"/>
                <a:cs typeface="Times New Roman" pitchFamily="18" charset="0"/>
              </a:rPr>
              <a:t>Resource sharing </a:t>
            </a:r>
          </a:p>
          <a:p>
            <a:pPr lvl="2"/>
            <a:r>
              <a:rPr lang="en-US" sz="2801" dirty="0">
                <a:latin typeface="Times New Roman" pitchFamily="18" charset="0"/>
                <a:cs typeface="Times New Roman" pitchFamily="18" charset="0"/>
              </a:rPr>
              <a:t>Possible on a grid, by migration of a process to a specific node that is equipped with a special hardware device</a:t>
            </a:r>
          </a:p>
          <a:p>
            <a:pPr marL="514350" indent="-514350">
              <a:buFont typeface="+mj-lt"/>
              <a:buAutoNum type="arabicPeriod" startAt="4"/>
            </a:pPr>
            <a:r>
              <a:rPr lang="en-US" sz="3200" b="1" dirty="0">
                <a:latin typeface="Times New Roman" pitchFamily="18" charset="0"/>
                <a:cs typeface="Times New Roman" pitchFamily="18" charset="0"/>
              </a:rPr>
              <a:t>Mobile computing </a:t>
            </a:r>
          </a:p>
          <a:p>
            <a:pPr lvl="1"/>
            <a:r>
              <a:rPr lang="en-US" sz="3000" dirty="0">
                <a:latin typeface="Times New Roman" pitchFamily="18" charset="0"/>
                <a:cs typeface="Times New Roman" pitchFamily="18" charset="0"/>
              </a:rPr>
              <a:t> Users may want to migrate running applications from a host to their mobile computer as they connect to a network at their current location </a:t>
            </a:r>
          </a:p>
          <a:p>
            <a:endParaRPr lang="en-IN" dirty="0"/>
          </a:p>
        </p:txBody>
      </p:sp>
      <p:sp>
        <p:nvSpPr>
          <p:cNvPr id="4" name="Date Placeholder 3"/>
          <p:cNvSpPr>
            <a:spLocks noGrp="1"/>
          </p:cNvSpPr>
          <p:nvPr>
            <p:ph type="dt" sz="half" idx="10"/>
          </p:nvPr>
        </p:nvSpPr>
        <p:spPr/>
        <p:txBody>
          <a:bodyPr/>
          <a:lstStyle/>
          <a:p>
            <a:fld id="{DEF09BF9-E7EB-4FA5-8DB8-ACCDBFFC550F}" type="datetime1">
              <a:rPr lang="en-US" smtClean="0"/>
              <a:t>1/20/2025</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16</a:t>
            </a:fld>
            <a:endParaRPr lang="en-US"/>
          </a:p>
        </p:txBody>
      </p:sp>
    </p:spTree>
    <p:extLst>
      <p:ext uri="{BB962C8B-B14F-4D97-AF65-F5344CB8AC3E}">
        <p14:creationId xmlns:p14="http://schemas.microsoft.com/office/powerpoint/2010/main" val="189569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17</a:t>
            </a:fld>
            <a:endParaRPr lang="en-US"/>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2800" dirty="0">
                <a:latin typeface="Times New Roman" pitchFamily="18" charset="0"/>
                <a:cs typeface="Times New Roman" pitchFamily="18" charset="0"/>
              </a:rPr>
              <a:t>Parallelizable applications </a:t>
            </a:r>
          </a:p>
          <a:p>
            <a:pPr marL="514350" indent="-514350">
              <a:buFont typeface="+mj-lt"/>
              <a:buAutoNum type="arabicPeriod"/>
            </a:pPr>
            <a:r>
              <a:rPr lang="en-US" sz="2800" dirty="0">
                <a:latin typeface="Times New Roman" pitchFamily="18" charset="0"/>
                <a:cs typeface="Times New Roman" pitchFamily="18" charset="0"/>
              </a:rPr>
              <a:t>Long-running applications </a:t>
            </a:r>
          </a:p>
          <a:p>
            <a:pPr marL="514350" indent="-514350">
              <a:buFont typeface="+mj-lt"/>
              <a:buAutoNum type="arabicPeriod"/>
            </a:pPr>
            <a:r>
              <a:rPr lang="en-US" sz="2800" dirty="0">
                <a:latin typeface="Times New Roman" pitchFamily="18" charset="0"/>
                <a:cs typeface="Times New Roman" pitchFamily="18" charset="0"/>
              </a:rPr>
              <a:t>Generic multiuser workloads </a:t>
            </a:r>
          </a:p>
          <a:p>
            <a:pPr marL="514350" indent="-514350">
              <a:buFont typeface="+mj-lt"/>
              <a:buAutoNum type="arabicPeriod"/>
            </a:pPr>
            <a:r>
              <a:rPr lang="en-US" sz="2800" dirty="0">
                <a:latin typeface="Times New Roman" pitchFamily="18" charset="0"/>
                <a:cs typeface="Times New Roman" pitchFamily="18" charset="0"/>
              </a:rPr>
              <a:t>A pre-</a:t>
            </a:r>
            <a:r>
              <a:rPr lang="en-US" sz="2800" dirty="0" err="1">
                <a:latin typeface="Times New Roman" pitchFamily="18" charset="0"/>
                <a:cs typeface="Times New Roman" pitchFamily="18" charset="0"/>
              </a:rPr>
              <a:t>emptable</a:t>
            </a:r>
            <a:r>
              <a:rPr lang="en-US" sz="2800" dirty="0">
                <a:latin typeface="Times New Roman" pitchFamily="18" charset="0"/>
                <a:cs typeface="Times New Roman" pitchFamily="18" charset="0"/>
              </a:rPr>
              <a:t> application</a:t>
            </a:r>
          </a:p>
          <a:p>
            <a:pPr marL="514350" indent="-514350">
              <a:buFont typeface="+mj-lt"/>
              <a:buAutoNum type="arabicPeriod"/>
            </a:pPr>
            <a:r>
              <a:rPr lang="en-US" sz="2800" dirty="0">
                <a:latin typeface="Times New Roman" pitchFamily="18" charset="0"/>
                <a:cs typeface="Times New Roman" pitchFamily="18" charset="0"/>
              </a:rPr>
              <a:t>Migration-aware applications </a:t>
            </a:r>
          </a:p>
          <a:p>
            <a:pPr marL="514350" indent="-514350">
              <a:buFont typeface="+mj-lt"/>
              <a:buAutoNum type="arabicPeriod"/>
            </a:pPr>
            <a:r>
              <a:rPr lang="en-US" sz="2800" dirty="0">
                <a:latin typeface="Times New Roman" pitchFamily="18" charset="0"/>
                <a:cs typeface="Times New Roman" pitchFamily="18" charset="0"/>
              </a:rPr>
              <a:t>Network and mobile computing applications </a:t>
            </a:r>
          </a:p>
        </p:txBody>
      </p:sp>
      <p:sp>
        <p:nvSpPr>
          <p:cNvPr id="4" name="Title 3"/>
          <p:cNvSpPr>
            <a:spLocks noGrp="1"/>
          </p:cNvSpPr>
          <p:nvPr>
            <p:ph type="title"/>
          </p:nvPr>
        </p:nvSpPr>
        <p:spPr/>
        <p:txBody>
          <a:bodyPr>
            <a:normAutofit/>
          </a:bodyPr>
          <a:lstStyle/>
          <a:p>
            <a:r>
              <a:rPr lang="en-US" sz="4000" b="1" dirty="0">
                <a:latin typeface="Times New Roman" pitchFamily="18" charset="0"/>
                <a:cs typeface="Times New Roman" pitchFamily="18" charset="0"/>
              </a:rPr>
              <a:t>Applications of process migration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p>
        </p:txBody>
      </p:sp>
    </p:spTree>
    <p:extLst>
      <p:ext uri="{BB962C8B-B14F-4D97-AF65-F5344CB8AC3E}">
        <p14:creationId xmlns:p14="http://schemas.microsoft.com/office/powerpoint/2010/main" val="32838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Applications of process migration</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dirty="0"/>
          </a:p>
        </p:txBody>
      </p:sp>
      <p:sp>
        <p:nvSpPr>
          <p:cNvPr id="3" name="Content Placeholder 2"/>
          <p:cNvSpPr>
            <a:spLocks noGrp="1"/>
          </p:cNvSpPr>
          <p:nvPr>
            <p:ph idx="1"/>
          </p:nvPr>
        </p:nvSpPr>
        <p:spPr/>
        <p:txBody>
          <a:bodyPr/>
          <a:lstStyle/>
          <a:p>
            <a:r>
              <a:rPr lang="en-US" dirty="0" smtClean="0"/>
              <a:t>Self - study</a:t>
            </a:r>
            <a:endParaRPr lang="en-IN" dirty="0"/>
          </a:p>
        </p:txBody>
      </p:sp>
    </p:spTree>
    <p:extLst>
      <p:ext uri="{BB962C8B-B14F-4D97-AF65-F5344CB8AC3E}">
        <p14:creationId xmlns:p14="http://schemas.microsoft.com/office/powerpoint/2010/main" val="33424793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19</a:t>
            </a:fld>
            <a:endParaRPr lang="en-US"/>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US" sz="3200" b="1" dirty="0">
                <a:latin typeface="Times New Roman" pitchFamily="18" charset="0"/>
                <a:cs typeface="Times New Roman" pitchFamily="18" charset="0"/>
              </a:rPr>
              <a:t>Remote execution </a:t>
            </a:r>
          </a:p>
          <a:p>
            <a:pPr lvl="1"/>
            <a:r>
              <a:rPr lang="en-US" sz="2000" dirty="0">
                <a:latin typeface="Times New Roman" pitchFamily="18" charset="0"/>
                <a:cs typeface="Times New Roman" pitchFamily="18" charset="0"/>
              </a:rPr>
              <a:t>Invocation of some code on a remote node</a:t>
            </a:r>
          </a:p>
          <a:p>
            <a:pPr lvl="1"/>
            <a:r>
              <a:rPr lang="en-US" sz="2000" dirty="0">
                <a:latin typeface="Times New Roman" pitchFamily="18" charset="0"/>
                <a:cs typeface="Times New Roman" pitchFamily="18" charset="0"/>
              </a:rPr>
              <a:t>Faster than migration </a:t>
            </a:r>
            <a:r>
              <a:rPr lang="en-US" sz="2000" dirty="0" err="1">
                <a:latin typeface="Times New Roman" pitchFamily="18" charset="0"/>
                <a:cs typeface="Times New Roman" pitchFamily="18" charset="0"/>
              </a:rPr>
              <a:t>bcoz</a:t>
            </a:r>
            <a:r>
              <a:rPr lang="en-US" sz="2000" dirty="0">
                <a:latin typeface="Times New Roman" pitchFamily="18" charset="0"/>
                <a:cs typeface="Times New Roman" pitchFamily="18" charset="0"/>
              </a:rPr>
              <a:t> of cost of transferring a large process state.</a:t>
            </a:r>
          </a:p>
          <a:p>
            <a:pPr marL="514350" indent="-514350">
              <a:buFont typeface="+mj-lt"/>
              <a:buAutoNum type="arabicPeriod"/>
            </a:pPr>
            <a:r>
              <a:rPr lang="en-US" sz="3200" b="1" dirty="0">
                <a:latin typeface="Times New Roman" pitchFamily="18" charset="0"/>
                <a:cs typeface="Times New Roman" pitchFamily="18" charset="0"/>
              </a:rPr>
              <a:t>Cloning</a:t>
            </a:r>
          </a:p>
          <a:p>
            <a:pPr lvl="1"/>
            <a:r>
              <a:rPr lang="en-US" sz="2000" dirty="0">
                <a:latin typeface="Times New Roman" pitchFamily="18" charset="0"/>
                <a:cs typeface="Times New Roman" pitchFamily="18" charset="0"/>
              </a:rPr>
              <a:t>Useful in cases where the child process inherits state from the parent process</a:t>
            </a:r>
          </a:p>
          <a:p>
            <a:pPr lvl="1"/>
            <a:r>
              <a:rPr lang="en-US" sz="2000" dirty="0">
                <a:latin typeface="Times New Roman" pitchFamily="18" charset="0"/>
                <a:cs typeface="Times New Roman" pitchFamily="18" charset="0"/>
              </a:rPr>
              <a:t>Achieved using remote fork mechanism</a:t>
            </a:r>
          </a:p>
          <a:p>
            <a:pPr lvl="1"/>
            <a:r>
              <a:rPr lang="en-US" sz="2000" dirty="0">
                <a:latin typeface="Times New Roman" pitchFamily="18" charset="0"/>
                <a:cs typeface="Times New Roman" pitchFamily="18" charset="0"/>
              </a:rPr>
              <a:t>Complexity similar to migration</a:t>
            </a:r>
          </a:p>
          <a:p>
            <a:pPr lvl="1"/>
            <a:r>
              <a:rPr lang="en-US" sz="2000" dirty="0">
                <a:latin typeface="Times New Roman" pitchFamily="18" charset="0"/>
                <a:cs typeface="Times New Roman" pitchFamily="18" charset="0"/>
              </a:rPr>
              <a:t>Migration parent is terminated but cloning both run using distributed shared state</a:t>
            </a:r>
          </a:p>
          <a:p>
            <a:pPr marL="514350" indent="-514350">
              <a:buFont typeface="+mj-lt"/>
              <a:buAutoNum type="arabicPeriod"/>
            </a:pPr>
            <a:r>
              <a:rPr lang="en-US" sz="3200" b="1" dirty="0">
                <a:latin typeface="Times New Roman" pitchFamily="18" charset="0"/>
                <a:cs typeface="Times New Roman" pitchFamily="18" charset="0"/>
              </a:rPr>
              <a:t>Mobile agents</a:t>
            </a:r>
          </a:p>
          <a:p>
            <a:pPr lvl="1"/>
            <a:r>
              <a:rPr lang="en-US" sz="2100" dirty="0">
                <a:latin typeface="Times New Roman" pitchFamily="18" charset="0"/>
                <a:cs typeface="Times New Roman" pitchFamily="18" charset="0"/>
              </a:rPr>
              <a:t>Using Java and </a:t>
            </a:r>
            <a:r>
              <a:rPr lang="en-US" sz="2100" dirty="0" err="1">
                <a:latin typeface="Times New Roman" pitchFamily="18" charset="0"/>
                <a:cs typeface="Times New Roman" pitchFamily="18" charset="0"/>
              </a:rPr>
              <a:t>Tcl</a:t>
            </a:r>
            <a:r>
              <a:rPr lang="en-US" sz="2100" dirty="0">
                <a:latin typeface="Times New Roman" pitchFamily="18" charset="0"/>
                <a:cs typeface="Times New Roman" pitchFamily="18" charset="0"/>
              </a:rPr>
              <a:t>/</a:t>
            </a:r>
            <a:r>
              <a:rPr lang="en-US" sz="2100" dirty="0" err="1">
                <a:latin typeface="Times New Roman" pitchFamily="18" charset="0"/>
                <a:cs typeface="Times New Roman" pitchFamily="18" charset="0"/>
              </a:rPr>
              <a:t>Tk</a:t>
            </a:r>
            <a:r>
              <a:rPr lang="en-US" sz="2100" dirty="0">
                <a:latin typeface="Times New Roman" pitchFamily="18" charset="0"/>
                <a:cs typeface="Times New Roman" pitchFamily="18" charset="0"/>
              </a:rPr>
              <a:t> </a:t>
            </a:r>
          </a:p>
          <a:p>
            <a:pPr marL="514350" indent="-514350">
              <a:buFont typeface="+mj-lt"/>
              <a:buAutoNum type="arabicPeriod"/>
            </a:pPr>
            <a:r>
              <a:rPr lang="en-US" sz="3200" b="1" dirty="0">
                <a:latin typeface="Times New Roman" pitchFamily="18" charset="0"/>
                <a:cs typeface="Times New Roman" pitchFamily="18" charset="0"/>
              </a:rPr>
              <a:t>Object migration at the middleware level </a:t>
            </a:r>
          </a:p>
          <a:p>
            <a:pPr lvl="1"/>
            <a:r>
              <a:rPr lang="en-US" sz="2100" dirty="0">
                <a:latin typeface="Times New Roman" pitchFamily="18" charset="0"/>
                <a:cs typeface="Times New Roman" pitchFamily="18" charset="0"/>
              </a:rPr>
              <a:t>Common request broker architecture(CORBA)</a:t>
            </a:r>
          </a:p>
          <a:p>
            <a:pPr lvl="1"/>
            <a:r>
              <a:rPr lang="en-US" sz="2100" dirty="0">
                <a:latin typeface="Times New Roman" pitchFamily="18" charset="0"/>
                <a:cs typeface="Times New Roman" pitchFamily="18" charset="0"/>
              </a:rPr>
              <a:t>Distributed objects</a:t>
            </a:r>
          </a:p>
          <a:p>
            <a:pPr marL="0" indent="0">
              <a:buNone/>
            </a:pPr>
            <a:endParaRPr lang="en-IN" sz="3200" b="1" dirty="0">
              <a:latin typeface="Times New Roman" pitchFamily="18" charset="0"/>
              <a:cs typeface="Times New Roman" pitchFamily="18" charset="0"/>
            </a:endParaRPr>
          </a:p>
        </p:txBody>
      </p:sp>
      <p:sp>
        <p:nvSpPr>
          <p:cNvPr id="4" name="Title 3"/>
          <p:cNvSpPr>
            <a:spLocks noGrp="1"/>
          </p:cNvSpPr>
          <p:nvPr>
            <p:ph type="title"/>
          </p:nvPr>
        </p:nvSpPr>
        <p:spPr>
          <a:xfrm>
            <a:off x="1885805" y="326690"/>
            <a:ext cx="10055781" cy="1144168"/>
          </a:xfrm>
        </p:spPr>
        <p:txBody>
          <a:bodyPr>
            <a:noAutofit/>
          </a:bodyPr>
          <a:lstStyle/>
          <a:p>
            <a:r>
              <a:rPr lang="en-US" sz="4000" b="1" dirty="0">
                <a:latin typeface="Times New Roman" pitchFamily="18" charset="0"/>
                <a:cs typeface="Times New Roman" pitchFamily="18" charset="0"/>
              </a:rPr>
              <a:t>Alternatives to process migration</a:t>
            </a:r>
            <a:br>
              <a:rPr lang="en-US" sz="4000" b="1" dirty="0">
                <a:latin typeface="Times New Roman" pitchFamily="18" charset="0"/>
                <a:cs typeface="Times New Roman" pitchFamily="18" charset="0"/>
              </a:rPr>
            </a:br>
            <a:endParaRPr lang="en-IN" sz="4000" dirty="0"/>
          </a:p>
        </p:txBody>
      </p:sp>
    </p:spTree>
    <p:extLst>
      <p:ext uri="{BB962C8B-B14F-4D97-AF65-F5344CB8AC3E}">
        <p14:creationId xmlns:p14="http://schemas.microsoft.com/office/powerpoint/2010/main" val="413335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IN" dirty="0"/>
          </a:p>
        </p:txBody>
      </p:sp>
      <p:sp>
        <p:nvSpPr>
          <p:cNvPr id="3" name="Content Placeholder 2"/>
          <p:cNvSpPr>
            <a:spLocks noGrp="1"/>
          </p:cNvSpPr>
          <p:nvPr>
            <p:ph idx="1"/>
          </p:nvPr>
        </p:nvSpPr>
        <p:spPr>
          <a:xfrm>
            <a:off x="2589212" y="2133600"/>
            <a:ext cx="8915400" cy="2479964"/>
          </a:xfrm>
        </p:spPr>
        <p:txBody>
          <a:bodyPr/>
          <a:lstStyle/>
          <a:p>
            <a:endParaRPr lang="en-US" dirty="0" smtClean="0"/>
          </a:p>
          <a:p>
            <a:r>
              <a:rPr lang="en-US" dirty="0" smtClean="0"/>
              <a:t>Process </a:t>
            </a:r>
            <a:r>
              <a:rPr lang="en-US" dirty="0"/>
              <a:t>Migration, Steps, Advantages and Application</a:t>
            </a:r>
          </a:p>
          <a:p>
            <a:r>
              <a:rPr lang="en-US" dirty="0"/>
              <a:t>Mobile Agents</a:t>
            </a:r>
          </a:p>
          <a:p>
            <a:r>
              <a:rPr lang="en-US" dirty="0"/>
              <a:t>Mobile Agents Characteristics</a:t>
            </a:r>
          </a:p>
          <a:p>
            <a:r>
              <a:rPr lang="en-US" dirty="0"/>
              <a:t>Requirements of Mobile Agents</a:t>
            </a:r>
          </a:p>
          <a:p>
            <a:r>
              <a:rPr lang="en-US" dirty="0"/>
              <a:t>Mobile Agent Platform</a:t>
            </a:r>
          </a:p>
          <a:p>
            <a:pPr marL="0" indent="0">
              <a:buNone/>
            </a:pPr>
            <a:endParaRPr lang="en-IN" dirty="0"/>
          </a:p>
        </p:txBody>
      </p:sp>
    </p:spTree>
    <p:extLst>
      <p:ext uri="{BB962C8B-B14F-4D97-AF65-F5344CB8AC3E}">
        <p14:creationId xmlns:p14="http://schemas.microsoft.com/office/powerpoint/2010/main" val="7487355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TYK</a:t>
            </a:r>
            <a:endParaRPr lang="en-IN" dirty="0"/>
          </a:p>
        </p:txBody>
      </p:sp>
      <p:sp>
        <p:nvSpPr>
          <p:cNvPr id="3" name="Content Placeholder 2"/>
          <p:cNvSpPr>
            <a:spLocks noGrp="1"/>
          </p:cNvSpPr>
          <p:nvPr>
            <p:ph idx="1"/>
          </p:nvPr>
        </p:nvSpPr>
        <p:spPr/>
        <p:txBody>
          <a:bodyPr>
            <a:normAutofit lnSpcReduction="10000"/>
          </a:bodyPr>
          <a:lstStyle/>
          <a:p>
            <a:r>
              <a:rPr lang="en-US" dirty="0" smtClean="0"/>
              <a:t>Which one of the following is called a ‘process’?</a:t>
            </a:r>
          </a:p>
          <a:p>
            <a:pPr lvl="1"/>
            <a:r>
              <a:rPr lang="en-US" dirty="0"/>
              <a:t>Program </a:t>
            </a:r>
            <a:r>
              <a:rPr lang="en-US"/>
              <a:t>in </a:t>
            </a:r>
            <a:r>
              <a:rPr lang="en-US" smtClean="0"/>
              <a:t>execution</a:t>
            </a:r>
            <a:endParaRPr lang="en-US" dirty="0" smtClean="0"/>
          </a:p>
          <a:p>
            <a:pPr lvl="1"/>
            <a:r>
              <a:rPr lang="en-US" dirty="0" smtClean="0"/>
              <a:t> </a:t>
            </a:r>
            <a:r>
              <a:rPr lang="en-US" dirty="0"/>
              <a:t>Code </a:t>
            </a:r>
            <a:endParaRPr lang="en-US" dirty="0" smtClean="0"/>
          </a:p>
          <a:p>
            <a:pPr lvl="1"/>
            <a:r>
              <a:rPr lang="en-US" dirty="0" smtClean="0"/>
              <a:t> </a:t>
            </a:r>
            <a:r>
              <a:rPr lang="en-US" dirty="0"/>
              <a:t>State specific to underlying operating system </a:t>
            </a:r>
            <a:endParaRPr lang="en-US" dirty="0" smtClean="0"/>
          </a:p>
          <a:p>
            <a:pPr lvl="1"/>
            <a:r>
              <a:rPr lang="en-US" dirty="0" smtClean="0"/>
              <a:t> Object</a:t>
            </a:r>
          </a:p>
          <a:p>
            <a:r>
              <a:rPr lang="en-US" dirty="0"/>
              <a:t>Which one of the following is not a component of the system process’s kernel in a distributed operating system</a:t>
            </a:r>
            <a:r>
              <a:rPr lang="en-US" dirty="0" smtClean="0"/>
              <a:t>?</a:t>
            </a:r>
          </a:p>
          <a:p>
            <a:pPr lvl="1"/>
            <a:r>
              <a:rPr lang="en-US" dirty="0" smtClean="0"/>
              <a:t>Command </a:t>
            </a:r>
            <a:r>
              <a:rPr lang="en-US" dirty="0"/>
              <a:t>interpreter </a:t>
            </a:r>
            <a:endParaRPr lang="en-US" dirty="0" smtClean="0"/>
          </a:p>
          <a:p>
            <a:pPr lvl="1"/>
            <a:r>
              <a:rPr lang="en-US" dirty="0" smtClean="0"/>
              <a:t>Process manager</a:t>
            </a:r>
          </a:p>
          <a:p>
            <a:pPr lvl="1"/>
            <a:r>
              <a:rPr lang="en-US" dirty="0" smtClean="0"/>
              <a:t>Memory </a:t>
            </a:r>
            <a:r>
              <a:rPr lang="en-US" dirty="0"/>
              <a:t>scheduler </a:t>
            </a:r>
            <a:endParaRPr lang="en-US" dirty="0" smtClean="0"/>
          </a:p>
          <a:p>
            <a:pPr lvl="1"/>
            <a:r>
              <a:rPr lang="en-US" dirty="0" smtClean="0"/>
              <a:t>File </a:t>
            </a:r>
            <a:r>
              <a:rPr lang="en-US" dirty="0"/>
              <a:t>manager</a:t>
            </a:r>
            <a:endParaRPr lang="en-IN" dirty="0"/>
          </a:p>
        </p:txBody>
      </p:sp>
      <p:sp>
        <p:nvSpPr>
          <p:cNvPr id="4" name="Date Placeholder 3"/>
          <p:cNvSpPr>
            <a:spLocks noGrp="1"/>
          </p:cNvSpPr>
          <p:nvPr>
            <p:ph type="dt" sz="half" idx="10"/>
          </p:nvPr>
        </p:nvSpPr>
        <p:spPr/>
        <p:txBody>
          <a:bodyPr/>
          <a:lstStyle/>
          <a:p>
            <a:fld id="{DEF09BF9-E7EB-4FA5-8DB8-ACCDBFFC550F}" type="datetime1">
              <a:rPr lang="en-US" smtClean="0"/>
              <a:t>1/20/2025</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20</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2902320" y="2612160"/>
              <a:ext cx="605160" cy="2126160"/>
            </p14:xfrm>
          </p:contentPart>
        </mc:Choice>
        <mc:Fallback xmlns="">
          <p:pic>
            <p:nvPicPr>
              <p:cNvPr id="6" name="Ink 5"/>
              <p:cNvPicPr/>
              <p:nvPr/>
            </p:nvPicPr>
            <p:blipFill>
              <a:blip r:embed="rId3"/>
              <a:stretch>
                <a:fillRect/>
              </a:stretch>
            </p:blipFill>
            <p:spPr>
              <a:xfrm>
                <a:off x="2892960" y="2602800"/>
                <a:ext cx="623880" cy="2144880"/>
              </a:xfrm>
              <a:prstGeom prst="rect">
                <a:avLst/>
              </a:prstGeom>
            </p:spPr>
          </p:pic>
        </mc:Fallback>
      </mc:AlternateContent>
    </p:spTree>
    <p:extLst>
      <p:ext uri="{BB962C8B-B14F-4D97-AF65-F5344CB8AC3E}">
        <p14:creationId xmlns:p14="http://schemas.microsoft.com/office/powerpoint/2010/main" val="2150342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TYK</a:t>
            </a:r>
            <a:endParaRPr lang="en-IN" dirty="0"/>
          </a:p>
        </p:txBody>
      </p:sp>
      <p:sp>
        <p:nvSpPr>
          <p:cNvPr id="3" name="Content Placeholder 2"/>
          <p:cNvSpPr>
            <a:spLocks noGrp="1"/>
          </p:cNvSpPr>
          <p:nvPr>
            <p:ph idx="1"/>
          </p:nvPr>
        </p:nvSpPr>
        <p:spPr/>
        <p:txBody>
          <a:bodyPr>
            <a:normAutofit fontScale="92500" lnSpcReduction="10000"/>
          </a:bodyPr>
          <a:lstStyle/>
          <a:p>
            <a:r>
              <a:rPr lang="en-US" dirty="0"/>
              <a:t>Which one of the following is an instance of a migrated process</a:t>
            </a:r>
            <a:r>
              <a:rPr lang="en-US" dirty="0" smtClean="0"/>
              <a:t>?</a:t>
            </a:r>
          </a:p>
          <a:p>
            <a:pPr lvl="1"/>
            <a:r>
              <a:rPr lang="en-US" dirty="0" smtClean="0"/>
              <a:t>  </a:t>
            </a:r>
            <a:r>
              <a:rPr lang="en-US" dirty="0"/>
              <a:t>Destination instance </a:t>
            </a:r>
            <a:endParaRPr lang="en-US" dirty="0" smtClean="0"/>
          </a:p>
          <a:p>
            <a:pPr lvl="1"/>
            <a:r>
              <a:rPr lang="en-US" dirty="0" smtClean="0"/>
              <a:t> </a:t>
            </a:r>
            <a:r>
              <a:rPr lang="en-US" dirty="0"/>
              <a:t>Remote instance </a:t>
            </a:r>
            <a:endParaRPr lang="en-US" dirty="0" smtClean="0"/>
          </a:p>
          <a:p>
            <a:pPr lvl="1"/>
            <a:r>
              <a:rPr lang="en-US" dirty="0" smtClean="0"/>
              <a:t> Correspondent </a:t>
            </a:r>
            <a:r>
              <a:rPr lang="en-US" dirty="0"/>
              <a:t>instance </a:t>
            </a:r>
            <a:endParaRPr lang="en-US" dirty="0" smtClean="0"/>
          </a:p>
          <a:p>
            <a:pPr lvl="1"/>
            <a:r>
              <a:rPr lang="en-US" dirty="0" smtClean="0"/>
              <a:t> </a:t>
            </a:r>
            <a:r>
              <a:rPr lang="en-US" dirty="0"/>
              <a:t>Source </a:t>
            </a:r>
            <a:r>
              <a:rPr lang="en-US" dirty="0" smtClean="0"/>
              <a:t>instance</a:t>
            </a:r>
          </a:p>
          <a:p>
            <a:pPr lvl="1"/>
            <a:endParaRPr lang="en-US" dirty="0"/>
          </a:p>
          <a:p>
            <a:r>
              <a:rPr lang="en-US" dirty="0"/>
              <a:t>Which one of the following is not a step in process migration? </a:t>
            </a:r>
            <a:endParaRPr lang="en-US" dirty="0" smtClean="0"/>
          </a:p>
          <a:p>
            <a:pPr lvl="1"/>
            <a:r>
              <a:rPr lang="en-US" dirty="0" smtClean="0"/>
              <a:t>Process </a:t>
            </a:r>
            <a:r>
              <a:rPr lang="en-US" dirty="0"/>
              <a:t>is detached from its source node </a:t>
            </a:r>
            <a:endParaRPr lang="en-US" dirty="0" smtClean="0"/>
          </a:p>
          <a:p>
            <a:pPr lvl="1"/>
            <a:r>
              <a:rPr lang="en-US" dirty="0" smtClean="0"/>
              <a:t>State </a:t>
            </a:r>
            <a:r>
              <a:rPr lang="en-US" dirty="0"/>
              <a:t>is transferred and imported into a new instance on the remote node </a:t>
            </a:r>
            <a:endParaRPr lang="en-US" dirty="0" smtClean="0"/>
          </a:p>
          <a:p>
            <a:pPr lvl="1"/>
            <a:r>
              <a:rPr lang="en-US" dirty="0" smtClean="0"/>
              <a:t>Migration </a:t>
            </a:r>
            <a:r>
              <a:rPr lang="en-US" dirty="0"/>
              <a:t>request is issued to a source node </a:t>
            </a:r>
            <a:endParaRPr lang="en-US" dirty="0" smtClean="0"/>
          </a:p>
          <a:p>
            <a:pPr lvl="1"/>
            <a:r>
              <a:rPr lang="en-US" dirty="0" smtClean="0"/>
              <a:t>Destination </a:t>
            </a:r>
            <a:r>
              <a:rPr lang="en-US" dirty="0"/>
              <a:t>process instance is created</a:t>
            </a:r>
            <a:endParaRPr lang="en-IN" dirty="0"/>
          </a:p>
        </p:txBody>
      </p:sp>
      <p:sp>
        <p:nvSpPr>
          <p:cNvPr id="4" name="Date Placeholder 3"/>
          <p:cNvSpPr>
            <a:spLocks noGrp="1"/>
          </p:cNvSpPr>
          <p:nvPr>
            <p:ph type="dt" sz="half" idx="10"/>
          </p:nvPr>
        </p:nvSpPr>
        <p:spPr/>
        <p:txBody>
          <a:bodyPr/>
          <a:lstStyle/>
          <a:p>
            <a:fld id="{DEF09BF9-E7EB-4FA5-8DB8-ACCDBFFC550F}" type="datetime1">
              <a:rPr lang="en-US" smtClean="0"/>
              <a:t>1/20/2025</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21</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2962800" y="2606400"/>
              <a:ext cx="687600" cy="2815200"/>
            </p14:xfrm>
          </p:contentPart>
        </mc:Choice>
        <mc:Fallback xmlns="">
          <p:pic>
            <p:nvPicPr>
              <p:cNvPr id="6" name="Ink 5"/>
              <p:cNvPicPr/>
              <p:nvPr/>
            </p:nvPicPr>
            <p:blipFill>
              <a:blip r:embed="rId3"/>
              <a:stretch>
                <a:fillRect/>
              </a:stretch>
            </p:blipFill>
            <p:spPr>
              <a:xfrm>
                <a:off x="2953440" y="2597040"/>
                <a:ext cx="706320" cy="2833920"/>
              </a:xfrm>
              <a:prstGeom prst="rect">
                <a:avLst/>
              </a:prstGeom>
            </p:spPr>
          </p:pic>
        </mc:Fallback>
      </mc:AlternateContent>
    </p:spTree>
    <p:extLst>
      <p:ext uri="{BB962C8B-B14F-4D97-AF65-F5344CB8AC3E}">
        <p14:creationId xmlns:p14="http://schemas.microsoft.com/office/powerpoint/2010/main" val="190291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1158" y="484632"/>
            <a:ext cx="10055781" cy="712120"/>
          </a:xfrm>
        </p:spPr>
        <p:txBody>
          <a:bodyPr>
            <a:normAutofit/>
          </a:bodyPr>
          <a:lstStyle/>
          <a:p>
            <a:r>
              <a:rPr lang="en-IN" dirty="0"/>
              <a:t>Mobile AGENTS</a:t>
            </a:r>
          </a:p>
        </p:txBody>
      </p:sp>
      <p:sp>
        <p:nvSpPr>
          <p:cNvPr id="3" name="Content Placeholder 2"/>
          <p:cNvSpPr>
            <a:spLocks noGrp="1"/>
          </p:cNvSpPr>
          <p:nvPr>
            <p:ph idx="1"/>
          </p:nvPr>
        </p:nvSpPr>
        <p:spPr>
          <a:xfrm>
            <a:off x="1071158" y="1700808"/>
            <a:ext cx="10055781" cy="4471392"/>
          </a:xfrm>
        </p:spPr>
        <p:txBody>
          <a:bodyPr>
            <a:normAutofit/>
          </a:bodyPr>
          <a:lstStyle/>
          <a:p>
            <a:r>
              <a:rPr lang="en-US" b="1" dirty="0">
                <a:solidFill>
                  <a:srgbClr val="FF0000"/>
                </a:solidFill>
              </a:rPr>
              <a:t>Mobile Agents are the composition of computer software and data that can autonomously move from one computer to another computer and continue its execution on the destination computer. </a:t>
            </a:r>
            <a:endParaRPr lang="en-US" b="1" dirty="0" smtClean="0">
              <a:solidFill>
                <a:srgbClr val="FF0000"/>
              </a:solidFill>
            </a:endParaRPr>
          </a:p>
          <a:p>
            <a:r>
              <a:rPr lang="en-US" b="1" dirty="0" smtClean="0"/>
              <a:t>Mobile </a:t>
            </a:r>
            <a:r>
              <a:rPr lang="en-US" b="1" dirty="0"/>
              <a:t>Agents are the pieces of codes that are used to store data and are independent in nature i.e. they are self-driven and does not require corresponding node for communication as they are capable of functioning even if user gets disconnected from the network.</a:t>
            </a:r>
            <a:endParaRPr lang="en-US" dirty="0"/>
          </a:p>
          <a:p>
            <a:r>
              <a:rPr lang="en-US" b="1" dirty="0"/>
              <a:t>They are also called as transportable agents.</a:t>
            </a:r>
            <a:endParaRPr lang="en-US" dirty="0"/>
          </a:p>
          <a:p>
            <a:r>
              <a:rPr lang="en-US" b="1" dirty="0"/>
              <a:t>They can be broadly classified into two types:</a:t>
            </a:r>
            <a:endParaRPr lang="en-US" dirty="0"/>
          </a:p>
          <a:p>
            <a:pPr lvl="1"/>
            <a:r>
              <a:rPr lang="en-US" b="1" dirty="0"/>
              <a:t>Agents with pre-defined path.</a:t>
            </a:r>
            <a:endParaRPr lang="en-US" dirty="0"/>
          </a:p>
          <a:p>
            <a:pPr lvl="1"/>
            <a:r>
              <a:rPr lang="en-US" b="1" dirty="0"/>
              <a:t>Agents with undefined path i.e. Roamer.</a:t>
            </a:r>
            <a:endParaRPr lang="en-US" dirty="0"/>
          </a:p>
          <a:p>
            <a:endParaRPr lang="en-IN" dirty="0"/>
          </a:p>
        </p:txBody>
      </p:sp>
      <p:sp>
        <p:nvSpPr>
          <p:cNvPr id="4" name="Date Placeholder 3"/>
          <p:cNvSpPr>
            <a:spLocks noGrp="1"/>
          </p:cNvSpPr>
          <p:nvPr>
            <p:ph type="dt" sz="half" idx="10"/>
          </p:nvPr>
        </p:nvSpPr>
        <p:spPr/>
        <p:txBody>
          <a:bodyPr/>
          <a:lstStyle/>
          <a:p>
            <a:fld id="{DEF09BF9-E7EB-4FA5-8DB8-ACCDBFFC550F}" type="datetime1">
              <a:rPr lang="en-US" smtClean="0"/>
              <a:t>1/20/2025</a:t>
            </a:fld>
            <a:endParaRPr lang="en-US"/>
          </a:p>
        </p:txBody>
      </p:sp>
      <p:sp>
        <p:nvSpPr>
          <p:cNvPr id="5" name="Slide Number Placeholder 4"/>
          <p:cNvSpPr>
            <a:spLocks noGrp="1"/>
          </p:cNvSpPr>
          <p:nvPr>
            <p:ph type="sldNum" sz="quarter" idx="12"/>
          </p:nvPr>
        </p:nvSpPr>
        <p:spPr/>
        <p:txBody>
          <a:bodyPr/>
          <a:lstStyle/>
          <a:p>
            <a:fld id="{E5137D0E-4A4F-4307-8994-C1891D747D59}" type="slidenum">
              <a:rPr lang="en-US" smtClean="0"/>
              <a:t>22</a:t>
            </a:fld>
            <a:endParaRPr lang="en-US"/>
          </a:p>
        </p:txBody>
      </p:sp>
    </p:spTree>
    <p:extLst>
      <p:ext uri="{BB962C8B-B14F-4D97-AF65-F5344CB8AC3E}">
        <p14:creationId xmlns:p14="http://schemas.microsoft.com/office/powerpoint/2010/main" val="52973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274638"/>
            <a:ext cx="9371384" cy="939784"/>
          </a:xfrm>
        </p:spPr>
        <p:txBody>
          <a:bodyPr/>
          <a:lstStyle/>
          <a:p>
            <a:r>
              <a:rPr lang="en-US" dirty="0"/>
              <a:t>What are mobile agents</a:t>
            </a:r>
            <a:endParaRPr lang="en-IN" dirty="0"/>
          </a:p>
        </p:txBody>
      </p:sp>
      <p:sp>
        <p:nvSpPr>
          <p:cNvPr id="3" name="Content Placeholder 2"/>
          <p:cNvSpPr>
            <a:spLocks noGrp="1"/>
          </p:cNvSpPr>
          <p:nvPr>
            <p:ph idx="1"/>
          </p:nvPr>
        </p:nvSpPr>
        <p:spPr>
          <a:xfrm>
            <a:off x="983433" y="1339606"/>
            <a:ext cx="10369151" cy="4681683"/>
          </a:xfrm>
          <a:ln>
            <a:solidFill>
              <a:schemeClr val="accent1"/>
            </a:solidFill>
          </a:ln>
        </p:spPr>
        <p:txBody>
          <a:bodyPr>
            <a:normAutofit/>
          </a:bodyPr>
          <a:lstStyle/>
          <a:p>
            <a:r>
              <a:rPr lang="en-US" sz="1900" dirty="0"/>
              <a:t>An agent is a software object </a:t>
            </a:r>
            <a:r>
              <a:rPr lang="en-US" sz="1900" dirty="0" smtClean="0"/>
              <a:t>that is </a:t>
            </a:r>
            <a:r>
              <a:rPr lang="en-US" sz="1900" dirty="0"/>
              <a:t>situated within an execution </a:t>
            </a:r>
            <a:r>
              <a:rPr lang="en-US" sz="1900" dirty="0" smtClean="0"/>
              <a:t>environment. It possess </a:t>
            </a:r>
            <a:r>
              <a:rPr lang="en-US" sz="1900" dirty="0"/>
              <a:t>the following mandatory properties</a:t>
            </a:r>
          </a:p>
          <a:p>
            <a:pPr lvl="2">
              <a:tabLst>
                <a:tab pos="1254125" algn="l"/>
              </a:tabLst>
            </a:pPr>
            <a:r>
              <a:rPr lang="en-US" sz="1900" i="1" dirty="0"/>
              <a:t>Reactive - </a:t>
            </a:r>
            <a:r>
              <a:rPr lang="en-US" sz="1900" dirty="0"/>
              <a:t>senses changes in the environment and acts in </a:t>
            </a:r>
            <a:r>
              <a:rPr lang="en-US" sz="1900" dirty="0" smtClean="0"/>
              <a:t>accordance </a:t>
            </a:r>
            <a:r>
              <a:rPr lang="en-US" sz="1900" dirty="0"/>
              <a:t>with those changes </a:t>
            </a:r>
          </a:p>
          <a:p>
            <a:pPr lvl="2">
              <a:tabLst>
                <a:tab pos="1254125" algn="l"/>
              </a:tabLst>
            </a:pPr>
            <a:r>
              <a:rPr lang="en-US" sz="1900" i="1" dirty="0"/>
              <a:t>Autonomous  - </a:t>
            </a:r>
            <a:r>
              <a:rPr lang="en-US" sz="1900" dirty="0"/>
              <a:t>has control over its own actions</a:t>
            </a:r>
          </a:p>
          <a:p>
            <a:pPr lvl="2">
              <a:tabLst>
                <a:tab pos="1254125" algn="l"/>
              </a:tabLst>
            </a:pPr>
            <a:r>
              <a:rPr lang="en-US" sz="1900" i="1" dirty="0"/>
              <a:t>Goal-driven - </a:t>
            </a:r>
            <a:r>
              <a:rPr lang="en-US" sz="1900" dirty="0"/>
              <a:t>is pro-active </a:t>
            </a:r>
          </a:p>
          <a:p>
            <a:pPr lvl="2">
              <a:tabLst>
                <a:tab pos="1254125" algn="l"/>
              </a:tabLst>
            </a:pPr>
            <a:r>
              <a:rPr lang="en-US" sz="1900" i="1" dirty="0"/>
              <a:t>Temporally continuous </a:t>
            </a:r>
            <a:r>
              <a:rPr lang="en-US" sz="1900" dirty="0"/>
              <a:t>- executes continuously  and may possess one or more of the following orthogonal properties:</a:t>
            </a:r>
          </a:p>
          <a:p>
            <a:pPr lvl="3">
              <a:tabLst>
                <a:tab pos="1254125" algn="l"/>
              </a:tabLst>
            </a:pPr>
            <a:r>
              <a:rPr lang="en-US" sz="1900" i="1" dirty="0"/>
              <a:t>Communicative</a:t>
            </a:r>
            <a:r>
              <a:rPr lang="en-US" sz="1900" dirty="0"/>
              <a:t>- can communicate with other agents</a:t>
            </a:r>
          </a:p>
          <a:p>
            <a:pPr lvl="3">
              <a:tabLst>
                <a:tab pos="1254125" algn="l"/>
              </a:tabLst>
            </a:pPr>
            <a:r>
              <a:rPr lang="en-US" sz="1900" i="1" dirty="0"/>
              <a:t>Mobile -</a:t>
            </a:r>
            <a:r>
              <a:rPr lang="en-US" sz="1900" dirty="0"/>
              <a:t> can travel from one host to another</a:t>
            </a:r>
          </a:p>
          <a:p>
            <a:pPr lvl="3">
              <a:tabLst>
                <a:tab pos="1254125" algn="l"/>
              </a:tabLst>
            </a:pPr>
            <a:r>
              <a:rPr lang="en-US" sz="1900" i="1" dirty="0"/>
              <a:t>Learning </a:t>
            </a:r>
            <a:r>
              <a:rPr lang="en-US" sz="1900" dirty="0"/>
              <a:t>- adapts in accordance with previous experience</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3670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4" y="260648"/>
            <a:ext cx="8229600" cy="562074"/>
          </a:xfrm>
        </p:spPr>
        <p:txBody>
          <a:bodyPr>
            <a:normAutofit fontScale="90000"/>
          </a:bodyPr>
          <a:lstStyle/>
          <a:p>
            <a:r>
              <a:rPr lang="en-US" dirty="0"/>
              <a:t>Mobile agent</a:t>
            </a:r>
          </a:p>
        </p:txBody>
      </p:sp>
      <p:sp>
        <p:nvSpPr>
          <p:cNvPr id="3" name="Content Placeholder 2"/>
          <p:cNvSpPr>
            <a:spLocks noGrp="1"/>
          </p:cNvSpPr>
          <p:nvPr>
            <p:ph idx="1"/>
          </p:nvPr>
        </p:nvSpPr>
        <p:spPr>
          <a:xfrm>
            <a:off x="623392" y="908720"/>
            <a:ext cx="9587408" cy="5616624"/>
          </a:xfrm>
        </p:spPr>
        <p:txBody>
          <a:bodyPr>
            <a:normAutofit/>
          </a:bodyPr>
          <a:lstStyle/>
          <a:p>
            <a:r>
              <a:rPr lang="en-US" b="1" dirty="0"/>
              <a:t>The life-cycle of these agents ensures that they are :</a:t>
            </a:r>
            <a:endParaRPr lang="en-US" dirty="0"/>
          </a:p>
          <a:p>
            <a:r>
              <a:rPr lang="en-US" b="1" dirty="0"/>
              <a:t>Able to adapt the environment i.e. either home or foreign environment.</a:t>
            </a:r>
            <a:endParaRPr lang="en-US" dirty="0"/>
          </a:p>
          <a:p>
            <a:r>
              <a:rPr lang="en-US" b="1" dirty="0"/>
              <a:t>Able to switch among the positions of one node to other.</a:t>
            </a:r>
            <a:endParaRPr lang="en-US" dirty="0"/>
          </a:p>
          <a:p>
            <a:r>
              <a:rPr lang="en-US" b="1" dirty="0"/>
              <a:t>Focused towards the final output.</a:t>
            </a:r>
            <a:endParaRPr lang="en-US" dirty="0"/>
          </a:p>
          <a:p>
            <a:r>
              <a:rPr lang="en-US" b="1" dirty="0"/>
              <a:t>Autonomous.</a:t>
            </a:r>
            <a:endParaRPr lang="en-US" dirty="0"/>
          </a:p>
          <a:p>
            <a:pPr marL="0" indent="0">
              <a:buNone/>
            </a:pPr>
            <a:endParaRPr lang="en-US" sz="2400" dirty="0"/>
          </a:p>
          <a:p>
            <a:endParaRPr lang="en-US" sz="2400" dirty="0"/>
          </a:p>
        </p:txBody>
      </p:sp>
      <p:pic>
        <p:nvPicPr>
          <p:cNvPr id="4" name="Picture 3"/>
          <p:cNvPicPr>
            <a:picLocks noChangeAspect="1"/>
          </p:cNvPicPr>
          <p:nvPr/>
        </p:nvPicPr>
        <p:blipFill>
          <a:blip r:embed="rId2"/>
          <a:stretch>
            <a:fillRect/>
          </a:stretch>
        </p:blipFill>
        <p:spPr>
          <a:xfrm>
            <a:off x="5612823" y="2628813"/>
            <a:ext cx="5393228" cy="3783431"/>
          </a:xfrm>
          <a:prstGeom prst="rect">
            <a:avLst/>
          </a:prstGeom>
        </p:spPr>
      </p:pic>
    </p:spTree>
    <p:extLst>
      <p:ext uri="{BB962C8B-B14F-4D97-AF65-F5344CB8AC3E}">
        <p14:creationId xmlns:p14="http://schemas.microsoft.com/office/powerpoint/2010/main" val="271734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5" y="484632"/>
            <a:ext cx="10215514" cy="1000152"/>
          </a:xfrm>
        </p:spPr>
        <p:txBody>
          <a:bodyPr>
            <a:normAutofit fontScale="90000"/>
          </a:bodyPr>
          <a:lstStyle/>
          <a:p>
            <a:r>
              <a:rPr lang="en-US" sz="5400" dirty="0"/>
              <a:t>Mobile agent platforms</a:t>
            </a:r>
            <a:br>
              <a:rPr lang="en-US" sz="5400" dirty="0"/>
            </a:br>
            <a:endParaRPr lang="en-IN" dirty="0"/>
          </a:p>
        </p:txBody>
      </p:sp>
      <p:sp>
        <p:nvSpPr>
          <p:cNvPr id="3" name="Content Placeholder 2"/>
          <p:cNvSpPr>
            <a:spLocks noGrp="1"/>
          </p:cNvSpPr>
          <p:nvPr>
            <p:ph idx="1"/>
          </p:nvPr>
        </p:nvSpPr>
        <p:spPr>
          <a:xfrm>
            <a:off x="695401" y="1052736"/>
            <a:ext cx="10431538" cy="5119464"/>
          </a:xfrm>
        </p:spPr>
        <p:txBody>
          <a:bodyPr>
            <a:normAutofit fontScale="85000" lnSpcReduction="20000"/>
          </a:bodyPr>
          <a:lstStyle/>
          <a:p>
            <a:pPr marL="0" indent="0">
              <a:lnSpc>
                <a:spcPct val="110000"/>
              </a:lnSpc>
              <a:spcBef>
                <a:spcPct val="0"/>
              </a:spcBef>
              <a:buNone/>
            </a:pPr>
            <a:r>
              <a:rPr lang="en-US" dirty="0"/>
              <a:t>			</a:t>
            </a:r>
            <a:endParaRPr lang="en-US" sz="2400" dirty="0"/>
          </a:p>
          <a:p>
            <a:pPr algn="just"/>
            <a:r>
              <a:rPr lang="en-US" sz="2400" dirty="0"/>
              <a:t>Mobile agent systems </a:t>
            </a:r>
            <a:r>
              <a:rPr lang="en-US" sz="2400" b="1" dirty="0"/>
              <a:t>use specialized servers </a:t>
            </a:r>
            <a:r>
              <a:rPr lang="en-US" sz="2400" dirty="0"/>
              <a:t>to interpret the agent's behavior and communicate with other servers.</a:t>
            </a:r>
          </a:p>
          <a:p>
            <a:pPr algn="just">
              <a:buNone/>
            </a:pPr>
            <a:r>
              <a:rPr lang="en-US" sz="2400" dirty="0"/>
              <a:t> </a:t>
            </a:r>
          </a:p>
          <a:p>
            <a:pPr algn="just"/>
            <a:r>
              <a:rPr lang="en-US" sz="2400" dirty="0"/>
              <a:t>A mobile agent has </a:t>
            </a:r>
            <a:r>
              <a:rPr lang="en-US" sz="2400" b="1" dirty="0"/>
              <a:t>inherent navigational autonomy</a:t>
            </a:r>
            <a:r>
              <a:rPr lang="en-US" sz="2400" dirty="0"/>
              <a:t> and can ask to be sent to some other nodes.</a:t>
            </a:r>
          </a:p>
          <a:p>
            <a:pPr algn="just">
              <a:buNone/>
            </a:pPr>
            <a:endParaRPr lang="en-US" sz="2400" dirty="0"/>
          </a:p>
          <a:p>
            <a:pPr algn="just"/>
            <a:r>
              <a:rPr lang="en-US" sz="2400" dirty="0"/>
              <a:t> It should be able </a:t>
            </a:r>
            <a:r>
              <a:rPr lang="en-US" sz="2400" b="1" dirty="0"/>
              <a:t>to execute on every machine in a network </a:t>
            </a:r>
            <a:r>
              <a:rPr lang="en-US" sz="2400" dirty="0"/>
              <a:t>and the agent code should not have to be installed on every machine the agent could visit. </a:t>
            </a:r>
          </a:p>
          <a:p>
            <a:pPr algn="just">
              <a:buNone/>
            </a:pPr>
            <a:endParaRPr lang="en-US" sz="2400" dirty="0"/>
          </a:p>
          <a:p>
            <a:pPr algn="just"/>
            <a:r>
              <a:rPr lang="en-US" sz="2400" dirty="0"/>
              <a:t>Mobile agents </a:t>
            </a:r>
            <a:r>
              <a:rPr lang="en-US" sz="2400" b="1" dirty="0"/>
              <a:t>use mobile code systems like Java and the Java virtual machine </a:t>
            </a:r>
            <a:r>
              <a:rPr lang="en-US" sz="2400" dirty="0"/>
              <a:t>where classes can be loaded at runtime over the network. </a:t>
            </a:r>
          </a:p>
          <a:p>
            <a:pPr algn="just">
              <a:buNone/>
            </a:pPr>
            <a:endParaRPr lang="en-US" sz="2400" dirty="0"/>
          </a:p>
          <a:p>
            <a:r>
              <a:rPr lang="en-US" sz="2400" dirty="0"/>
              <a:t>Mobile agents </a:t>
            </a:r>
            <a:r>
              <a:rPr lang="en-US" sz="2400" b="1" dirty="0"/>
              <a:t>may be one-hop</a:t>
            </a:r>
            <a:r>
              <a:rPr lang="en-US" sz="2400" dirty="0"/>
              <a:t>, that migrate to one other place only, or </a:t>
            </a:r>
            <a:r>
              <a:rPr lang="en-US" sz="2400" b="1" dirty="0"/>
              <a:t>multi-hop</a:t>
            </a:r>
            <a:r>
              <a:rPr lang="en-US" sz="2400" dirty="0"/>
              <a:t> that roam the network from place to place. </a:t>
            </a:r>
            <a:br>
              <a:rPr lang="en-US" sz="2400" dirty="0"/>
            </a:br>
            <a:endParaRPr lang="en-IN" sz="2400" dirty="0"/>
          </a:p>
          <a:p>
            <a:pPr>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40336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85" y="484632"/>
            <a:ext cx="10575554" cy="1144168"/>
          </a:xfrm>
        </p:spPr>
        <p:txBody>
          <a:bodyPr/>
          <a:lstStyle/>
          <a:p>
            <a:r>
              <a:rPr lang="en-US" dirty="0"/>
              <a:t>Mobile agent components</a:t>
            </a:r>
            <a:endParaRPr lang="en-IN" dirty="0"/>
          </a:p>
        </p:txBody>
      </p:sp>
      <p:sp>
        <p:nvSpPr>
          <p:cNvPr id="3" name="Content Placeholder 2"/>
          <p:cNvSpPr>
            <a:spLocks noGrp="1"/>
          </p:cNvSpPr>
          <p:nvPr>
            <p:ph idx="1"/>
          </p:nvPr>
        </p:nvSpPr>
        <p:spPr>
          <a:xfrm>
            <a:off x="551385" y="2093976"/>
            <a:ext cx="10055781" cy="4050792"/>
          </a:xfrm>
        </p:spPr>
        <p:txBody>
          <a:bodyPr>
            <a:normAutofit lnSpcReduction="10000"/>
          </a:bodyPr>
          <a:lstStyle/>
          <a:p>
            <a:pPr marL="0" indent="0" algn="just">
              <a:buNone/>
            </a:pPr>
            <a:r>
              <a:rPr lang="en-US" sz="2400" dirty="0"/>
              <a:t>A mobile agent is composed of two different pieces. </a:t>
            </a:r>
          </a:p>
          <a:p>
            <a:pPr algn="just"/>
            <a:endParaRPr lang="en-US" sz="2400" dirty="0"/>
          </a:p>
          <a:p>
            <a:pPr algn="just"/>
            <a:r>
              <a:rPr lang="en-US" sz="2400" b="1" dirty="0"/>
              <a:t>One piece is the code itself</a:t>
            </a:r>
            <a:r>
              <a:rPr lang="en-US" sz="2400" dirty="0"/>
              <a:t>, which consists of the instructions that define the behavior of the agent. </a:t>
            </a:r>
          </a:p>
          <a:p>
            <a:pPr marL="0" indent="0" algn="just">
              <a:buNone/>
            </a:pPr>
            <a:endParaRPr lang="en-US" sz="2400" dirty="0"/>
          </a:p>
          <a:p>
            <a:pPr algn="just"/>
            <a:r>
              <a:rPr lang="en-US" sz="2400" b="1" dirty="0"/>
              <a:t>The second piece is the current state of execution </a:t>
            </a:r>
            <a:r>
              <a:rPr lang="en-US" sz="2400" dirty="0"/>
              <a:t>of the agent. Often, these two pieces are separate. For example, in a typical computer program, the code sits on disk while the executing state sits in RAM. A mobile agent, however, brings the two together. </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19068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322519"/>
            <a:ext cx="8229600" cy="1011222"/>
          </a:xfrm>
        </p:spPr>
        <p:txBody>
          <a:bodyPr/>
          <a:lstStyle/>
          <a:p>
            <a:r>
              <a:rPr lang="en-US" dirty="0"/>
              <a:t>Mobile agent components</a:t>
            </a:r>
            <a:endParaRPr lang="en-IN" dirty="0"/>
          </a:p>
        </p:txBody>
      </p:sp>
      <p:sp>
        <p:nvSpPr>
          <p:cNvPr id="3" name="Content Placeholder 2"/>
          <p:cNvSpPr>
            <a:spLocks noGrp="1"/>
          </p:cNvSpPr>
          <p:nvPr>
            <p:ph idx="1"/>
          </p:nvPr>
        </p:nvSpPr>
        <p:spPr>
          <a:xfrm>
            <a:off x="911423" y="1412776"/>
            <a:ext cx="10410511" cy="5143536"/>
          </a:xfrm>
        </p:spPr>
        <p:txBody>
          <a:bodyPr>
            <a:normAutofit/>
          </a:bodyPr>
          <a:lstStyle/>
          <a:p>
            <a:pPr algn="just"/>
            <a:r>
              <a:rPr lang="en-US" sz="2400" dirty="0"/>
              <a:t>When an agent migrates to a new host, both its code and its state are transferred. Thus, </a:t>
            </a:r>
            <a:r>
              <a:rPr lang="en-US" sz="2400" b="1" dirty="0"/>
              <a:t>the agent does not only remember what to do and how to do it, it remembers what it was doing before as well. </a:t>
            </a:r>
          </a:p>
          <a:p>
            <a:pPr algn="just"/>
            <a:endParaRPr lang="en-US" sz="2400" dirty="0"/>
          </a:p>
          <a:p>
            <a:pPr algn="just"/>
            <a:r>
              <a:rPr lang="en-US" sz="2400" dirty="0"/>
              <a:t>When an agent migrates to a new host, both of these pieces must be captured and packaged.</a:t>
            </a:r>
            <a:endParaRPr lang="en-IN" sz="2400" dirty="0"/>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7238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548681"/>
            <a:ext cx="10291112" cy="5626121"/>
          </a:xfrm>
        </p:spPr>
        <p:txBody>
          <a:bodyPr>
            <a:normAutofit fontScale="85000" lnSpcReduction="20000"/>
          </a:bodyPr>
          <a:lstStyle/>
          <a:p>
            <a:pPr>
              <a:buNone/>
            </a:pPr>
            <a:r>
              <a:rPr lang="en-US" sz="4000" b="1" dirty="0"/>
              <a:t> Characteristics of Mobile Agents</a:t>
            </a:r>
          </a:p>
          <a:p>
            <a:endParaRPr lang="en-US" b="1" dirty="0"/>
          </a:p>
          <a:p>
            <a:r>
              <a:rPr lang="en-US" sz="2600" dirty="0"/>
              <a:t>An agent must have its own unique identity. </a:t>
            </a:r>
            <a:endParaRPr lang="en-IN" sz="2600" dirty="0"/>
          </a:p>
          <a:p>
            <a:endParaRPr lang="en-US" sz="2600" dirty="0"/>
          </a:p>
          <a:p>
            <a:r>
              <a:rPr lang="en-US" sz="2600" dirty="0"/>
              <a:t>It must be able to determine what other agents are executing on the agent host.  </a:t>
            </a:r>
            <a:endParaRPr lang="en-IN" sz="2600" dirty="0"/>
          </a:p>
          <a:p>
            <a:endParaRPr lang="en-US" sz="2600" dirty="0"/>
          </a:p>
          <a:p>
            <a:r>
              <a:rPr lang="en-US" sz="2600" dirty="0"/>
              <a:t>It must be able to determine what messages other agents accept and send.  </a:t>
            </a:r>
            <a:endParaRPr lang="en-IN" sz="2600" dirty="0"/>
          </a:p>
          <a:p>
            <a:endParaRPr lang="en-US" sz="2600" dirty="0"/>
          </a:p>
          <a:p>
            <a:r>
              <a:rPr lang="en-US" sz="2600" dirty="0"/>
              <a:t>An agent host must allow agents to communicate with each other and itself.  </a:t>
            </a:r>
            <a:endParaRPr lang="en-IN" sz="2600" dirty="0"/>
          </a:p>
          <a:p>
            <a:endParaRPr lang="en-US" sz="2600" dirty="0"/>
          </a:p>
          <a:p>
            <a:r>
              <a:rPr lang="en-US" sz="2600" dirty="0"/>
              <a:t>It must allow multiple agents to co-exist and execute simultaneously. </a:t>
            </a:r>
            <a:endParaRPr lang="en-IN" sz="2600" dirty="0"/>
          </a:p>
          <a:p>
            <a:endParaRPr lang="en-US" sz="2600" b="1" dirty="0"/>
          </a:p>
          <a:p>
            <a:pPr marL="0" indent="0">
              <a:buNone/>
            </a:pPr>
            <a:endParaRPr lang="en-IN" b="1" dirty="0"/>
          </a:p>
          <a:p>
            <a:pPr>
              <a:buNone/>
            </a:pPr>
            <a:endParaRPr lang="en-IN" dirty="0"/>
          </a:p>
        </p:txBody>
      </p:sp>
    </p:spTree>
    <p:extLst>
      <p:ext uri="{BB962C8B-B14F-4D97-AF65-F5344CB8AC3E}">
        <p14:creationId xmlns:p14="http://schemas.microsoft.com/office/powerpoint/2010/main" val="314087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54032"/>
          </a:xfrm>
        </p:spPr>
        <p:txBody>
          <a:bodyPr>
            <a:normAutofit fontScale="90000"/>
          </a:bodyPr>
          <a:lstStyle/>
          <a:p>
            <a:r>
              <a:rPr lang="en-US" b="1" dirty="0"/>
              <a:t/>
            </a:r>
            <a:br>
              <a:rPr lang="en-US" b="1" dirty="0"/>
            </a:br>
            <a:r>
              <a:rPr lang="en-US" b="1" dirty="0"/>
              <a:t>Agent Architecture</a:t>
            </a:r>
            <a:r>
              <a:rPr lang="en-IN" b="1" dirty="0"/>
              <a:t/>
            </a:r>
            <a:br>
              <a:rPr lang="en-IN" b="1" dirty="0"/>
            </a:br>
            <a:endParaRPr lang="en-IN" dirty="0"/>
          </a:p>
        </p:txBody>
      </p:sp>
      <p:pic>
        <p:nvPicPr>
          <p:cNvPr id="4" name="Content Placeholder 3" descr="Untitled.png"/>
          <p:cNvPicPr>
            <a:picLocks noGrp="1" noChangeAspect="1"/>
          </p:cNvPicPr>
          <p:nvPr>
            <p:ph idx="1"/>
          </p:nvPr>
        </p:nvPicPr>
        <p:blipFill>
          <a:blip r:embed="rId2" cstate="print"/>
          <a:stretch>
            <a:fillRect/>
          </a:stretch>
        </p:blipFill>
        <p:spPr>
          <a:xfrm>
            <a:off x="2351584" y="1604678"/>
            <a:ext cx="7776864" cy="4560626"/>
          </a:xfrm>
        </p:spPr>
      </p:pic>
    </p:spTree>
    <p:extLst>
      <p:ext uri="{BB962C8B-B14F-4D97-AF65-F5344CB8AC3E}">
        <p14:creationId xmlns:p14="http://schemas.microsoft.com/office/powerpoint/2010/main" val="304167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Logical Mobility?</a:t>
            </a:r>
            <a:endParaRPr lang="en-IN" dirty="0"/>
          </a:p>
        </p:txBody>
      </p:sp>
      <p:sp>
        <p:nvSpPr>
          <p:cNvPr id="3" name="Content Placeholder 2"/>
          <p:cNvSpPr>
            <a:spLocks noGrp="1"/>
          </p:cNvSpPr>
          <p:nvPr>
            <p:ph idx="1"/>
          </p:nvPr>
        </p:nvSpPr>
        <p:spPr>
          <a:xfrm>
            <a:off x="2186246" y="2133600"/>
            <a:ext cx="9318365" cy="3777622"/>
          </a:xfrm>
        </p:spPr>
        <p:txBody>
          <a:bodyPr/>
          <a:lstStyle/>
          <a:p>
            <a:pPr marL="0" indent="0">
              <a:buNone/>
            </a:pPr>
            <a:r>
              <a:rPr lang="en-US" dirty="0"/>
              <a:t>Logical Mobility refers to the ability to move software components, code, or computational elements between different devices or systems. This includes:</a:t>
            </a:r>
          </a:p>
          <a:p>
            <a:pPr marL="0" indent="0">
              <a:buNone/>
            </a:pPr>
            <a:r>
              <a:rPr lang="en-US" dirty="0"/>
              <a:t>The movement of:</a:t>
            </a:r>
          </a:p>
          <a:p>
            <a:r>
              <a:rPr lang="en-US" dirty="0"/>
              <a:t>Software programs and applications</a:t>
            </a:r>
          </a:p>
          <a:p>
            <a:r>
              <a:rPr lang="en-US" dirty="0"/>
              <a:t>Code segments or modules</a:t>
            </a:r>
          </a:p>
          <a:p>
            <a:r>
              <a:rPr lang="en-US" dirty="0"/>
              <a:t>Objects and data structures</a:t>
            </a:r>
          </a:p>
          <a:p>
            <a:r>
              <a:rPr lang="en-US" dirty="0"/>
              <a:t>Computational processes</a:t>
            </a:r>
          </a:p>
          <a:p>
            <a:pPr marL="0" indent="0">
              <a:buNone/>
            </a:pPr>
            <a:r>
              <a:rPr lang="en-US" dirty="0"/>
              <a:t>For example, when you download an app from an app store to your phone, that's logical mobility in action. Similarly, when a web browser downloads and executes JavaScript code from a server, that's also logical mobility.</a:t>
            </a:r>
            <a:endParaRPr lang="en-IN" dirty="0"/>
          </a:p>
        </p:txBody>
      </p:sp>
    </p:spTree>
    <p:extLst>
      <p:ext uri="{BB962C8B-B14F-4D97-AF65-F5344CB8AC3E}">
        <p14:creationId xmlns:p14="http://schemas.microsoft.com/office/powerpoint/2010/main" val="30526455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6371" y="362990"/>
            <a:ext cx="7514705" cy="822960"/>
          </a:xfrm>
        </p:spPr>
        <p:txBody>
          <a:bodyPr>
            <a:normAutofit fontScale="90000"/>
          </a:bodyPr>
          <a:lstStyle/>
          <a:p>
            <a:r>
              <a:rPr lang="en-US" b="1" dirty="0"/>
              <a:t>Mobile Agents and Process Migration</a:t>
            </a:r>
            <a:r>
              <a:rPr lang="en-IN" b="1" dirty="0"/>
              <a:t/>
            </a:r>
            <a:br>
              <a:rPr lang="en-IN" b="1"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30992088"/>
              </p:ext>
            </p:extLst>
          </p:nvPr>
        </p:nvGraphicFramePr>
        <p:xfrm>
          <a:off x="3566162" y="354677"/>
          <a:ext cx="8071656" cy="6212377"/>
        </p:xfrm>
        <a:graphic>
          <a:graphicData uri="http://schemas.openxmlformats.org/drawingml/2006/table">
            <a:tbl>
              <a:tblPr/>
              <a:tblGrid>
                <a:gridCol w="2690552">
                  <a:extLst>
                    <a:ext uri="{9D8B030D-6E8A-4147-A177-3AD203B41FA5}">
                      <a16:colId xmlns:a16="http://schemas.microsoft.com/office/drawing/2014/main" val="1795138471"/>
                    </a:ext>
                  </a:extLst>
                </a:gridCol>
                <a:gridCol w="2690552">
                  <a:extLst>
                    <a:ext uri="{9D8B030D-6E8A-4147-A177-3AD203B41FA5}">
                      <a16:colId xmlns:a16="http://schemas.microsoft.com/office/drawing/2014/main" val="1560750986"/>
                    </a:ext>
                  </a:extLst>
                </a:gridCol>
                <a:gridCol w="2690552">
                  <a:extLst>
                    <a:ext uri="{9D8B030D-6E8A-4147-A177-3AD203B41FA5}">
                      <a16:colId xmlns:a16="http://schemas.microsoft.com/office/drawing/2014/main" val="1097607357"/>
                    </a:ext>
                  </a:extLst>
                </a:gridCol>
              </a:tblGrid>
              <a:tr h="350321">
                <a:tc>
                  <a:txBody>
                    <a:bodyPr/>
                    <a:lstStyle/>
                    <a:p>
                      <a:endParaRPr lang="en-IN"/>
                    </a:p>
                  </a:txBody>
                  <a:tcPr marL="36329" marR="36329" marT="18165" marB="18165" anchor="ctr">
                    <a:lnL>
                      <a:noFill/>
                    </a:lnL>
                    <a:lnR>
                      <a:noFill/>
                    </a:lnR>
                    <a:lnT>
                      <a:noFill/>
                    </a:lnT>
                    <a:lnB>
                      <a:noFill/>
                    </a:lnB>
                  </a:tcPr>
                </a:tc>
                <a:tc>
                  <a:txBody>
                    <a:bodyPr/>
                    <a:lstStyle/>
                    <a:p>
                      <a:endParaRPr lang="en-IN" dirty="0"/>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extLst>
                  <a:ext uri="{0D108BD9-81ED-4DB2-BD59-A6C34878D82A}">
                    <a16:rowId xmlns:a16="http://schemas.microsoft.com/office/drawing/2014/main" val="2085544667"/>
                  </a:ext>
                </a:extLst>
              </a:tr>
              <a:tr h="1032990">
                <a:tc>
                  <a:txBody>
                    <a:bodyPr/>
                    <a:lstStyle/>
                    <a:p>
                      <a:endParaRPr lang="en-IN"/>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tc>
                  <a:txBody>
                    <a:bodyPr/>
                    <a:lstStyle/>
                    <a:p>
                      <a:endParaRPr lang="en-IN" dirty="0"/>
                    </a:p>
                  </a:txBody>
                  <a:tcPr marL="36329" marR="36329" marT="18165" marB="18165" anchor="ctr">
                    <a:lnL>
                      <a:noFill/>
                    </a:lnL>
                    <a:lnR>
                      <a:noFill/>
                    </a:lnR>
                    <a:lnT>
                      <a:noFill/>
                    </a:lnT>
                    <a:lnB>
                      <a:noFill/>
                    </a:lnB>
                  </a:tcPr>
                </a:tc>
                <a:extLst>
                  <a:ext uri="{0D108BD9-81ED-4DB2-BD59-A6C34878D82A}">
                    <a16:rowId xmlns:a16="http://schemas.microsoft.com/office/drawing/2014/main" val="2801508968"/>
                  </a:ext>
                </a:extLst>
              </a:tr>
              <a:tr h="949019">
                <a:tc>
                  <a:txBody>
                    <a:bodyPr/>
                    <a:lstStyle/>
                    <a:p>
                      <a:endParaRPr lang="en-IN"/>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extLst>
                  <a:ext uri="{0D108BD9-81ED-4DB2-BD59-A6C34878D82A}">
                    <a16:rowId xmlns:a16="http://schemas.microsoft.com/office/drawing/2014/main" val="3609104112"/>
                  </a:ext>
                </a:extLst>
              </a:tr>
              <a:tr h="949019">
                <a:tc>
                  <a:txBody>
                    <a:bodyPr/>
                    <a:lstStyle/>
                    <a:p>
                      <a:endParaRPr lang="en-IN"/>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extLst>
                  <a:ext uri="{0D108BD9-81ED-4DB2-BD59-A6C34878D82A}">
                    <a16:rowId xmlns:a16="http://schemas.microsoft.com/office/drawing/2014/main" val="2496216661"/>
                  </a:ext>
                </a:extLst>
              </a:tr>
              <a:tr h="1032990">
                <a:tc>
                  <a:txBody>
                    <a:bodyPr/>
                    <a:lstStyle/>
                    <a:p>
                      <a:endParaRPr lang="en-IN"/>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extLst>
                  <a:ext uri="{0D108BD9-81ED-4DB2-BD59-A6C34878D82A}">
                    <a16:rowId xmlns:a16="http://schemas.microsoft.com/office/drawing/2014/main" val="2295875848"/>
                  </a:ext>
                </a:extLst>
              </a:tr>
              <a:tr h="949019">
                <a:tc>
                  <a:txBody>
                    <a:bodyPr/>
                    <a:lstStyle/>
                    <a:p>
                      <a:endParaRPr lang="en-IN"/>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extLst>
                  <a:ext uri="{0D108BD9-81ED-4DB2-BD59-A6C34878D82A}">
                    <a16:rowId xmlns:a16="http://schemas.microsoft.com/office/drawing/2014/main" val="3419640764"/>
                  </a:ext>
                </a:extLst>
              </a:tr>
              <a:tr h="949019">
                <a:tc>
                  <a:txBody>
                    <a:bodyPr/>
                    <a:lstStyle/>
                    <a:p>
                      <a:endParaRPr lang="en-IN"/>
                    </a:p>
                  </a:txBody>
                  <a:tcPr marL="36329" marR="36329" marT="18165" marB="18165" anchor="ctr">
                    <a:lnL>
                      <a:noFill/>
                    </a:lnL>
                    <a:lnR>
                      <a:noFill/>
                    </a:lnR>
                    <a:lnT>
                      <a:noFill/>
                    </a:lnT>
                    <a:lnB>
                      <a:noFill/>
                    </a:lnB>
                  </a:tcPr>
                </a:tc>
                <a:tc>
                  <a:txBody>
                    <a:bodyPr/>
                    <a:lstStyle/>
                    <a:p>
                      <a:endParaRPr lang="en-IN"/>
                    </a:p>
                  </a:txBody>
                  <a:tcPr marL="36329" marR="36329" marT="18165" marB="18165" anchor="ctr">
                    <a:lnL>
                      <a:noFill/>
                    </a:lnL>
                    <a:lnR>
                      <a:noFill/>
                    </a:lnR>
                    <a:lnT>
                      <a:noFill/>
                    </a:lnT>
                    <a:lnB>
                      <a:noFill/>
                    </a:lnB>
                  </a:tcPr>
                </a:tc>
                <a:tc>
                  <a:txBody>
                    <a:bodyPr/>
                    <a:lstStyle/>
                    <a:p>
                      <a:endParaRPr lang="en-IN" dirty="0"/>
                    </a:p>
                  </a:txBody>
                  <a:tcPr marL="36329" marR="36329" marT="18165" marB="18165" anchor="ctr">
                    <a:lnL>
                      <a:noFill/>
                    </a:lnL>
                    <a:lnR>
                      <a:noFill/>
                    </a:lnR>
                    <a:lnT>
                      <a:noFill/>
                    </a:lnT>
                    <a:lnB>
                      <a:noFill/>
                    </a:lnB>
                  </a:tcPr>
                </a:tc>
                <a:extLst>
                  <a:ext uri="{0D108BD9-81ED-4DB2-BD59-A6C34878D82A}">
                    <a16:rowId xmlns:a16="http://schemas.microsoft.com/office/drawing/2014/main" val="208691155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8462595"/>
              </p:ext>
            </p:extLst>
          </p:nvPr>
        </p:nvGraphicFramePr>
        <p:xfrm>
          <a:off x="1762300" y="1635567"/>
          <a:ext cx="8480826" cy="5065993"/>
        </p:xfrm>
        <a:graphic>
          <a:graphicData uri="http://schemas.openxmlformats.org/drawingml/2006/table">
            <a:tbl>
              <a:tblPr firstRow="1" bandRow="1">
                <a:tableStyleId>{5C22544A-7EE6-4342-B048-85BDC9FD1C3A}</a:tableStyleId>
              </a:tblPr>
              <a:tblGrid>
                <a:gridCol w="2826942">
                  <a:extLst>
                    <a:ext uri="{9D8B030D-6E8A-4147-A177-3AD203B41FA5}">
                      <a16:colId xmlns:a16="http://schemas.microsoft.com/office/drawing/2014/main" val="1258162676"/>
                    </a:ext>
                  </a:extLst>
                </a:gridCol>
                <a:gridCol w="2826942">
                  <a:extLst>
                    <a:ext uri="{9D8B030D-6E8A-4147-A177-3AD203B41FA5}">
                      <a16:colId xmlns:a16="http://schemas.microsoft.com/office/drawing/2014/main" val="2125489133"/>
                    </a:ext>
                  </a:extLst>
                </a:gridCol>
                <a:gridCol w="2826942">
                  <a:extLst>
                    <a:ext uri="{9D8B030D-6E8A-4147-A177-3AD203B41FA5}">
                      <a16:colId xmlns:a16="http://schemas.microsoft.com/office/drawing/2014/main" val="551406899"/>
                    </a:ext>
                  </a:extLst>
                </a:gridCol>
              </a:tblGrid>
              <a:tr h="424147">
                <a:tc>
                  <a:txBody>
                    <a:bodyPr/>
                    <a:lstStyle/>
                    <a:p>
                      <a:r>
                        <a:rPr lang="en-IN" sz="1400" dirty="0"/>
                        <a:t>Aspect</a:t>
                      </a:r>
                    </a:p>
                  </a:txBody>
                  <a:tcPr marL="36329" marR="36329" marT="18165" marB="18165" anchor="ctr"/>
                </a:tc>
                <a:tc>
                  <a:txBody>
                    <a:bodyPr/>
                    <a:lstStyle/>
                    <a:p>
                      <a:r>
                        <a:rPr lang="en-IN" sz="1400"/>
                        <a:t>Mobile Agents</a:t>
                      </a:r>
                    </a:p>
                  </a:txBody>
                  <a:tcPr marL="36329" marR="36329" marT="18165" marB="18165" anchor="ctr"/>
                </a:tc>
                <a:tc>
                  <a:txBody>
                    <a:bodyPr/>
                    <a:lstStyle/>
                    <a:p>
                      <a:r>
                        <a:rPr lang="en-IN" sz="1400"/>
                        <a:t>Process Migration</a:t>
                      </a:r>
                    </a:p>
                  </a:txBody>
                  <a:tcPr marL="36329" marR="36329" marT="18165" marB="18165" anchor="ctr"/>
                </a:tc>
                <a:extLst>
                  <a:ext uri="{0D108BD9-81ED-4DB2-BD59-A6C34878D82A}">
                    <a16:rowId xmlns:a16="http://schemas.microsoft.com/office/drawing/2014/main" val="1075102138"/>
                  </a:ext>
                </a:extLst>
              </a:tr>
              <a:tr h="773641">
                <a:tc>
                  <a:txBody>
                    <a:bodyPr/>
                    <a:lstStyle/>
                    <a:p>
                      <a:r>
                        <a:rPr lang="en-IN" sz="1400" dirty="0"/>
                        <a:t>Control</a:t>
                      </a:r>
                    </a:p>
                  </a:txBody>
                  <a:tcPr marL="36329" marR="36329" marT="18165" marB="18165" anchor="ctr"/>
                </a:tc>
                <a:tc>
                  <a:txBody>
                    <a:bodyPr/>
                    <a:lstStyle/>
                    <a:p>
                      <a:r>
                        <a:rPr lang="en-US" sz="1400" dirty="0"/>
                        <a:t>Autonomous decision-making; agents decide when and where to move</a:t>
                      </a:r>
                    </a:p>
                  </a:txBody>
                  <a:tcPr marL="36329" marR="36329" marT="18165" marB="18165" anchor="ctr"/>
                </a:tc>
                <a:tc>
                  <a:txBody>
                    <a:bodyPr/>
                    <a:lstStyle/>
                    <a:p>
                      <a:r>
                        <a:rPr lang="en-US" sz="1400"/>
                        <a:t>System-controlled; OS or network manager decides movement</a:t>
                      </a:r>
                    </a:p>
                  </a:txBody>
                  <a:tcPr marL="36329" marR="36329" marT="18165" marB="18165" anchor="ctr"/>
                </a:tc>
                <a:extLst>
                  <a:ext uri="{0D108BD9-81ED-4DB2-BD59-A6C34878D82A}">
                    <a16:rowId xmlns:a16="http://schemas.microsoft.com/office/drawing/2014/main" val="2953460883"/>
                  </a:ext>
                </a:extLst>
              </a:tr>
              <a:tr h="773641">
                <a:tc>
                  <a:txBody>
                    <a:bodyPr/>
                    <a:lstStyle/>
                    <a:p>
                      <a:r>
                        <a:rPr lang="en-IN" sz="1400" dirty="0"/>
                        <a:t>Intelligence</a:t>
                      </a:r>
                    </a:p>
                  </a:txBody>
                  <a:tcPr marL="36329" marR="36329" marT="18165" marB="18165" anchor="ctr"/>
                </a:tc>
                <a:tc>
                  <a:txBody>
                    <a:bodyPr/>
                    <a:lstStyle/>
                    <a:p>
                      <a:r>
                        <a:rPr lang="en-US" sz="1400" dirty="0"/>
                        <a:t>Built-in intelligence to make decisions; can adapt behavior</a:t>
                      </a:r>
                    </a:p>
                  </a:txBody>
                  <a:tcPr marL="36329" marR="36329" marT="18165" marB="18165" anchor="ctr"/>
                </a:tc>
                <a:tc>
                  <a:txBody>
                    <a:bodyPr/>
                    <a:lstStyle/>
                    <a:p>
                      <a:r>
                        <a:rPr lang="en-US" sz="1400"/>
                        <a:t>No built-in intelligence; follows system instructions</a:t>
                      </a:r>
                    </a:p>
                  </a:txBody>
                  <a:tcPr marL="36329" marR="36329" marT="18165" marB="18165" anchor="ctr"/>
                </a:tc>
                <a:extLst>
                  <a:ext uri="{0D108BD9-81ED-4DB2-BD59-A6C34878D82A}">
                    <a16:rowId xmlns:a16="http://schemas.microsoft.com/office/drawing/2014/main" val="967891226"/>
                  </a:ext>
                </a:extLst>
              </a:tr>
              <a:tr h="773641">
                <a:tc>
                  <a:txBody>
                    <a:bodyPr/>
                    <a:lstStyle/>
                    <a:p>
                      <a:r>
                        <a:rPr lang="en-IN" sz="1400" dirty="0"/>
                        <a:t>Decision Basis</a:t>
                      </a:r>
                    </a:p>
                  </a:txBody>
                  <a:tcPr marL="36329" marR="36329" marT="18165" marB="18165" anchor="ctr"/>
                </a:tc>
                <a:tc>
                  <a:txBody>
                    <a:bodyPr/>
                    <a:lstStyle/>
                    <a:p>
                      <a:r>
                        <a:rPr lang="en-US" sz="1400" dirty="0"/>
                        <a:t>Moves based on programmed objectives and current needs</a:t>
                      </a:r>
                    </a:p>
                  </a:txBody>
                  <a:tcPr marL="36329" marR="36329" marT="18165" marB="18165" anchor="ctr"/>
                </a:tc>
                <a:tc>
                  <a:txBody>
                    <a:bodyPr/>
                    <a:lstStyle/>
                    <a:p>
                      <a:r>
                        <a:rPr lang="en-US" sz="1400"/>
                        <a:t>Moves based on system load and resource availability</a:t>
                      </a:r>
                    </a:p>
                  </a:txBody>
                  <a:tcPr marL="36329" marR="36329" marT="18165" marB="18165" anchor="ctr"/>
                </a:tc>
                <a:extLst>
                  <a:ext uri="{0D108BD9-81ED-4DB2-BD59-A6C34878D82A}">
                    <a16:rowId xmlns:a16="http://schemas.microsoft.com/office/drawing/2014/main" val="2924459091"/>
                  </a:ext>
                </a:extLst>
              </a:tr>
              <a:tr h="773641">
                <a:tc>
                  <a:txBody>
                    <a:bodyPr/>
                    <a:lstStyle/>
                    <a:p>
                      <a:r>
                        <a:rPr lang="en-IN" sz="1400" dirty="0"/>
                        <a:t>Flexibility</a:t>
                      </a:r>
                    </a:p>
                  </a:txBody>
                  <a:tcPr marL="36329" marR="36329" marT="18165" marB="18165" anchor="ctr"/>
                </a:tc>
                <a:tc>
                  <a:txBody>
                    <a:bodyPr/>
                    <a:lstStyle/>
                    <a:p>
                      <a:r>
                        <a:rPr lang="en-IN" sz="1400" dirty="0"/>
                        <a:t>Can change destinations dynamically; multiple-hop capable</a:t>
                      </a:r>
                    </a:p>
                  </a:txBody>
                  <a:tcPr marL="36329" marR="36329" marT="18165" marB="18165" anchor="ctr"/>
                </a:tc>
                <a:tc>
                  <a:txBody>
                    <a:bodyPr/>
                    <a:lstStyle/>
                    <a:p>
                      <a:r>
                        <a:rPr lang="en-IN" sz="1400" dirty="0"/>
                        <a:t>Fixed source-to-destination movement; single-hop</a:t>
                      </a:r>
                    </a:p>
                  </a:txBody>
                  <a:tcPr marL="36329" marR="36329" marT="18165" marB="18165" anchor="ctr"/>
                </a:tc>
                <a:extLst>
                  <a:ext uri="{0D108BD9-81ED-4DB2-BD59-A6C34878D82A}">
                    <a16:rowId xmlns:a16="http://schemas.microsoft.com/office/drawing/2014/main" val="2840877237"/>
                  </a:ext>
                </a:extLst>
              </a:tr>
              <a:tr h="773641">
                <a:tc>
                  <a:txBody>
                    <a:bodyPr/>
                    <a:lstStyle/>
                    <a:p>
                      <a:r>
                        <a:rPr lang="en-IN" sz="1400" dirty="0"/>
                        <a:t>State Management</a:t>
                      </a:r>
                    </a:p>
                  </a:txBody>
                  <a:tcPr marL="36329" marR="36329" marT="18165" marB="18165" anchor="ctr"/>
                </a:tc>
                <a:tc>
                  <a:txBody>
                    <a:bodyPr/>
                    <a:lstStyle/>
                    <a:p>
                      <a:r>
                        <a:rPr lang="en-US" sz="1400"/>
                        <a:t>Carries both code and state together as a package</a:t>
                      </a:r>
                    </a:p>
                  </a:txBody>
                  <a:tcPr marL="36329" marR="36329" marT="18165" marB="18165" anchor="ctr"/>
                </a:tc>
                <a:tc>
                  <a:txBody>
                    <a:bodyPr/>
                    <a:lstStyle/>
                    <a:p>
                      <a:r>
                        <a:rPr lang="en-US" sz="1400" dirty="0"/>
                        <a:t>State must be captured, transferred, and reconstructed</a:t>
                      </a:r>
                    </a:p>
                  </a:txBody>
                  <a:tcPr marL="36329" marR="36329" marT="18165" marB="18165" anchor="ctr"/>
                </a:tc>
                <a:extLst>
                  <a:ext uri="{0D108BD9-81ED-4DB2-BD59-A6C34878D82A}">
                    <a16:rowId xmlns:a16="http://schemas.microsoft.com/office/drawing/2014/main" val="3814621250"/>
                  </a:ext>
                </a:extLst>
              </a:tr>
              <a:tr h="773641">
                <a:tc>
                  <a:txBody>
                    <a:bodyPr/>
                    <a:lstStyle/>
                    <a:p>
                      <a:r>
                        <a:rPr lang="en-IN" sz="1400"/>
                        <a:t>Interaction</a:t>
                      </a:r>
                    </a:p>
                  </a:txBody>
                  <a:tcPr marL="36329" marR="36329" marT="18165" marB="18165" anchor="ctr"/>
                </a:tc>
                <a:tc>
                  <a:txBody>
                    <a:bodyPr/>
                    <a:lstStyle/>
                    <a:p>
                      <a:r>
                        <a:rPr lang="en-US" sz="1400"/>
                        <a:t>Can communicate with other agents and systems</a:t>
                      </a:r>
                    </a:p>
                  </a:txBody>
                  <a:tcPr marL="36329" marR="36329" marT="18165" marB="18165" anchor="ctr"/>
                </a:tc>
                <a:tc>
                  <a:txBody>
                    <a:bodyPr/>
                    <a:lstStyle/>
                    <a:p>
                      <a:r>
                        <a:rPr lang="en-US" sz="1400" dirty="0"/>
                        <a:t>No inter-process communication during migration</a:t>
                      </a:r>
                    </a:p>
                  </a:txBody>
                  <a:tcPr marL="36329" marR="36329" marT="18165" marB="18165" anchor="ctr"/>
                </a:tc>
                <a:extLst>
                  <a:ext uri="{0D108BD9-81ED-4DB2-BD59-A6C34878D82A}">
                    <a16:rowId xmlns:a16="http://schemas.microsoft.com/office/drawing/2014/main" val="3962480836"/>
                  </a:ext>
                </a:extLst>
              </a:tr>
            </a:tbl>
          </a:graphicData>
        </a:graphic>
      </p:graphicFrame>
    </p:spTree>
    <p:extLst>
      <p:ext uri="{BB962C8B-B14F-4D97-AF65-F5344CB8AC3E}">
        <p14:creationId xmlns:p14="http://schemas.microsoft.com/office/powerpoint/2010/main" val="3788167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57168"/>
            <a:ext cx="8229600" cy="5768997"/>
          </a:xfrm>
        </p:spPr>
        <p:txBody>
          <a:bodyPr>
            <a:normAutofit fontScale="85000" lnSpcReduction="20000"/>
          </a:bodyPr>
          <a:lstStyle/>
          <a:p>
            <a:pPr algn="ctr">
              <a:buNone/>
            </a:pPr>
            <a:r>
              <a:rPr lang="en-US" dirty="0"/>
              <a:t>	</a:t>
            </a:r>
            <a:r>
              <a:rPr lang="en-US" sz="4000" b="1" dirty="0"/>
              <a:t>Client/server and mobile agent architectures</a:t>
            </a:r>
          </a:p>
          <a:p>
            <a:pPr>
              <a:buNone/>
            </a:pPr>
            <a:endParaRPr lang="en-US" sz="4000" b="1" dirty="0"/>
          </a:p>
          <a:p>
            <a:pPr algn="just"/>
            <a:r>
              <a:rPr lang="en-US" sz="2800" dirty="0"/>
              <a:t>Mobile agents </a:t>
            </a:r>
            <a:r>
              <a:rPr lang="en-US" sz="2800" dirty="0">
                <a:solidFill>
                  <a:srgbClr val="FF0000"/>
                </a:solidFill>
              </a:rPr>
              <a:t>solve the client/server network bandwidth problem</a:t>
            </a:r>
            <a:r>
              <a:rPr lang="en-US" sz="2800" dirty="0"/>
              <a:t>. By moving a query or transaction from the client to the server, the repetitive request/response handshake is eliminated. </a:t>
            </a:r>
            <a:endParaRPr lang="en-IN" sz="2800" dirty="0"/>
          </a:p>
          <a:p>
            <a:pPr algn="just">
              <a:buNone/>
            </a:pPr>
            <a:endParaRPr lang="en-IN" sz="2800" dirty="0"/>
          </a:p>
          <a:p>
            <a:pPr algn="just"/>
            <a:endParaRPr lang="en-IN" sz="2800" dirty="0"/>
          </a:p>
          <a:p>
            <a:pPr algn="just"/>
            <a:r>
              <a:rPr lang="en-US" sz="2800" dirty="0"/>
              <a:t>Agent architectures also </a:t>
            </a:r>
            <a:r>
              <a:rPr lang="en-US" sz="2800" dirty="0">
                <a:solidFill>
                  <a:srgbClr val="FF0000"/>
                </a:solidFill>
              </a:rPr>
              <a:t>solve the problems created by intermittent or unreliable network connections</a:t>
            </a:r>
            <a:r>
              <a:rPr lang="en-US" sz="2800" dirty="0"/>
              <a:t>. Agents can be built quite easily that </a:t>
            </a:r>
            <a:r>
              <a:rPr lang="en-US" sz="2800" dirty="0">
                <a:solidFill>
                  <a:srgbClr val="FF0000"/>
                </a:solidFill>
              </a:rPr>
              <a:t>work “off-line”</a:t>
            </a:r>
            <a:r>
              <a:rPr lang="en-US" sz="2800" dirty="0"/>
              <a:t> and communicate their results back when the application is “on-line”. </a:t>
            </a:r>
            <a:endParaRPr lang="en-IN" sz="2800" dirty="0"/>
          </a:p>
          <a:p>
            <a:pPr>
              <a:buNone/>
            </a:pPr>
            <a:endParaRPr lang="en-IN" dirty="0"/>
          </a:p>
        </p:txBody>
      </p:sp>
    </p:spTree>
    <p:extLst>
      <p:ext uri="{BB962C8B-B14F-4D97-AF65-F5344CB8AC3E}">
        <p14:creationId xmlns:p14="http://schemas.microsoft.com/office/powerpoint/2010/main" val="119250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82594"/>
          </a:xfrm>
        </p:spPr>
        <p:txBody>
          <a:bodyPr>
            <a:normAutofit fontScale="90000"/>
          </a:bodyPr>
          <a:lstStyle/>
          <a:p>
            <a:pPr lvl="1" algn="ctr" rtl="0">
              <a:spcBef>
                <a:spcPct val="0"/>
              </a:spcBef>
            </a:pPr>
            <a:r>
              <a:rPr lang="en-US" sz="2400" b="1" dirty="0"/>
              <a:t/>
            </a:r>
            <a:br>
              <a:rPr lang="en-US" sz="2400" b="1" dirty="0"/>
            </a:br>
            <a:r>
              <a:rPr lang="en-US" sz="3100" b="1" dirty="0"/>
              <a:t>Requirements for Mobile Agent Systems</a:t>
            </a:r>
            <a:r>
              <a:rPr lang="en-IN" sz="3100" b="1" dirty="0"/>
              <a:t/>
            </a:r>
            <a:br>
              <a:rPr lang="en-IN" sz="3100" b="1" dirty="0"/>
            </a:br>
            <a:endParaRPr lang="en-IN" sz="3100" dirty="0">
              <a:latin typeface="Times New Roman" pitchFamily="18" charset="0"/>
              <a:cs typeface="Times New Roman" pitchFamily="18" charset="0"/>
            </a:endParaRPr>
          </a:p>
        </p:txBody>
      </p:sp>
      <p:sp>
        <p:nvSpPr>
          <p:cNvPr id="3" name="Content Placeholder 2"/>
          <p:cNvSpPr>
            <a:spLocks noGrp="1"/>
          </p:cNvSpPr>
          <p:nvPr>
            <p:ph idx="1"/>
          </p:nvPr>
        </p:nvSpPr>
        <p:spPr>
          <a:xfrm>
            <a:off x="2388524" y="1837878"/>
            <a:ext cx="8229600" cy="4643470"/>
          </a:xfrm>
        </p:spPr>
        <p:txBody>
          <a:bodyPr vert="horz" lIns="91440" tIns="45720" rIns="91440" bIns="45720" rtlCol="0" anchor="t">
            <a:normAutofit/>
          </a:bodyPr>
          <a:lstStyle/>
          <a:p>
            <a:pPr marL="182245" indent="-182245"/>
            <a:r>
              <a:rPr lang="en-US" sz="2800" b="1" dirty="0"/>
              <a:t>Portability</a:t>
            </a:r>
            <a:endParaRPr lang="en-US" dirty="0"/>
          </a:p>
          <a:p>
            <a:pPr marL="182245" indent="-182245"/>
            <a:r>
              <a:rPr lang="en-US" sz="2800" b="1" dirty="0"/>
              <a:t>Ubiquity</a:t>
            </a:r>
          </a:p>
          <a:p>
            <a:pPr marL="182245" indent="-182245"/>
            <a:r>
              <a:rPr lang="en-US" sz="2800" b="1" dirty="0"/>
              <a:t>Network Communication</a:t>
            </a:r>
            <a:endParaRPr lang="en-IN" sz="2800" b="1" dirty="0"/>
          </a:p>
          <a:p>
            <a:pPr marL="182245" indent="-182245"/>
            <a:r>
              <a:rPr lang="en-US" sz="2800" b="1" dirty="0"/>
              <a:t>Server Security</a:t>
            </a:r>
            <a:endParaRPr lang="en-IN" sz="2800" b="1" dirty="0"/>
          </a:p>
          <a:p>
            <a:pPr marL="182245" indent="-182245"/>
            <a:r>
              <a:rPr lang="en-US" sz="2800" b="1" dirty="0"/>
              <a:t>Agent Security</a:t>
            </a:r>
            <a:endParaRPr lang="en-IN" sz="2800" b="1" dirty="0"/>
          </a:p>
          <a:p>
            <a:pPr marL="182245" indent="-182245"/>
            <a:r>
              <a:rPr lang="en-US" sz="2800" b="1" dirty="0"/>
              <a:t>Resource Accounting</a:t>
            </a:r>
            <a:endParaRPr lang="en-IN" sz="2800" b="1" dirty="0"/>
          </a:p>
          <a:p>
            <a:pPr marL="182245" indent="-182245">
              <a:buNone/>
            </a:pPr>
            <a:r>
              <a:rPr lang="en-US" sz="2800" b="1" dirty="0"/>
              <a:t/>
            </a:r>
            <a:br>
              <a:rPr lang="en-US" sz="2800" b="1" dirty="0"/>
            </a:br>
            <a:r>
              <a:rPr lang="en-US" sz="2000" b="1" dirty="0"/>
              <a:t/>
            </a:r>
            <a:br>
              <a:rPr lang="en-US" sz="2000" b="1" dirty="0"/>
            </a:br>
            <a:endParaRPr lang="en-IN" sz="2000" dirty="0">
              <a:latin typeface="Times New Roman" pitchFamily="18" charset="0"/>
              <a:cs typeface="Times New Roman" pitchFamily="18" charset="0"/>
            </a:endParaRPr>
          </a:p>
        </p:txBody>
      </p:sp>
      <p:sp>
        <p:nvSpPr>
          <p:cNvPr id="59" name="Rectangle 58"/>
          <p:cNvSpPr/>
          <p:nvPr/>
        </p:nvSpPr>
        <p:spPr>
          <a:xfrm>
            <a:off x="2095472" y="4071942"/>
            <a:ext cx="8001056" cy="369332"/>
          </a:xfrm>
          <a:prstGeom prst="rect">
            <a:avLst/>
          </a:prstGeom>
        </p:spPr>
        <p:txBody>
          <a:bodyPr wrap="square">
            <a:spAutoFit/>
          </a:bodyPr>
          <a:lstStyle/>
          <a:p>
            <a:pPr>
              <a:buFont typeface="Arial" pitchFamily="34" charset="0"/>
              <a:buChar char="•"/>
            </a:pPr>
            <a:endParaRPr lang="en-IN" dirty="0"/>
          </a:p>
        </p:txBody>
      </p:sp>
    </p:spTree>
    <p:extLst>
      <p:ext uri="{BB962C8B-B14F-4D97-AF65-F5344CB8AC3E}">
        <p14:creationId xmlns:p14="http://schemas.microsoft.com/office/powerpoint/2010/main" val="118176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305" y="418803"/>
            <a:ext cx="10055781" cy="1609344"/>
          </a:xfrm>
        </p:spPr>
        <p:txBody>
          <a:bodyPr>
            <a:normAutofit/>
          </a:bodyPr>
          <a:lstStyle/>
          <a:p>
            <a:r>
              <a:rPr lang="en-US" sz="3200" b="1" dirty="0"/>
              <a:t>Mobile agent platforms: AGLETS </a:t>
            </a:r>
            <a:endParaRPr lang="en-IN" sz="3200" dirty="0"/>
          </a:p>
        </p:txBody>
      </p:sp>
      <p:sp>
        <p:nvSpPr>
          <p:cNvPr id="3" name="Content Placeholder 2"/>
          <p:cNvSpPr>
            <a:spLocks noGrp="1"/>
          </p:cNvSpPr>
          <p:nvPr>
            <p:ph idx="1"/>
          </p:nvPr>
        </p:nvSpPr>
        <p:spPr>
          <a:xfrm>
            <a:off x="695401" y="1628800"/>
            <a:ext cx="10055781" cy="4050792"/>
          </a:xfrm>
        </p:spPr>
        <p:txBody>
          <a:bodyPr>
            <a:noAutofit/>
          </a:bodyPr>
          <a:lstStyle/>
          <a:p>
            <a:pPr algn="just"/>
            <a:r>
              <a:rPr lang="en-US" sz="2400" dirty="0"/>
              <a:t>Aglets are a java-based framework for mobile agents, designed by IBM.</a:t>
            </a:r>
          </a:p>
          <a:p>
            <a:pPr algn="just"/>
            <a:endParaRPr lang="en-US" sz="2400" dirty="0"/>
          </a:p>
          <a:p>
            <a:pPr algn="just"/>
            <a:r>
              <a:rPr lang="en-US" sz="2400" dirty="0"/>
              <a:t>With Aglets one can construct objects that can move from one host on the network to another, i.e. an Aglet that executes on one host can suddenly halt execution, dispatch to a remote host and start executing again.  </a:t>
            </a:r>
          </a:p>
          <a:p>
            <a:pPr algn="just"/>
            <a:endParaRPr lang="en-US" sz="2400" dirty="0"/>
          </a:p>
          <a:p>
            <a:pPr algn="just"/>
            <a:r>
              <a:rPr lang="en-US" sz="2400" dirty="0"/>
              <a:t>When the Aglet moves, it takes along its program code as well as the states of all the objects it is carrying.  </a:t>
            </a:r>
          </a:p>
          <a:p>
            <a:pPr marL="0" indent="0" algn="just">
              <a:buNone/>
            </a:pPr>
            <a:endParaRPr lang="en-US" sz="2400" dirty="0"/>
          </a:p>
        </p:txBody>
      </p:sp>
    </p:spTree>
    <p:extLst>
      <p:ext uri="{BB962C8B-B14F-4D97-AF65-F5344CB8AC3E}">
        <p14:creationId xmlns:p14="http://schemas.microsoft.com/office/powerpoint/2010/main" val="3316420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54032"/>
          </a:xfrm>
        </p:spPr>
        <p:txBody>
          <a:bodyPr>
            <a:normAutofit fontScale="90000"/>
          </a:bodyPr>
          <a:lstStyle/>
          <a:p>
            <a:r>
              <a:rPr lang="en-US" b="1" dirty="0"/>
              <a:t>The Aglet context</a:t>
            </a:r>
            <a:br>
              <a:rPr lang="en-US" b="1" dirty="0"/>
            </a:br>
            <a:r>
              <a:rPr lang="en-IN" b="1" u="sng" dirty="0"/>
              <a:t/>
            </a:r>
            <a:br>
              <a:rPr lang="en-IN" b="1" u="sng" dirty="0"/>
            </a:br>
            <a:endParaRPr lang="en-IN" dirty="0"/>
          </a:p>
        </p:txBody>
      </p:sp>
      <p:sp>
        <p:nvSpPr>
          <p:cNvPr id="5" name="Content Placeholder 4"/>
          <p:cNvSpPr>
            <a:spLocks noGrp="1"/>
          </p:cNvSpPr>
          <p:nvPr>
            <p:ph idx="1"/>
          </p:nvPr>
        </p:nvSpPr>
        <p:spPr>
          <a:xfrm>
            <a:off x="829072" y="1051263"/>
            <a:ext cx="8229600" cy="1925976"/>
          </a:xfrm>
        </p:spPr>
        <p:txBody>
          <a:bodyPr>
            <a:normAutofit/>
          </a:bodyPr>
          <a:lstStyle/>
          <a:p>
            <a:r>
              <a:rPr lang="en-US" dirty="0"/>
              <a:t>A </a:t>
            </a:r>
            <a:r>
              <a:rPr lang="en-US" b="1" dirty="0"/>
              <a:t>context </a:t>
            </a:r>
            <a:r>
              <a:rPr lang="en-US" dirty="0"/>
              <a:t>is an Aglet’s workplace.  </a:t>
            </a:r>
          </a:p>
          <a:p>
            <a:pPr lvl="1" algn="just"/>
            <a:r>
              <a:rPr lang="en-US" dirty="0"/>
              <a:t>It is a stationary object that provides a means for maintaining and managing running Aglets in a uniform execution environment. </a:t>
            </a:r>
          </a:p>
          <a:p>
            <a:pPr lvl="1" algn="just"/>
            <a:r>
              <a:rPr lang="en-US" dirty="0"/>
              <a:t>One node in a computer network may host multiple contexts.</a:t>
            </a:r>
            <a:endParaRPr lang="en-IN" dirty="0"/>
          </a:p>
          <a:p>
            <a:pPr marL="0" indent="0">
              <a:buNone/>
            </a:pPr>
            <a:endParaRPr lang="en-IN" dirty="0"/>
          </a:p>
        </p:txBody>
      </p:sp>
      <p:sp>
        <p:nvSpPr>
          <p:cNvPr id="3" name="Rectangle 2"/>
          <p:cNvSpPr/>
          <p:nvPr/>
        </p:nvSpPr>
        <p:spPr>
          <a:xfrm>
            <a:off x="2963652" y="2960948"/>
            <a:ext cx="7344816" cy="36724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3215680" y="3140968"/>
            <a:ext cx="6840760" cy="324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TextBox 5"/>
          <p:cNvSpPr txBox="1"/>
          <p:nvPr/>
        </p:nvSpPr>
        <p:spPr>
          <a:xfrm>
            <a:off x="9552384" y="6309320"/>
            <a:ext cx="1440160" cy="400110"/>
          </a:xfrm>
          <a:prstGeom prst="rect">
            <a:avLst/>
          </a:prstGeom>
          <a:noFill/>
        </p:spPr>
        <p:txBody>
          <a:bodyPr wrap="square" rtlCol="0">
            <a:spAutoFit/>
          </a:bodyPr>
          <a:lstStyle/>
          <a:p>
            <a:r>
              <a:rPr lang="en-US" sz="2000" b="1" dirty="0"/>
              <a:t>Host</a:t>
            </a:r>
          </a:p>
        </p:txBody>
      </p:sp>
      <p:sp>
        <p:nvSpPr>
          <p:cNvPr id="7" name="Rectangle 6"/>
          <p:cNvSpPr/>
          <p:nvPr/>
        </p:nvSpPr>
        <p:spPr>
          <a:xfrm>
            <a:off x="3359696" y="3284984"/>
            <a:ext cx="6552728" cy="13681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ectangle 7"/>
          <p:cNvSpPr/>
          <p:nvPr/>
        </p:nvSpPr>
        <p:spPr>
          <a:xfrm>
            <a:off x="3359696" y="4833156"/>
            <a:ext cx="6552728" cy="12601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8976320" y="6021288"/>
            <a:ext cx="1440160" cy="400110"/>
          </a:xfrm>
          <a:prstGeom prst="rect">
            <a:avLst/>
          </a:prstGeom>
          <a:noFill/>
        </p:spPr>
        <p:txBody>
          <a:bodyPr wrap="square" rtlCol="0">
            <a:spAutoFit/>
          </a:bodyPr>
          <a:lstStyle/>
          <a:p>
            <a:r>
              <a:rPr lang="en-US" sz="2000" b="1" dirty="0"/>
              <a:t>Engine</a:t>
            </a:r>
          </a:p>
        </p:txBody>
      </p:sp>
      <p:sp>
        <p:nvSpPr>
          <p:cNvPr id="10" name="Rectangle 9"/>
          <p:cNvSpPr/>
          <p:nvPr/>
        </p:nvSpPr>
        <p:spPr>
          <a:xfrm>
            <a:off x="3503712" y="5661248"/>
            <a:ext cx="6336704"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p:cNvSpPr/>
          <p:nvPr/>
        </p:nvSpPr>
        <p:spPr>
          <a:xfrm>
            <a:off x="3503712" y="4221088"/>
            <a:ext cx="6336704"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TextBox 11"/>
          <p:cNvSpPr txBox="1"/>
          <p:nvPr/>
        </p:nvSpPr>
        <p:spPr>
          <a:xfrm>
            <a:off x="5807968" y="5661248"/>
            <a:ext cx="2016224" cy="400110"/>
          </a:xfrm>
          <a:prstGeom prst="rect">
            <a:avLst/>
          </a:prstGeom>
          <a:noFill/>
        </p:spPr>
        <p:txBody>
          <a:bodyPr wrap="square" rtlCol="0">
            <a:spAutoFit/>
          </a:bodyPr>
          <a:lstStyle/>
          <a:p>
            <a:r>
              <a:rPr lang="en-US" sz="2000" b="1" dirty="0"/>
              <a:t>Aglet Context</a:t>
            </a:r>
          </a:p>
        </p:txBody>
      </p:sp>
      <p:sp>
        <p:nvSpPr>
          <p:cNvPr id="13" name="TextBox 12"/>
          <p:cNvSpPr txBox="1"/>
          <p:nvPr/>
        </p:nvSpPr>
        <p:spPr>
          <a:xfrm>
            <a:off x="5735960" y="4221088"/>
            <a:ext cx="2016224" cy="400110"/>
          </a:xfrm>
          <a:prstGeom prst="rect">
            <a:avLst/>
          </a:prstGeom>
          <a:noFill/>
        </p:spPr>
        <p:txBody>
          <a:bodyPr wrap="square" rtlCol="0">
            <a:spAutoFit/>
          </a:bodyPr>
          <a:lstStyle/>
          <a:p>
            <a:r>
              <a:rPr lang="en-US" sz="2000" b="1" dirty="0"/>
              <a:t>Aglet Context</a:t>
            </a:r>
          </a:p>
        </p:txBody>
      </p:sp>
      <p:sp>
        <p:nvSpPr>
          <p:cNvPr id="14" name="Oval 13"/>
          <p:cNvSpPr/>
          <p:nvPr/>
        </p:nvSpPr>
        <p:spPr>
          <a:xfrm>
            <a:off x="3719736" y="3284984"/>
            <a:ext cx="2592288"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Aglet              </a:t>
            </a:r>
          </a:p>
        </p:txBody>
      </p:sp>
      <p:sp>
        <p:nvSpPr>
          <p:cNvPr id="15" name="Oval 14"/>
          <p:cNvSpPr/>
          <p:nvPr/>
        </p:nvSpPr>
        <p:spPr>
          <a:xfrm>
            <a:off x="6888088" y="3356992"/>
            <a:ext cx="2592288"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Aglet</a:t>
            </a:r>
          </a:p>
        </p:txBody>
      </p:sp>
      <p:sp>
        <p:nvSpPr>
          <p:cNvPr id="16" name="Oval 15"/>
          <p:cNvSpPr/>
          <p:nvPr/>
        </p:nvSpPr>
        <p:spPr>
          <a:xfrm>
            <a:off x="3791744" y="4797152"/>
            <a:ext cx="2592288"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Aglet</a:t>
            </a:r>
          </a:p>
        </p:txBody>
      </p:sp>
      <p:sp>
        <p:nvSpPr>
          <p:cNvPr id="17" name="Oval 16"/>
          <p:cNvSpPr/>
          <p:nvPr/>
        </p:nvSpPr>
        <p:spPr>
          <a:xfrm>
            <a:off x="7032104" y="4797152"/>
            <a:ext cx="2592288"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Aglet</a:t>
            </a:r>
          </a:p>
        </p:txBody>
      </p:sp>
      <p:sp>
        <p:nvSpPr>
          <p:cNvPr id="18" name="Rectangle 17"/>
          <p:cNvSpPr/>
          <p:nvPr/>
        </p:nvSpPr>
        <p:spPr>
          <a:xfrm>
            <a:off x="4871864" y="3501008"/>
            <a:ext cx="108012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Aglet Proxy</a:t>
            </a:r>
          </a:p>
        </p:txBody>
      </p:sp>
      <p:sp>
        <p:nvSpPr>
          <p:cNvPr id="19" name="Rectangle 18"/>
          <p:cNvSpPr/>
          <p:nvPr/>
        </p:nvSpPr>
        <p:spPr>
          <a:xfrm>
            <a:off x="8040216" y="3573016"/>
            <a:ext cx="108012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Aglet Proxy</a:t>
            </a:r>
          </a:p>
        </p:txBody>
      </p:sp>
      <p:sp>
        <p:nvSpPr>
          <p:cNvPr id="20" name="Rectangle 19"/>
          <p:cNvSpPr/>
          <p:nvPr/>
        </p:nvSpPr>
        <p:spPr>
          <a:xfrm>
            <a:off x="4943872" y="5013176"/>
            <a:ext cx="108012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Aglet Proxy</a:t>
            </a:r>
          </a:p>
        </p:txBody>
      </p:sp>
      <p:sp>
        <p:nvSpPr>
          <p:cNvPr id="21" name="Rectangle 20"/>
          <p:cNvSpPr/>
          <p:nvPr/>
        </p:nvSpPr>
        <p:spPr>
          <a:xfrm>
            <a:off x="8184232" y="5013176"/>
            <a:ext cx="108012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Aglet Proxy</a:t>
            </a:r>
          </a:p>
        </p:txBody>
      </p:sp>
      <p:sp>
        <p:nvSpPr>
          <p:cNvPr id="22" name="Rectangle 21"/>
          <p:cNvSpPr/>
          <p:nvPr/>
        </p:nvSpPr>
        <p:spPr>
          <a:xfrm>
            <a:off x="1559496" y="3140968"/>
            <a:ext cx="1152128"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a:t>
            </a:r>
          </a:p>
        </p:txBody>
      </p:sp>
      <p:cxnSp>
        <p:nvCxnSpPr>
          <p:cNvPr id="24" name="Straight Arrow Connector 23"/>
          <p:cNvCxnSpPr>
            <a:stCxn id="22" idx="3"/>
          </p:cNvCxnSpPr>
          <p:nvPr/>
        </p:nvCxnSpPr>
        <p:spPr>
          <a:xfrm>
            <a:off x="2711624" y="3465004"/>
            <a:ext cx="648072"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53515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1080" y="254927"/>
            <a:ext cx="8229600" cy="654032"/>
          </a:xfrm>
        </p:spPr>
        <p:txBody>
          <a:bodyPr>
            <a:normAutofit fontScale="90000"/>
          </a:bodyPr>
          <a:lstStyle/>
          <a:p>
            <a:r>
              <a:rPr lang="en-US" b="1" dirty="0"/>
              <a:t/>
            </a:r>
            <a:br>
              <a:rPr lang="en-US" b="1" dirty="0"/>
            </a:br>
            <a:r>
              <a:rPr lang="en-US" b="1" dirty="0"/>
              <a:t>The Aglet context</a:t>
            </a:r>
            <a:r>
              <a:rPr lang="en-IN" b="1" u="sng" dirty="0"/>
              <a:t/>
            </a:r>
            <a:br>
              <a:rPr lang="en-IN" b="1" u="sng" dirty="0"/>
            </a:br>
            <a:endParaRPr lang="en-IN" dirty="0"/>
          </a:p>
        </p:txBody>
      </p:sp>
      <p:sp>
        <p:nvSpPr>
          <p:cNvPr id="5" name="Content Placeholder 4"/>
          <p:cNvSpPr>
            <a:spLocks noGrp="1"/>
          </p:cNvSpPr>
          <p:nvPr>
            <p:ph idx="1"/>
          </p:nvPr>
        </p:nvSpPr>
        <p:spPr>
          <a:xfrm>
            <a:off x="2804579" y="1277880"/>
            <a:ext cx="8229600" cy="1709952"/>
          </a:xfrm>
        </p:spPr>
        <p:txBody>
          <a:bodyPr>
            <a:normAutofit fontScale="92500" lnSpcReduction="10000"/>
          </a:bodyPr>
          <a:lstStyle/>
          <a:p>
            <a:r>
              <a:rPr lang="en-US" dirty="0"/>
              <a:t>A </a:t>
            </a:r>
            <a:r>
              <a:rPr lang="en-US" b="1" dirty="0"/>
              <a:t>proxy </a:t>
            </a:r>
            <a:r>
              <a:rPr lang="en-US" dirty="0"/>
              <a:t>is a representative of an Aglet.  </a:t>
            </a:r>
          </a:p>
          <a:p>
            <a:r>
              <a:rPr lang="en-US" dirty="0" smtClean="0"/>
              <a:t> Serves </a:t>
            </a:r>
            <a:r>
              <a:rPr lang="en-US" dirty="0"/>
              <a:t>as a shield for the aglet </a:t>
            </a:r>
          </a:p>
          <a:p>
            <a:r>
              <a:rPr lang="en-US" dirty="0"/>
              <a:t> </a:t>
            </a:r>
            <a:r>
              <a:rPr lang="en-US" dirty="0" smtClean="0"/>
              <a:t>Protects </a:t>
            </a:r>
            <a:r>
              <a:rPr lang="en-US" dirty="0"/>
              <a:t>it from direct access to its public methods.  </a:t>
            </a:r>
          </a:p>
          <a:p>
            <a:r>
              <a:rPr lang="en-US" dirty="0" smtClean="0"/>
              <a:t> The </a:t>
            </a:r>
            <a:r>
              <a:rPr lang="en-US" dirty="0"/>
              <a:t>proxy also provides location transparency for the Aglet.  That is, it can </a:t>
            </a:r>
            <a:r>
              <a:rPr lang="en-US" dirty="0" smtClean="0"/>
              <a:t>  hide </a:t>
            </a:r>
            <a:r>
              <a:rPr lang="en-US" dirty="0"/>
              <a:t>the real location of the Aglet. </a:t>
            </a:r>
            <a:endParaRPr lang="en-IN" dirty="0"/>
          </a:p>
          <a:p>
            <a:endParaRPr lang="en-IN" dirty="0"/>
          </a:p>
        </p:txBody>
      </p:sp>
      <p:sp>
        <p:nvSpPr>
          <p:cNvPr id="4" name="Rectangle 3"/>
          <p:cNvSpPr/>
          <p:nvPr/>
        </p:nvSpPr>
        <p:spPr>
          <a:xfrm>
            <a:off x="2999656" y="2996952"/>
            <a:ext cx="7344816" cy="367240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p:cNvSpPr/>
          <p:nvPr/>
        </p:nvSpPr>
        <p:spPr>
          <a:xfrm>
            <a:off x="3215680" y="3140968"/>
            <a:ext cx="6840760" cy="32403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TextBox 6"/>
          <p:cNvSpPr txBox="1"/>
          <p:nvPr/>
        </p:nvSpPr>
        <p:spPr>
          <a:xfrm>
            <a:off x="9552384" y="6309320"/>
            <a:ext cx="1440160" cy="400110"/>
          </a:xfrm>
          <a:prstGeom prst="rect">
            <a:avLst/>
          </a:prstGeom>
          <a:noFill/>
        </p:spPr>
        <p:txBody>
          <a:bodyPr wrap="square" rtlCol="0">
            <a:spAutoFit/>
          </a:bodyPr>
          <a:lstStyle/>
          <a:p>
            <a:r>
              <a:rPr lang="en-US" sz="2000" b="1" dirty="0"/>
              <a:t>Host</a:t>
            </a:r>
          </a:p>
        </p:txBody>
      </p:sp>
      <p:sp>
        <p:nvSpPr>
          <p:cNvPr id="8" name="Rectangle 7"/>
          <p:cNvSpPr/>
          <p:nvPr/>
        </p:nvSpPr>
        <p:spPr>
          <a:xfrm>
            <a:off x="3359696" y="3284984"/>
            <a:ext cx="6552728" cy="136815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ectangle 8"/>
          <p:cNvSpPr/>
          <p:nvPr/>
        </p:nvSpPr>
        <p:spPr>
          <a:xfrm>
            <a:off x="3359696" y="4833156"/>
            <a:ext cx="6552728" cy="12601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p:cNvSpPr txBox="1"/>
          <p:nvPr/>
        </p:nvSpPr>
        <p:spPr>
          <a:xfrm>
            <a:off x="8976320" y="6021288"/>
            <a:ext cx="1440160" cy="400110"/>
          </a:xfrm>
          <a:prstGeom prst="rect">
            <a:avLst/>
          </a:prstGeom>
          <a:noFill/>
        </p:spPr>
        <p:txBody>
          <a:bodyPr wrap="square" rtlCol="0">
            <a:spAutoFit/>
          </a:bodyPr>
          <a:lstStyle/>
          <a:p>
            <a:r>
              <a:rPr lang="en-US" sz="2000" b="1" dirty="0"/>
              <a:t>Engine</a:t>
            </a:r>
          </a:p>
        </p:txBody>
      </p:sp>
      <p:sp>
        <p:nvSpPr>
          <p:cNvPr id="11" name="Rectangle 10"/>
          <p:cNvSpPr/>
          <p:nvPr/>
        </p:nvSpPr>
        <p:spPr>
          <a:xfrm>
            <a:off x="3503712" y="5661248"/>
            <a:ext cx="6336704"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3503712" y="4221088"/>
            <a:ext cx="6336704" cy="3600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TextBox 12"/>
          <p:cNvSpPr txBox="1"/>
          <p:nvPr/>
        </p:nvSpPr>
        <p:spPr>
          <a:xfrm>
            <a:off x="5807968" y="5661248"/>
            <a:ext cx="2016224" cy="400110"/>
          </a:xfrm>
          <a:prstGeom prst="rect">
            <a:avLst/>
          </a:prstGeom>
          <a:noFill/>
        </p:spPr>
        <p:txBody>
          <a:bodyPr wrap="square" rtlCol="0">
            <a:spAutoFit/>
          </a:bodyPr>
          <a:lstStyle/>
          <a:p>
            <a:r>
              <a:rPr lang="en-US" sz="2000" b="1" dirty="0"/>
              <a:t>Aglet Context</a:t>
            </a:r>
          </a:p>
        </p:txBody>
      </p:sp>
      <p:sp>
        <p:nvSpPr>
          <p:cNvPr id="14" name="TextBox 13"/>
          <p:cNvSpPr txBox="1"/>
          <p:nvPr/>
        </p:nvSpPr>
        <p:spPr>
          <a:xfrm>
            <a:off x="5735960" y="4221088"/>
            <a:ext cx="2016224" cy="400110"/>
          </a:xfrm>
          <a:prstGeom prst="rect">
            <a:avLst/>
          </a:prstGeom>
          <a:noFill/>
        </p:spPr>
        <p:txBody>
          <a:bodyPr wrap="square" rtlCol="0">
            <a:spAutoFit/>
          </a:bodyPr>
          <a:lstStyle/>
          <a:p>
            <a:r>
              <a:rPr lang="en-US" sz="2000" b="1" dirty="0"/>
              <a:t>Aglet Context</a:t>
            </a:r>
          </a:p>
        </p:txBody>
      </p:sp>
      <p:sp>
        <p:nvSpPr>
          <p:cNvPr id="15" name="Oval 14"/>
          <p:cNvSpPr/>
          <p:nvPr/>
        </p:nvSpPr>
        <p:spPr>
          <a:xfrm>
            <a:off x="3719736" y="3284984"/>
            <a:ext cx="2592288"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Aglet              </a:t>
            </a:r>
          </a:p>
        </p:txBody>
      </p:sp>
      <p:sp>
        <p:nvSpPr>
          <p:cNvPr id="16" name="Oval 15"/>
          <p:cNvSpPr/>
          <p:nvPr/>
        </p:nvSpPr>
        <p:spPr>
          <a:xfrm>
            <a:off x="6888088" y="3356992"/>
            <a:ext cx="2592288"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Aglet</a:t>
            </a:r>
          </a:p>
        </p:txBody>
      </p:sp>
      <p:sp>
        <p:nvSpPr>
          <p:cNvPr id="17" name="Oval 16"/>
          <p:cNvSpPr/>
          <p:nvPr/>
        </p:nvSpPr>
        <p:spPr>
          <a:xfrm>
            <a:off x="3791744" y="4797152"/>
            <a:ext cx="2592288"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Aglet</a:t>
            </a:r>
          </a:p>
        </p:txBody>
      </p:sp>
      <p:sp>
        <p:nvSpPr>
          <p:cNvPr id="18" name="Oval 17"/>
          <p:cNvSpPr/>
          <p:nvPr/>
        </p:nvSpPr>
        <p:spPr>
          <a:xfrm>
            <a:off x="7032104" y="4797152"/>
            <a:ext cx="2592288" cy="93610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Aglet</a:t>
            </a:r>
          </a:p>
        </p:txBody>
      </p:sp>
      <p:sp>
        <p:nvSpPr>
          <p:cNvPr id="19" name="Rectangle 18"/>
          <p:cNvSpPr/>
          <p:nvPr/>
        </p:nvSpPr>
        <p:spPr>
          <a:xfrm>
            <a:off x="4871864" y="3501008"/>
            <a:ext cx="108012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Aglet Proxy</a:t>
            </a:r>
          </a:p>
        </p:txBody>
      </p:sp>
      <p:sp>
        <p:nvSpPr>
          <p:cNvPr id="20" name="Rectangle 19"/>
          <p:cNvSpPr/>
          <p:nvPr/>
        </p:nvSpPr>
        <p:spPr>
          <a:xfrm>
            <a:off x="8040216" y="3573016"/>
            <a:ext cx="108012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Aglet Proxy</a:t>
            </a:r>
          </a:p>
        </p:txBody>
      </p:sp>
      <p:sp>
        <p:nvSpPr>
          <p:cNvPr id="21" name="Rectangle 20"/>
          <p:cNvSpPr/>
          <p:nvPr/>
        </p:nvSpPr>
        <p:spPr>
          <a:xfrm>
            <a:off x="4943872" y="5013176"/>
            <a:ext cx="108012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Aglet Proxy</a:t>
            </a:r>
          </a:p>
        </p:txBody>
      </p:sp>
      <p:sp>
        <p:nvSpPr>
          <p:cNvPr id="22" name="Rectangle 21"/>
          <p:cNvSpPr/>
          <p:nvPr/>
        </p:nvSpPr>
        <p:spPr>
          <a:xfrm>
            <a:off x="8184232" y="5013176"/>
            <a:ext cx="108012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Aglet Proxy</a:t>
            </a:r>
          </a:p>
        </p:txBody>
      </p:sp>
      <p:sp>
        <p:nvSpPr>
          <p:cNvPr id="23" name="Rectangle 22"/>
          <p:cNvSpPr/>
          <p:nvPr/>
        </p:nvSpPr>
        <p:spPr>
          <a:xfrm>
            <a:off x="1559496" y="3140968"/>
            <a:ext cx="1152128" cy="6480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User</a:t>
            </a:r>
          </a:p>
        </p:txBody>
      </p:sp>
      <p:cxnSp>
        <p:nvCxnSpPr>
          <p:cNvPr id="24" name="Straight Arrow Connector 23"/>
          <p:cNvCxnSpPr>
            <a:stCxn id="23" idx="3"/>
          </p:cNvCxnSpPr>
          <p:nvPr/>
        </p:nvCxnSpPr>
        <p:spPr>
          <a:xfrm>
            <a:off x="2711624" y="3465004"/>
            <a:ext cx="648072"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40721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332656"/>
            <a:ext cx="8229600" cy="796908"/>
          </a:xfrm>
        </p:spPr>
        <p:txBody>
          <a:bodyPr>
            <a:normAutofit/>
          </a:bodyPr>
          <a:lstStyle/>
          <a:p>
            <a:r>
              <a:rPr lang="en-US" sz="3200" dirty="0"/>
              <a:t>Aglet Life cycle</a:t>
            </a:r>
            <a:endParaRPr lang="en-IN" sz="3200" dirty="0"/>
          </a:p>
        </p:txBody>
      </p:sp>
      <p:sp>
        <p:nvSpPr>
          <p:cNvPr id="3" name="Content Placeholder 2"/>
          <p:cNvSpPr>
            <a:spLocks noGrp="1"/>
          </p:cNvSpPr>
          <p:nvPr>
            <p:ph idx="1"/>
          </p:nvPr>
        </p:nvSpPr>
        <p:spPr>
          <a:xfrm>
            <a:off x="914453" y="1029118"/>
            <a:ext cx="8229600" cy="1996274"/>
          </a:xfrm>
        </p:spPr>
        <p:txBody>
          <a:bodyPr>
            <a:normAutofit fontScale="47500" lnSpcReduction="20000"/>
          </a:bodyPr>
          <a:lstStyle/>
          <a:p>
            <a:pPr>
              <a:buNone/>
            </a:pPr>
            <a:endParaRPr lang="en-IN" sz="5100" dirty="0"/>
          </a:p>
          <a:p>
            <a:pPr algn="just"/>
            <a:r>
              <a:rPr lang="en-US" sz="5100" dirty="0"/>
              <a:t> The </a:t>
            </a:r>
            <a:r>
              <a:rPr lang="en-US" sz="5100" b="1" dirty="0"/>
              <a:t>creation </a:t>
            </a:r>
            <a:r>
              <a:rPr lang="en-US" sz="5100" dirty="0"/>
              <a:t>of an Aglet takes place in a context.  The new Aglet is assigned an identifier, inserted in the context, and initialized.  The Aglet starts executing as soon as it has successfully been initialized.</a:t>
            </a:r>
            <a:endParaRPr lang="en-IN" sz="5100" dirty="0"/>
          </a:p>
          <a:p>
            <a:endParaRPr lang="en-IN" sz="5100" dirty="0"/>
          </a:p>
          <a:p>
            <a:endParaRPr lang="en-IN"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1745" y="2924946"/>
            <a:ext cx="647700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964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20562"/>
            <a:ext cx="8229600" cy="796908"/>
          </a:xfrm>
        </p:spPr>
        <p:txBody>
          <a:bodyPr>
            <a:normAutofit/>
          </a:bodyPr>
          <a:lstStyle/>
          <a:p>
            <a:r>
              <a:rPr lang="en-US" sz="3200" dirty="0"/>
              <a:t>Aglet Life cycle</a:t>
            </a:r>
            <a:endParaRPr lang="en-IN" sz="3200" dirty="0"/>
          </a:p>
        </p:txBody>
      </p:sp>
      <p:sp>
        <p:nvSpPr>
          <p:cNvPr id="3" name="Content Placeholder 2"/>
          <p:cNvSpPr>
            <a:spLocks noGrp="1"/>
          </p:cNvSpPr>
          <p:nvPr>
            <p:ph idx="1"/>
          </p:nvPr>
        </p:nvSpPr>
        <p:spPr>
          <a:xfrm>
            <a:off x="1981200" y="928671"/>
            <a:ext cx="8229600" cy="1420210"/>
          </a:xfrm>
        </p:spPr>
        <p:txBody>
          <a:bodyPr>
            <a:normAutofit fontScale="32500" lnSpcReduction="20000"/>
          </a:bodyPr>
          <a:lstStyle/>
          <a:p>
            <a:pPr algn="just"/>
            <a:r>
              <a:rPr lang="en-US" sz="5100" dirty="0"/>
              <a:t>The </a:t>
            </a:r>
            <a:r>
              <a:rPr lang="en-US" sz="5100" b="1" dirty="0"/>
              <a:t>cloning</a:t>
            </a:r>
            <a:r>
              <a:rPr lang="en-US" sz="5100" dirty="0"/>
              <a:t> of an Aglet produces an almost identical copy of the original Aglet in the same context.  The only differences are the assigned identifier and that the execution restarts in the new Aglet.  </a:t>
            </a:r>
            <a:endParaRPr lang="en-IN" sz="5100" dirty="0"/>
          </a:p>
          <a:p>
            <a:pPr algn="just">
              <a:buNone/>
            </a:pPr>
            <a:r>
              <a:rPr lang="en-US" sz="5100" b="1" dirty="0"/>
              <a:t> </a:t>
            </a:r>
            <a:endParaRPr lang="en-IN" sz="5100" dirty="0"/>
          </a:p>
          <a:p>
            <a:endParaRPr lang="en-IN"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679182"/>
            <a:ext cx="647700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321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1424" y="131764"/>
            <a:ext cx="8229600" cy="796908"/>
          </a:xfrm>
        </p:spPr>
        <p:txBody>
          <a:bodyPr>
            <a:normAutofit/>
          </a:bodyPr>
          <a:lstStyle/>
          <a:p>
            <a:r>
              <a:rPr lang="en-US" sz="3200" dirty="0"/>
              <a:t>Aglet Life cycle</a:t>
            </a:r>
            <a:endParaRPr lang="en-IN" sz="3200" dirty="0"/>
          </a:p>
        </p:txBody>
      </p:sp>
      <p:sp>
        <p:nvSpPr>
          <p:cNvPr id="3" name="Content Placeholder 2"/>
          <p:cNvSpPr>
            <a:spLocks noGrp="1"/>
          </p:cNvSpPr>
          <p:nvPr>
            <p:ph idx="1"/>
          </p:nvPr>
        </p:nvSpPr>
        <p:spPr>
          <a:xfrm>
            <a:off x="1981200" y="928673"/>
            <a:ext cx="8229600" cy="1811421"/>
          </a:xfrm>
        </p:spPr>
        <p:txBody>
          <a:bodyPr>
            <a:normAutofit fontScale="92500"/>
          </a:bodyPr>
          <a:lstStyle/>
          <a:p>
            <a:pPr algn="just"/>
            <a:r>
              <a:rPr lang="en-US" sz="2400" b="1" dirty="0"/>
              <a:t>Dispatching </a:t>
            </a:r>
            <a:r>
              <a:rPr lang="en-US" sz="2400" dirty="0"/>
              <a:t>an Aglet from one context to another will remove it from its current context and insert it into the destination context, where it will restart execution (execution threads will not migrate).  We say that the Aglet has been </a:t>
            </a:r>
            <a:r>
              <a:rPr lang="en-US" sz="2400" i="1" dirty="0"/>
              <a:t>pushed</a:t>
            </a:r>
            <a:r>
              <a:rPr lang="en-US" sz="2400" dirty="0"/>
              <a:t> to its new context.</a:t>
            </a:r>
            <a:endParaRPr lang="en-IN" sz="2400" dirty="0"/>
          </a:p>
          <a:p>
            <a:pPr algn="just"/>
            <a:endParaRPr lang="en-IN" sz="1600" dirty="0"/>
          </a:p>
          <a:p>
            <a:endParaRPr lang="en-IN"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885655"/>
            <a:ext cx="647700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892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7528" y="84688"/>
            <a:ext cx="8568952" cy="3416320"/>
          </a:xfrm>
          <a:prstGeom prst="rect">
            <a:avLst/>
          </a:prstGeom>
        </p:spPr>
        <p:txBody>
          <a:bodyPr wrap="square">
            <a:spAutoFit/>
          </a:bodyPr>
          <a:lstStyle/>
          <a:p>
            <a:r>
              <a:rPr lang="en-US" dirty="0"/>
              <a:t>The </a:t>
            </a:r>
            <a:r>
              <a:rPr lang="en-US" b="1" dirty="0"/>
              <a:t>retraction</a:t>
            </a:r>
            <a:r>
              <a:rPr lang="en-US" dirty="0"/>
              <a:t> of an Aglet will </a:t>
            </a:r>
            <a:r>
              <a:rPr lang="en-US" i="1" dirty="0"/>
              <a:t>pull </a:t>
            </a:r>
            <a:r>
              <a:rPr lang="en-US" dirty="0"/>
              <a:t>(remove) it from its current context and insert it into the context from which the retraction was requested.</a:t>
            </a:r>
            <a:endParaRPr lang="en-IN" dirty="0"/>
          </a:p>
          <a:p>
            <a:pPr>
              <a:buNone/>
            </a:pPr>
            <a:r>
              <a:rPr lang="en-US" dirty="0"/>
              <a:t> </a:t>
            </a:r>
            <a:endParaRPr lang="en-IN" dirty="0"/>
          </a:p>
          <a:p>
            <a:r>
              <a:rPr lang="en-US" dirty="0"/>
              <a:t>The </a:t>
            </a:r>
            <a:r>
              <a:rPr lang="en-US" b="1" dirty="0"/>
              <a:t>deactivation</a:t>
            </a:r>
            <a:r>
              <a:rPr lang="en-US" dirty="0"/>
              <a:t> of an Aglet is the ability to temporarily remove it from its current context and store it in secondary storage.  </a:t>
            </a:r>
            <a:r>
              <a:rPr lang="en-US" b="1" dirty="0"/>
              <a:t>Activation</a:t>
            </a:r>
            <a:r>
              <a:rPr lang="en-US" dirty="0"/>
              <a:t> of an Aglet will restore it in a context.</a:t>
            </a:r>
            <a:endParaRPr lang="en-IN" dirty="0"/>
          </a:p>
          <a:p>
            <a:pPr>
              <a:buNone/>
            </a:pPr>
            <a:r>
              <a:rPr lang="en-US" dirty="0"/>
              <a:t> </a:t>
            </a:r>
            <a:endParaRPr lang="en-IN" dirty="0"/>
          </a:p>
          <a:p>
            <a:r>
              <a:rPr lang="en-US" dirty="0"/>
              <a:t>The </a:t>
            </a:r>
            <a:r>
              <a:rPr lang="en-US" b="1" dirty="0"/>
              <a:t>disposal </a:t>
            </a:r>
            <a:r>
              <a:rPr lang="en-US" dirty="0"/>
              <a:t>of an Aglet will halt its current execution and remove it from its current context.</a:t>
            </a:r>
          </a:p>
          <a:p>
            <a:endParaRPr lang="en-US" dirty="0"/>
          </a:p>
          <a:p>
            <a:endParaRPr lang="en-US" dirty="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2741639"/>
            <a:ext cx="6477000" cy="3495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442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Migration </a:t>
            </a:r>
            <a:endParaRPr lang="en-IN" dirty="0"/>
          </a:p>
        </p:txBody>
      </p:sp>
      <p:sp>
        <p:nvSpPr>
          <p:cNvPr id="3" name="Content Placeholder 2"/>
          <p:cNvSpPr>
            <a:spLocks noGrp="1"/>
          </p:cNvSpPr>
          <p:nvPr>
            <p:ph idx="1"/>
          </p:nvPr>
        </p:nvSpPr>
        <p:spPr/>
        <p:txBody>
          <a:bodyPr/>
          <a:lstStyle/>
          <a:p>
            <a:r>
              <a:rPr lang="en-US" dirty="0" smtClean="0"/>
              <a:t>Process- Program under execution</a:t>
            </a:r>
          </a:p>
          <a:p>
            <a:r>
              <a:rPr lang="en-US" dirty="0"/>
              <a:t>Process Migration is the transfer of a process from one computing system to another during its execution. It involves moving the entire process state, including code, data, and execution context, from a source machine to a destination machine</a:t>
            </a:r>
            <a:r>
              <a:rPr lang="en-US" dirty="0" smtClean="0"/>
              <a:t>.</a:t>
            </a:r>
          </a:p>
          <a:p>
            <a:r>
              <a:rPr lang="en-US" dirty="0" smtClean="0"/>
              <a:t>Example – a person </a:t>
            </a:r>
            <a:r>
              <a:rPr lang="en-US" dirty="0"/>
              <a:t>watching a movie </a:t>
            </a:r>
            <a:r>
              <a:rPr lang="en-US" dirty="0" smtClean="0"/>
              <a:t>on </a:t>
            </a:r>
            <a:r>
              <a:rPr lang="en-US" dirty="0"/>
              <a:t>smart TV and want to continue watching </a:t>
            </a:r>
            <a:r>
              <a:rPr lang="en-US" dirty="0" smtClean="0"/>
              <a:t>on a </a:t>
            </a:r>
            <a:r>
              <a:rPr lang="en-US" dirty="0"/>
              <a:t>tablet while </a:t>
            </a:r>
            <a:r>
              <a:rPr lang="en-US" dirty="0" smtClean="0"/>
              <a:t>moving/travelling </a:t>
            </a:r>
            <a:endParaRPr lang="en-IN" dirty="0"/>
          </a:p>
        </p:txBody>
      </p:sp>
      <p:grpSp>
        <p:nvGrpSpPr>
          <p:cNvPr id="4" name="Group 1"/>
          <p:cNvGrpSpPr>
            <a:grpSpLocks noChangeAspect="1"/>
          </p:cNvGrpSpPr>
          <p:nvPr/>
        </p:nvGrpSpPr>
        <p:grpSpPr bwMode="auto">
          <a:xfrm>
            <a:off x="587431" y="1844476"/>
            <a:ext cx="5506980" cy="3269277"/>
            <a:chOff x="2413" y="1535"/>
            <a:chExt cx="7504" cy="5337"/>
          </a:xfrm>
        </p:grpSpPr>
        <p:sp>
          <p:nvSpPr>
            <p:cNvPr id="5" name="AutoShape 14"/>
            <p:cNvSpPr>
              <a:spLocks noChangeAspect="1" noChangeArrowheads="1" noTextEdit="1"/>
            </p:cNvSpPr>
            <p:nvPr/>
          </p:nvSpPr>
          <p:spPr bwMode="auto">
            <a:xfrm>
              <a:off x="2413" y="1535"/>
              <a:ext cx="7504" cy="5337"/>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AutoShape 13"/>
            <p:cNvSpPr>
              <a:spLocks noChangeArrowheads="1"/>
            </p:cNvSpPr>
            <p:nvPr/>
          </p:nvSpPr>
          <p:spPr bwMode="auto">
            <a:xfrm>
              <a:off x="7222" y="3965"/>
              <a:ext cx="2695" cy="2174"/>
            </a:xfrm>
            <a:prstGeom prst="hexagon">
              <a:avLst>
                <a:gd name="adj" fmla="val 30991"/>
                <a:gd name="vf" fmla="val 11547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 name="Text Box 12"/>
            <p:cNvSpPr txBox="1">
              <a:spLocks noChangeArrowheads="1"/>
            </p:cNvSpPr>
            <p:nvPr/>
          </p:nvSpPr>
          <p:spPr bwMode="auto">
            <a:xfrm>
              <a:off x="7492" y="4755"/>
              <a:ext cx="2160" cy="82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ea typeface="Calibri" pitchFamily="34" charset="0"/>
                  <a:cs typeface="Times New Roman" pitchFamily="18" charset="0"/>
                </a:rPr>
                <a:t>Migrating Process</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Arial" pitchFamily="34" charset="0"/>
                  <a:ea typeface="Calibri" pitchFamily="34" charset="0"/>
                  <a:cs typeface="Times New Roman" pitchFamily="18" charset="0"/>
                </a:rPr>
                <a:t>(Destination Instance)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8" name="AutoShape 11"/>
            <p:cNvSpPr>
              <a:spLocks noChangeArrowheads="1"/>
            </p:cNvSpPr>
            <p:nvPr/>
          </p:nvSpPr>
          <p:spPr bwMode="auto">
            <a:xfrm>
              <a:off x="2413" y="3965"/>
              <a:ext cx="2695" cy="2174"/>
            </a:xfrm>
            <a:prstGeom prst="hexagon">
              <a:avLst>
                <a:gd name="adj" fmla="val 30991"/>
                <a:gd name="vf" fmla="val 11547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Text Box 10"/>
            <p:cNvSpPr txBox="1">
              <a:spLocks noChangeArrowheads="1"/>
            </p:cNvSpPr>
            <p:nvPr/>
          </p:nvSpPr>
          <p:spPr bwMode="auto">
            <a:xfrm>
              <a:off x="2683" y="4755"/>
              <a:ext cx="2160" cy="64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ea typeface="Calibri" pitchFamily="34" charset="0"/>
                  <a:cs typeface="Times New Roman" pitchFamily="18" charset="0"/>
                </a:rPr>
                <a:t>Migrating Process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ea typeface="Calibri" pitchFamily="34" charset="0"/>
                  <a:cs typeface="Times New Roman" pitchFamily="18" charset="0"/>
                </a:rPr>
                <a:t>(Source Instance)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AutoShape 9"/>
            <p:cNvSpPr>
              <a:spLocks noChangeArrowheads="1"/>
            </p:cNvSpPr>
            <p:nvPr/>
          </p:nvSpPr>
          <p:spPr bwMode="auto">
            <a:xfrm>
              <a:off x="4765" y="2106"/>
              <a:ext cx="2695" cy="2174"/>
            </a:xfrm>
            <a:prstGeom prst="hexagon">
              <a:avLst>
                <a:gd name="adj" fmla="val 30991"/>
                <a:gd name="vf" fmla="val 115470"/>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Text Box 8"/>
            <p:cNvSpPr txBox="1">
              <a:spLocks noChangeArrowheads="1"/>
            </p:cNvSpPr>
            <p:nvPr/>
          </p:nvSpPr>
          <p:spPr bwMode="auto">
            <a:xfrm>
              <a:off x="5035" y="2896"/>
              <a:ext cx="2160" cy="6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pitchFamily="34" charset="0"/>
                  <a:ea typeface="Calibri" pitchFamily="34" charset="0"/>
                  <a:cs typeface="Times New Roman" pitchFamily="18" charset="0"/>
                </a:rPr>
                <a:t>Communicating Process</a:t>
              </a: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2" name="Text Box 7"/>
            <p:cNvSpPr txBox="1">
              <a:spLocks noChangeArrowheads="1"/>
            </p:cNvSpPr>
            <p:nvPr/>
          </p:nvSpPr>
          <p:spPr bwMode="auto">
            <a:xfrm>
              <a:off x="3028" y="6383"/>
              <a:ext cx="1776" cy="4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ea typeface="Times New Roman" pitchFamily="18" charset="0"/>
                  <a:cs typeface="Arial" pitchFamily="34" charset="0"/>
                </a:rPr>
                <a:t>Source node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3" name="Text Box 6"/>
            <p:cNvSpPr txBox="1">
              <a:spLocks noChangeArrowheads="1"/>
            </p:cNvSpPr>
            <p:nvPr/>
          </p:nvSpPr>
          <p:spPr bwMode="auto">
            <a:xfrm>
              <a:off x="7512" y="6383"/>
              <a:ext cx="2196" cy="4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Destination Node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4" name="AutoShape 5"/>
            <p:cNvSpPr>
              <a:spLocks noChangeShapeType="1"/>
            </p:cNvSpPr>
            <p:nvPr/>
          </p:nvSpPr>
          <p:spPr bwMode="auto">
            <a:xfrm>
              <a:off x="5108" y="5052"/>
              <a:ext cx="2114"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5" name="AutoShape 4"/>
            <p:cNvSpPr>
              <a:spLocks noChangeShapeType="1"/>
            </p:cNvSpPr>
            <p:nvPr/>
          </p:nvSpPr>
          <p:spPr bwMode="auto">
            <a:xfrm>
              <a:off x="7195" y="3227"/>
              <a:ext cx="1374" cy="73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6" name="AutoShape 3"/>
            <p:cNvSpPr>
              <a:spLocks noChangeShapeType="1"/>
            </p:cNvSpPr>
            <p:nvPr/>
          </p:nvSpPr>
          <p:spPr bwMode="auto">
            <a:xfrm flipH="1">
              <a:off x="3761" y="3227"/>
              <a:ext cx="1274" cy="738"/>
            </a:xfrm>
            <a:prstGeom prst="straightConnector1">
              <a:avLst/>
            </a:prstGeom>
            <a:noFill/>
            <a:ln w="9525">
              <a:solidFill>
                <a:srgbClr val="000000"/>
              </a:solidFill>
              <a:prstDash val="dash"/>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17" name="Text Box 2"/>
            <p:cNvSpPr txBox="1">
              <a:spLocks noChangeArrowheads="1"/>
            </p:cNvSpPr>
            <p:nvPr/>
          </p:nvSpPr>
          <p:spPr bwMode="auto">
            <a:xfrm>
              <a:off x="5270" y="5161"/>
              <a:ext cx="1756" cy="489"/>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State Transfer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19935472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525" y="476672"/>
            <a:ext cx="10215514" cy="928144"/>
          </a:xfrm>
        </p:spPr>
        <p:txBody>
          <a:bodyPr>
            <a:normAutofit/>
          </a:bodyPr>
          <a:lstStyle/>
          <a:p>
            <a:r>
              <a:rPr lang="en-US" sz="3200" dirty="0"/>
              <a:t>Aglet communication</a:t>
            </a:r>
            <a:endParaRPr lang="en-IN" sz="3200" dirty="0"/>
          </a:p>
        </p:txBody>
      </p:sp>
      <p:sp>
        <p:nvSpPr>
          <p:cNvPr id="3" name="Content Placeholder 2"/>
          <p:cNvSpPr>
            <a:spLocks noGrp="1"/>
          </p:cNvSpPr>
          <p:nvPr>
            <p:ph idx="1"/>
          </p:nvPr>
        </p:nvSpPr>
        <p:spPr>
          <a:xfrm>
            <a:off x="623393" y="1628800"/>
            <a:ext cx="10055781" cy="4050792"/>
          </a:xfrm>
        </p:spPr>
        <p:txBody>
          <a:bodyPr>
            <a:normAutofit fontScale="92500" lnSpcReduction="20000"/>
          </a:bodyPr>
          <a:lstStyle/>
          <a:p>
            <a:pPr algn="just"/>
            <a:r>
              <a:rPr lang="en-US" sz="2200" dirty="0"/>
              <a:t>Aglets use messages and events for communication and interactions.</a:t>
            </a:r>
            <a:endParaRPr lang="en-IN" sz="2200" dirty="0"/>
          </a:p>
          <a:p>
            <a:pPr lvl="0" algn="just"/>
            <a:endParaRPr lang="en-US" sz="2200" dirty="0"/>
          </a:p>
          <a:p>
            <a:pPr lvl="0" algn="just"/>
            <a:r>
              <a:rPr lang="en-US" sz="2200" dirty="0"/>
              <a:t>Message communication can be either synchronous or asynchronous.</a:t>
            </a:r>
            <a:endParaRPr lang="en-IN" sz="2200" dirty="0"/>
          </a:p>
          <a:p>
            <a:pPr lvl="0" algn="just"/>
            <a:endParaRPr lang="en-US" sz="2200" dirty="0"/>
          </a:p>
          <a:p>
            <a:pPr lvl="0" algn="just"/>
            <a:r>
              <a:rPr lang="en-US" sz="2200" dirty="0"/>
              <a:t>Events can be used for either reactive or proactive agents, for example, an Aglet agent can listen for some event such as a change in stock value.</a:t>
            </a:r>
            <a:endParaRPr lang="en-IN" sz="2200" dirty="0"/>
          </a:p>
          <a:p>
            <a:pPr lvl="0" algn="just"/>
            <a:endParaRPr lang="en-US" sz="2200" dirty="0"/>
          </a:p>
          <a:p>
            <a:pPr lvl="0" algn="just"/>
            <a:r>
              <a:rPr lang="en-US" sz="2200" dirty="0"/>
              <a:t>Aglet API is a Java package consisting of classes and interfaces, viz., aglet, Aglet Proxy, Aglet context &amp; message.</a:t>
            </a:r>
            <a:endParaRPr lang="en-IN" sz="2200" dirty="0"/>
          </a:p>
          <a:p>
            <a:pPr algn="just">
              <a:buNone/>
            </a:pPr>
            <a:r>
              <a:rPr lang="en-US" sz="2200" dirty="0"/>
              <a:t>  </a:t>
            </a:r>
            <a:r>
              <a:rPr lang="en-IN" sz="2200" dirty="0"/>
              <a:t> </a:t>
            </a:r>
          </a:p>
          <a:p>
            <a:pPr algn="just">
              <a:buNone/>
            </a:pPr>
            <a:r>
              <a:rPr lang="en-US" b="1" dirty="0"/>
              <a:t>Application</a:t>
            </a:r>
            <a:r>
              <a:rPr lang="en-US" dirty="0"/>
              <a:t>: Aglets have been applied in various scenarios, including ecommerce, the e-market place, for air-tickets and package tours.</a:t>
            </a:r>
            <a:endParaRPr lang="en-IN" dirty="0"/>
          </a:p>
          <a:p>
            <a:pPr>
              <a:buNone/>
            </a:pPr>
            <a:endParaRPr lang="en-IN" dirty="0"/>
          </a:p>
          <a:p>
            <a:endParaRPr lang="en-IN" dirty="0"/>
          </a:p>
        </p:txBody>
      </p:sp>
    </p:spTree>
    <p:extLst>
      <p:ext uri="{BB962C8B-B14F-4D97-AF65-F5344CB8AC3E}">
        <p14:creationId xmlns:p14="http://schemas.microsoft.com/office/powerpoint/2010/main" val="2808052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Aglet Event Model</a:t>
            </a:r>
            <a:endParaRPr lang="en-IN" sz="3200" dirty="0"/>
          </a:p>
        </p:txBody>
      </p:sp>
      <p:sp>
        <p:nvSpPr>
          <p:cNvPr id="3" name="Content Placeholder 2"/>
          <p:cNvSpPr>
            <a:spLocks noGrp="1"/>
          </p:cNvSpPr>
          <p:nvPr>
            <p:ph idx="1"/>
          </p:nvPr>
        </p:nvSpPr>
        <p:spPr/>
        <p:txBody>
          <a:bodyPr>
            <a:normAutofit/>
          </a:bodyPr>
          <a:lstStyle/>
          <a:p>
            <a:r>
              <a:rPr lang="en-IN" dirty="0"/>
              <a:t> </a:t>
            </a:r>
            <a:r>
              <a:rPr lang="en-IN" sz="2400" dirty="0"/>
              <a:t>The aglet programming is event based. Three kinds of listeners exist:</a:t>
            </a:r>
          </a:p>
          <a:p>
            <a:pPr lvl="1"/>
            <a:r>
              <a:rPr lang="en-IN" sz="2400" b="1" dirty="0"/>
              <a:t>Clone listener </a:t>
            </a:r>
          </a:p>
          <a:p>
            <a:pPr lvl="1"/>
            <a:endParaRPr lang="en-IN" sz="2400" dirty="0"/>
          </a:p>
          <a:p>
            <a:pPr lvl="1"/>
            <a:r>
              <a:rPr lang="en-IN" sz="2400" b="1" dirty="0"/>
              <a:t>Mobility listener</a:t>
            </a:r>
          </a:p>
          <a:p>
            <a:pPr marL="274238" lvl="1" indent="0">
              <a:buNone/>
            </a:pPr>
            <a:endParaRPr lang="en-IN" sz="2400" dirty="0"/>
          </a:p>
          <a:p>
            <a:pPr lvl="1"/>
            <a:r>
              <a:rPr lang="en-IN" sz="2400" b="1" dirty="0"/>
              <a:t>Persistence listener</a:t>
            </a:r>
          </a:p>
        </p:txBody>
      </p:sp>
    </p:spTree>
    <p:extLst>
      <p:ext uri="{BB962C8B-B14F-4D97-AF65-F5344CB8AC3E}">
        <p14:creationId xmlns:p14="http://schemas.microsoft.com/office/powerpoint/2010/main" val="147641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484633"/>
            <a:ext cx="9927482" cy="640113"/>
          </a:xfrm>
        </p:spPr>
        <p:txBody>
          <a:bodyPr>
            <a:normAutofit/>
          </a:bodyPr>
          <a:lstStyle/>
          <a:p>
            <a:r>
              <a:rPr lang="en-US" sz="3200" dirty="0"/>
              <a:t>Aglet Event Model</a:t>
            </a:r>
            <a:endParaRPr lang="en-IN" sz="3200" dirty="0"/>
          </a:p>
        </p:txBody>
      </p:sp>
      <p:sp>
        <p:nvSpPr>
          <p:cNvPr id="3" name="Content Placeholder 2"/>
          <p:cNvSpPr>
            <a:spLocks noGrp="1"/>
          </p:cNvSpPr>
          <p:nvPr>
            <p:ph idx="1"/>
          </p:nvPr>
        </p:nvSpPr>
        <p:spPr>
          <a:xfrm>
            <a:off x="767408" y="1268761"/>
            <a:ext cx="8229600" cy="5001419"/>
          </a:xfrm>
        </p:spPr>
        <p:txBody>
          <a:bodyPr>
            <a:normAutofit/>
          </a:bodyPr>
          <a:lstStyle/>
          <a:p>
            <a:pPr marL="514350" indent="-457200"/>
            <a:r>
              <a:rPr lang="en-IN" sz="2800" b="1" dirty="0"/>
              <a:t>Clone listener :</a:t>
            </a:r>
          </a:p>
          <a:p>
            <a:pPr marL="914400" lvl="1" indent="-457200"/>
            <a:r>
              <a:rPr lang="en-IN" sz="2400" dirty="0" smtClean="0"/>
              <a:t>Take </a:t>
            </a:r>
            <a:r>
              <a:rPr lang="en-IN" sz="2400" dirty="0"/>
              <a:t>specific actions when an aglet is about to be cloned, when the clone is actually created, and after the cloning take place.</a:t>
            </a:r>
          </a:p>
          <a:p>
            <a:pPr marL="514350" indent="-457200"/>
            <a:r>
              <a:rPr lang="en-IN" sz="2800" b="1" dirty="0"/>
              <a:t>Mobility listener:</a:t>
            </a:r>
          </a:p>
          <a:p>
            <a:pPr marL="914400" lvl="1" indent="-457200"/>
            <a:r>
              <a:rPr lang="en-IN" sz="2400" dirty="0" smtClean="0"/>
              <a:t>To </a:t>
            </a:r>
            <a:r>
              <a:rPr lang="en-IN" sz="2400" dirty="0"/>
              <a:t>take action when aglet is about to be dispatched to another </a:t>
            </a:r>
            <a:r>
              <a:rPr lang="en-IN" sz="2400" dirty="0" smtClean="0"/>
              <a:t>context, when </a:t>
            </a:r>
            <a:r>
              <a:rPr lang="en-IN" sz="2400" dirty="0"/>
              <a:t>it is about to retracted from a context, </a:t>
            </a:r>
            <a:r>
              <a:rPr lang="en-IN" sz="2400" dirty="0" smtClean="0"/>
              <a:t>and </a:t>
            </a:r>
            <a:r>
              <a:rPr lang="en-IN" sz="2400" dirty="0"/>
              <a:t>when it actually arrives in a new context.</a:t>
            </a:r>
          </a:p>
        </p:txBody>
      </p:sp>
    </p:spTree>
    <p:extLst>
      <p:ext uri="{BB962C8B-B14F-4D97-AF65-F5344CB8AC3E}">
        <p14:creationId xmlns:p14="http://schemas.microsoft.com/office/powerpoint/2010/main" val="2816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1" y="-99392"/>
            <a:ext cx="10055781" cy="1609344"/>
          </a:xfrm>
        </p:spPr>
        <p:txBody>
          <a:bodyPr>
            <a:normAutofit/>
          </a:bodyPr>
          <a:lstStyle/>
          <a:p>
            <a:r>
              <a:rPr lang="en-US" sz="3200" dirty="0"/>
              <a:t>Aglet Event Model</a:t>
            </a:r>
            <a:endParaRPr lang="en-IN" sz="3200" dirty="0"/>
          </a:p>
        </p:txBody>
      </p:sp>
      <p:sp>
        <p:nvSpPr>
          <p:cNvPr id="3" name="Content Placeholder 2"/>
          <p:cNvSpPr>
            <a:spLocks noGrp="1"/>
          </p:cNvSpPr>
          <p:nvPr>
            <p:ph idx="1"/>
          </p:nvPr>
        </p:nvSpPr>
        <p:spPr>
          <a:xfrm>
            <a:off x="623392" y="1268761"/>
            <a:ext cx="8229600" cy="5001419"/>
          </a:xfrm>
        </p:spPr>
        <p:txBody>
          <a:bodyPr>
            <a:normAutofit/>
          </a:bodyPr>
          <a:lstStyle/>
          <a:p>
            <a:pPr marL="514350" indent="-457200"/>
            <a:endParaRPr lang="en-IN" dirty="0"/>
          </a:p>
          <a:p>
            <a:pPr marL="514350" indent="-457200"/>
            <a:r>
              <a:rPr lang="en-IN" sz="2800" b="1" dirty="0"/>
              <a:t>Persistence listener:</a:t>
            </a:r>
          </a:p>
          <a:p>
            <a:pPr marL="914400" lvl="1" indent="-457200"/>
            <a:r>
              <a:rPr lang="en-IN" sz="2400" dirty="0" smtClean="0"/>
              <a:t>Allows </a:t>
            </a:r>
            <a:r>
              <a:rPr lang="en-IN" sz="2400" dirty="0"/>
              <a:t>the programmer to take action when an aglet is about to be deactivated and after it has been activated.</a:t>
            </a:r>
          </a:p>
        </p:txBody>
      </p:sp>
    </p:spTree>
    <p:extLst>
      <p:ext uri="{BB962C8B-B14F-4D97-AF65-F5344CB8AC3E}">
        <p14:creationId xmlns:p14="http://schemas.microsoft.com/office/powerpoint/2010/main" val="99284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4772" y="3284183"/>
            <a:ext cx="5520297" cy="1280890"/>
          </a:xfrm>
        </p:spPr>
        <p:txBody>
          <a:bodyPr/>
          <a:lstStyle/>
          <a:p>
            <a:r>
              <a:rPr lang="en-US" dirty="0" smtClean="0"/>
              <a:t>Thank You</a:t>
            </a:r>
            <a:endParaRPr lang="en-IN" dirty="0"/>
          </a:p>
        </p:txBody>
      </p:sp>
    </p:spTree>
    <p:extLst>
      <p:ext uri="{BB962C8B-B14F-4D97-AF65-F5344CB8AC3E}">
        <p14:creationId xmlns:p14="http://schemas.microsoft.com/office/powerpoint/2010/main" val="23727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BE88-97E0-49ED-9475-82279843FD25}"/>
              </a:ext>
            </a:extLst>
          </p:cNvPr>
          <p:cNvSpPr>
            <a:spLocks noGrp="1"/>
          </p:cNvSpPr>
          <p:nvPr>
            <p:ph type="title"/>
          </p:nvPr>
        </p:nvSpPr>
        <p:spPr/>
        <p:txBody>
          <a:bodyPr/>
          <a:lstStyle/>
          <a:p>
            <a:r>
              <a:rPr lang="en-US" b="1" dirty="0">
                <a:latin typeface="Times New Roman" pitchFamily="18" charset="0"/>
                <a:cs typeface="Times New Roman" pitchFamily="18" charset="0"/>
              </a:rPr>
              <a:t>Process migration</a:t>
            </a:r>
            <a:endParaRPr lang="en-IN" dirty="0"/>
          </a:p>
        </p:txBody>
      </p:sp>
      <p:sp>
        <p:nvSpPr>
          <p:cNvPr id="3" name="Content Placeholder 2">
            <a:extLst>
              <a:ext uri="{FF2B5EF4-FFF2-40B4-BE49-F238E27FC236}">
                <a16:creationId xmlns:a16="http://schemas.microsoft.com/office/drawing/2014/main" id="{5E0F707F-805B-4CB0-9A0D-C3CA427CB403}"/>
              </a:ext>
            </a:extLst>
          </p:cNvPr>
          <p:cNvSpPr>
            <a:spLocks noGrp="1"/>
          </p:cNvSpPr>
          <p:nvPr>
            <p:ph idx="1"/>
          </p:nvPr>
        </p:nvSpPr>
        <p:spPr/>
        <p:txBody>
          <a:bodyPr/>
          <a:lstStyle/>
          <a:p>
            <a:r>
              <a:rPr lang="en-IN" dirty="0"/>
              <a:t>The transferred state includes </a:t>
            </a:r>
          </a:p>
          <a:p>
            <a:pPr lvl="1"/>
            <a:r>
              <a:rPr lang="en-IN" dirty="0"/>
              <a:t>the process’s address space</a:t>
            </a:r>
          </a:p>
          <a:p>
            <a:pPr lvl="1"/>
            <a:r>
              <a:rPr lang="en-IN" dirty="0"/>
              <a:t>Execution Point( Register Contents)</a:t>
            </a:r>
          </a:p>
          <a:p>
            <a:pPr lvl="1"/>
            <a:r>
              <a:rPr lang="en-IN" dirty="0"/>
              <a:t>Communication State( Open files and message channels)</a:t>
            </a:r>
          </a:p>
          <a:p>
            <a:pPr lvl="1"/>
            <a:r>
              <a:rPr lang="en-IN" dirty="0"/>
              <a:t>OS-dependent states</a:t>
            </a:r>
          </a:p>
          <a:p>
            <a:r>
              <a:rPr lang="en-IN" dirty="0"/>
              <a:t>During migration two instances of the migrating process exist: </a:t>
            </a:r>
            <a:r>
              <a:rPr lang="en-IN" b="1" dirty="0"/>
              <a:t>source instance and destination instance.</a:t>
            </a:r>
          </a:p>
          <a:p>
            <a:r>
              <a:rPr lang="en-IN" dirty="0"/>
              <a:t>After migration destination instance becomes </a:t>
            </a:r>
            <a:r>
              <a:rPr lang="en-IN" b="1" dirty="0"/>
              <a:t>migrated process</a:t>
            </a:r>
          </a:p>
          <a:p>
            <a:r>
              <a:rPr lang="en-IN" dirty="0"/>
              <a:t>A process running on another machine is </a:t>
            </a:r>
            <a:r>
              <a:rPr lang="en-IN" b="1" dirty="0"/>
              <a:t>called remote process.</a:t>
            </a:r>
          </a:p>
        </p:txBody>
      </p:sp>
      <p:sp>
        <p:nvSpPr>
          <p:cNvPr id="4" name="Date Placeholder 3">
            <a:extLst>
              <a:ext uri="{FF2B5EF4-FFF2-40B4-BE49-F238E27FC236}">
                <a16:creationId xmlns:a16="http://schemas.microsoft.com/office/drawing/2014/main" id="{FFDB9CA9-AEEA-45F8-9673-E577380D38B3}"/>
              </a:ext>
            </a:extLst>
          </p:cNvPr>
          <p:cNvSpPr>
            <a:spLocks noGrp="1"/>
          </p:cNvSpPr>
          <p:nvPr>
            <p:ph type="dt" sz="half" idx="10"/>
          </p:nvPr>
        </p:nvSpPr>
        <p:spPr/>
        <p:txBody>
          <a:bodyPr/>
          <a:lstStyle/>
          <a:p>
            <a:fld id="{DEF09BF9-E7EB-4FA5-8DB8-ACCDBFFC550F}" type="datetime1">
              <a:rPr lang="en-US" smtClean="0"/>
              <a:t>1/20/2025</a:t>
            </a:fld>
            <a:endParaRPr lang="en-US"/>
          </a:p>
        </p:txBody>
      </p:sp>
      <p:sp>
        <p:nvSpPr>
          <p:cNvPr id="5" name="Slide Number Placeholder 4">
            <a:extLst>
              <a:ext uri="{FF2B5EF4-FFF2-40B4-BE49-F238E27FC236}">
                <a16:creationId xmlns:a16="http://schemas.microsoft.com/office/drawing/2014/main" id="{CC91F506-2B37-4F93-B0EA-B673A0E23A1A}"/>
              </a:ext>
            </a:extLst>
          </p:cNvPr>
          <p:cNvSpPr>
            <a:spLocks noGrp="1"/>
          </p:cNvSpPr>
          <p:nvPr>
            <p:ph type="sldNum" sz="quarter" idx="12"/>
          </p:nvPr>
        </p:nvSpPr>
        <p:spPr/>
        <p:txBody>
          <a:bodyPr/>
          <a:lstStyle/>
          <a:p>
            <a:fld id="{E5137D0E-4A4F-4307-8994-C1891D747D59}" type="slidenum">
              <a:rPr lang="en-US" smtClean="0"/>
              <a:t>5</a:t>
            </a:fld>
            <a:endParaRPr lang="en-US"/>
          </a:p>
        </p:txBody>
      </p:sp>
    </p:spTree>
    <p:extLst>
      <p:ext uri="{BB962C8B-B14F-4D97-AF65-F5344CB8AC3E}">
        <p14:creationId xmlns:p14="http://schemas.microsoft.com/office/powerpoint/2010/main" val="311184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6</a:t>
            </a:fld>
            <a:endParaRPr lang="en-US"/>
          </a:p>
        </p:txBody>
      </p:sp>
      <p:sp>
        <p:nvSpPr>
          <p:cNvPr id="3" name="Content Placeholder 2"/>
          <p:cNvSpPr>
            <a:spLocks noGrp="1"/>
          </p:cNvSpPr>
          <p:nvPr>
            <p:ph idx="1"/>
          </p:nvPr>
        </p:nvSpPr>
        <p:spPr/>
        <p:txBody>
          <a:bodyPr>
            <a:normAutofit lnSpcReduction="10000"/>
          </a:bodyPr>
          <a:lstStyle/>
          <a:p>
            <a:pPr marL="457200" indent="-457200">
              <a:buNone/>
            </a:pPr>
            <a:r>
              <a:rPr lang="en-US" dirty="0"/>
              <a:t>These steps are shown pictorially in Figures  below</a:t>
            </a:r>
            <a:endParaRPr lang="en-US" dirty="0">
              <a:latin typeface="Times New Roman" pitchFamily="18" charset="0"/>
              <a:cs typeface="Times New Roman" pitchFamily="18" charset="0"/>
            </a:endParaRPr>
          </a:p>
          <a:p>
            <a:pPr marL="457200" indent="-457200">
              <a:buFont typeface="+mj-lt"/>
              <a:buAutoNum type="arabicPeriod"/>
            </a:pPr>
            <a:r>
              <a:rPr lang="en-US" dirty="0">
                <a:latin typeface="Times New Roman" pitchFamily="18" charset="0"/>
                <a:cs typeface="Times New Roman" pitchFamily="18" charset="0"/>
              </a:rPr>
              <a:t>A migration request is issued to a remote node</a:t>
            </a:r>
          </a:p>
          <a:p>
            <a:pPr marL="457200" indent="-457200">
              <a:buFont typeface="+mj-lt"/>
              <a:buAutoNum type="arabicPeriod"/>
            </a:pPr>
            <a:r>
              <a:rPr lang="en-US" dirty="0">
                <a:latin typeface="Times New Roman" pitchFamily="18" charset="0"/>
                <a:cs typeface="Times New Roman" pitchFamily="18" charset="0"/>
              </a:rPr>
              <a:t>A process is detached from its source node </a:t>
            </a:r>
          </a:p>
          <a:p>
            <a:pPr marL="457200" indent="-457200">
              <a:buFont typeface="+mj-lt"/>
              <a:buAutoNum type="arabicPeriod"/>
            </a:pPr>
            <a:r>
              <a:rPr lang="en-US" dirty="0">
                <a:latin typeface="Times New Roman" pitchFamily="18" charset="0"/>
                <a:cs typeface="Times New Roman" pitchFamily="18" charset="0"/>
              </a:rPr>
              <a:t>Communication is temporarily redirected </a:t>
            </a:r>
          </a:p>
          <a:p>
            <a:pPr marL="457200" indent="-457200">
              <a:buFont typeface="+mj-lt"/>
              <a:buAutoNum type="arabicPeriod"/>
            </a:pPr>
            <a:r>
              <a:rPr lang="en-US" dirty="0">
                <a:latin typeface="Times New Roman" pitchFamily="18" charset="0"/>
                <a:cs typeface="Times New Roman" pitchFamily="18" charset="0"/>
              </a:rPr>
              <a:t>The process state is extracted</a:t>
            </a:r>
          </a:p>
          <a:p>
            <a:pPr marL="457200" indent="-457200">
              <a:buFont typeface="+mj-lt"/>
              <a:buAutoNum type="arabicPeriod"/>
            </a:pPr>
            <a:r>
              <a:rPr lang="en-US" dirty="0">
                <a:latin typeface="Times New Roman" pitchFamily="18" charset="0"/>
                <a:cs typeface="Times New Roman" pitchFamily="18" charset="0"/>
              </a:rPr>
              <a:t>A destination process instance is created </a:t>
            </a:r>
          </a:p>
          <a:p>
            <a:pPr marL="457200" indent="-457200">
              <a:buFont typeface="+mj-lt"/>
              <a:buAutoNum type="arabicPeriod"/>
            </a:pPr>
            <a:r>
              <a:rPr lang="en-US" dirty="0">
                <a:latin typeface="Times New Roman" pitchFamily="18" charset="0"/>
                <a:cs typeface="Times New Roman" pitchFamily="18" charset="0"/>
              </a:rPr>
              <a:t>State is transferred and imported into a new instance </a:t>
            </a:r>
          </a:p>
          <a:p>
            <a:pPr marL="457200" indent="-457200">
              <a:buFont typeface="+mj-lt"/>
              <a:buAutoNum type="arabicPeriod"/>
            </a:pPr>
            <a:r>
              <a:rPr lang="en-US" dirty="0">
                <a:latin typeface="Times New Roman" pitchFamily="18" charset="0"/>
                <a:cs typeface="Times New Roman" pitchFamily="18" charset="0"/>
              </a:rPr>
              <a:t>Some means of forwarding references maintained</a:t>
            </a:r>
          </a:p>
          <a:p>
            <a:pPr marL="457200" indent="-457200">
              <a:buFont typeface="+mj-lt"/>
              <a:buAutoNum type="arabicPeriod"/>
            </a:pPr>
            <a:r>
              <a:rPr lang="en-US" dirty="0">
                <a:latin typeface="Times New Roman" pitchFamily="18" charset="0"/>
                <a:cs typeface="Times New Roman" pitchFamily="18" charset="0"/>
              </a:rPr>
              <a:t>The new instance is resumed </a:t>
            </a:r>
          </a:p>
          <a:p>
            <a:pPr marL="0" indent="0">
              <a:buNone/>
            </a:pPr>
            <a:r>
              <a:rPr lang="en-US" i="1" dirty="0"/>
              <a:t>These steps are shown pictorially in Figures  below</a:t>
            </a:r>
            <a:endParaRPr lang="en-US" i="1" dirty="0">
              <a:latin typeface="Times New Roman" pitchFamily="18" charset="0"/>
              <a:cs typeface="Times New Roman" pitchFamily="18" charset="0"/>
            </a:endParaRPr>
          </a:p>
          <a:p>
            <a:endParaRPr lang="en-US" b="1" dirty="0"/>
          </a:p>
          <a:p>
            <a:endParaRPr lang="en-US" dirty="0"/>
          </a:p>
          <a:p>
            <a:endParaRPr lang="en-IN" dirty="0"/>
          </a:p>
        </p:txBody>
      </p:sp>
      <p:sp>
        <p:nvSpPr>
          <p:cNvPr id="4" name="Title 3"/>
          <p:cNvSpPr>
            <a:spLocks noGrp="1"/>
          </p:cNvSpPr>
          <p:nvPr>
            <p:ph type="title"/>
          </p:nvPr>
        </p:nvSpPr>
        <p:spPr/>
        <p:txBody>
          <a:bodyPr/>
          <a:lstStyle/>
          <a:p>
            <a:r>
              <a:rPr lang="en-US" b="1" dirty="0">
                <a:latin typeface="Times New Roman" pitchFamily="18" charset="0"/>
                <a:cs typeface="Times New Roman" pitchFamily="18" charset="0"/>
              </a:rPr>
              <a:t>Steps in process migration</a:t>
            </a:r>
            <a:endParaRPr lang="en-IN" dirty="0"/>
          </a:p>
        </p:txBody>
      </p:sp>
    </p:spTree>
    <p:extLst>
      <p:ext uri="{BB962C8B-B14F-4D97-AF65-F5344CB8AC3E}">
        <p14:creationId xmlns:p14="http://schemas.microsoft.com/office/powerpoint/2010/main" val="399667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7</a:t>
            </a:fld>
            <a:endParaRPr lang="en-US"/>
          </a:p>
        </p:txBody>
      </p:sp>
      <p:sp>
        <p:nvSpPr>
          <p:cNvPr id="4" name="Title 3"/>
          <p:cNvSpPr>
            <a:spLocks noGrp="1"/>
          </p:cNvSpPr>
          <p:nvPr>
            <p:ph type="title"/>
          </p:nvPr>
        </p:nvSpPr>
        <p:spPr/>
        <p:txBody>
          <a:bodyPr>
            <a:normAutofit/>
          </a:bodyPr>
          <a:lstStyle/>
          <a:p>
            <a:pPr fontAlgn="base">
              <a:spcAft>
                <a:spcPct val="0"/>
              </a:spcAft>
            </a:pPr>
            <a:r>
              <a:rPr lang="en-US" sz="2800" b="1" dirty="0">
                <a:solidFill>
                  <a:schemeClr val="tx1"/>
                </a:solidFill>
                <a:latin typeface="Times New Roman" pitchFamily="18" charset="0"/>
                <a:ea typeface="Times New Roman" pitchFamily="18" charset="0"/>
                <a:cs typeface="Times New Roman" pitchFamily="18" charset="0"/>
              </a:rPr>
              <a:t>1.  A migration request is issued to a remote node  </a:t>
            </a:r>
            <a:r>
              <a:rPr lang="en-US" sz="2400" b="1" dirty="0"/>
              <a:t>After negotiation, migration has been accepted</a:t>
            </a:r>
            <a:r>
              <a:rPr lang="en-US" sz="2800" dirty="0"/>
              <a:t>.</a:t>
            </a:r>
            <a:endParaRPr lang="en-IN" sz="2800" dirty="0"/>
          </a:p>
        </p:txBody>
      </p:sp>
      <p:grpSp>
        <p:nvGrpSpPr>
          <p:cNvPr id="51" name="Group 1"/>
          <p:cNvGrpSpPr>
            <a:grpSpLocks noChangeAspect="1"/>
          </p:cNvGrpSpPr>
          <p:nvPr/>
        </p:nvGrpSpPr>
        <p:grpSpPr bwMode="auto">
          <a:xfrm>
            <a:off x="2135560" y="2276872"/>
            <a:ext cx="8712968" cy="3810000"/>
            <a:chOff x="2065" y="2201"/>
            <a:chExt cx="6370" cy="3585"/>
          </a:xfrm>
        </p:grpSpPr>
        <p:sp>
          <p:nvSpPr>
            <p:cNvPr id="52" name="AutoShape 23"/>
            <p:cNvSpPr>
              <a:spLocks noChangeAspect="1" noChangeArrowheads="1" noTextEdit="1"/>
            </p:cNvSpPr>
            <p:nvPr/>
          </p:nvSpPr>
          <p:spPr bwMode="auto">
            <a:xfrm>
              <a:off x="2065" y="2201"/>
              <a:ext cx="6370" cy="3585"/>
            </a:xfrm>
            <a:prstGeom prst="rect">
              <a:avLst/>
            </a:prstGeom>
            <a:noFill/>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53" name="Rectangle 22"/>
            <p:cNvSpPr>
              <a:spLocks noChangeArrowheads="1"/>
            </p:cNvSpPr>
            <p:nvPr/>
          </p:nvSpPr>
          <p:spPr bwMode="auto">
            <a:xfrm>
              <a:off x="206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54" name="AutoShape 21"/>
            <p:cNvSpPr>
              <a:spLocks noChangeShapeType="1"/>
            </p:cNvSpPr>
            <p:nvPr/>
          </p:nvSpPr>
          <p:spPr bwMode="auto">
            <a:xfrm>
              <a:off x="206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55" name="Text Box 20"/>
            <p:cNvSpPr txBox="1">
              <a:spLocks noChangeArrowheads="1"/>
            </p:cNvSpPr>
            <p:nvPr/>
          </p:nvSpPr>
          <p:spPr bwMode="auto">
            <a:xfrm>
              <a:off x="206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Kernel</a:t>
              </a:r>
              <a:endParaRPr lang="en-US" sz="2000">
                <a:latin typeface="Times New Roman" pitchFamily="18" charset="0"/>
                <a:cs typeface="Times New Roman" pitchFamily="18" charset="0"/>
              </a:endParaRPr>
            </a:p>
          </p:txBody>
        </p:sp>
        <p:sp>
          <p:nvSpPr>
            <p:cNvPr id="56" name="Rectangle 19"/>
            <p:cNvSpPr>
              <a:spLocks noChangeArrowheads="1"/>
            </p:cNvSpPr>
            <p:nvPr/>
          </p:nvSpPr>
          <p:spPr bwMode="auto">
            <a:xfrm>
              <a:off x="638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57" name="AutoShape 18"/>
            <p:cNvSpPr>
              <a:spLocks noChangeShapeType="1"/>
            </p:cNvSpPr>
            <p:nvPr/>
          </p:nvSpPr>
          <p:spPr bwMode="auto">
            <a:xfrm>
              <a:off x="638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58" name="Text Box 17"/>
            <p:cNvSpPr txBox="1">
              <a:spLocks noChangeArrowheads="1"/>
            </p:cNvSpPr>
            <p:nvPr/>
          </p:nvSpPr>
          <p:spPr bwMode="auto">
            <a:xfrm>
              <a:off x="7148" y="4643"/>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Times New Roman" pitchFamily="18" charset="0"/>
                  <a:cs typeface="Times New Roman" pitchFamily="18" charset="0"/>
                </a:rPr>
                <a:t>Kernel</a:t>
              </a:r>
              <a:endParaRPr lang="en-US" sz="2000" dirty="0">
                <a:latin typeface="Times New Roman" pitchFamily="18" charset="0"/>
                <a:cs typeface="Times New Roman" pitchFamily="18" charset="0"/>
              </a:endParaRPr>
            </a:p>
          </p:txBody>
        </p:sp>
        <p:sp>
          <p:nvSpPr>
            <p:cNvPr id="59" name="AutoShape 16"/>
            <p:cNvSpPr>
              <a:spLocks noChangeShapeType="1"/>
            </p:cNvSpPr>
            <p:nvPr/>
          </p:nvSpPr>
          <p:spPr bwMode="auto">
            <a:xfrm>
              <a:off x="4101" y="4642"/>
              <a:ext cx="2273"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60" name="AutoShape 15"/>
            <p:cNvSpPr>
              <a:spLocks noChangeShapeType="1"/>
            </p:cNvSpPr>
            <p:nvPr/>
          </p:nvSpPr>
          <p:spPr bwMode="auto">
            <a:xfrm flipH="1">
              <a:off x="4101" y="4977"/>
              <a:ext cx="2259" cy="1"/>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61" name="AutoShape 14"/>
            <p:cNvSpPr>
              <a:spLocks noChangeShapeType="1"/>
            </p:cNvSpPr>
            <p:nvPr/>
          </p:nvSpPr>
          <p:spPr bwMode="auto">
            <a:xfrm>
              <a:off x="4101" y="4814"/>
              <a:ext cx="2273" cy="1"/>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62" name="Text Box 13"/>
            <p:cNvSpPr txBox="1">
              <a:spLocks noChangeArrowheads="1"/>
            </p:cNvSpPr>
            <p:nvPr/>
          </p:nvSpPr>
          <p:spPr bwMode="auto">
            <a:xfrm>
              <a:off x="4354" y="3622"/>
              <a:ext cx="1685" cy="4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Times New Roman" pitchFamily="18" charset="0"/>
                  <a:cs typeface="Times New Roman" pitchFamily="18" charset="0"/>
                </a:rPr>
                <a:t>Migration Request</a:t>
              </a:r>
              <a:endParaRPr lang="en-US" sz="2000" dirty="0">
                <a:latin typeface="Times New Roman" pitchFamily="18" charset="0"/>
                <a:cs typeface="Times New Roman" pitchFamily="18" charset="0"/>
              </a:endParaRPr>
            </a:p>
          </p:txBody>
        </p:sp>
        <p:sp>
          <p:nvSpPr>
            <p:cNvPr id="63" name="Text Box 12"/>
            <p:cNvSpPr txBox="1">
              <a:spLocks noChangeArrowheads="1"/>
            </p:cNvSpPr>
            <p:nvPr/>
          </p:nvSpPr>
          <p:spPr bwMode="auto">
            <a:xfrm>
              <a:off x="5004" y="4110"/>
              <a:ext cx="1685" cy="3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Times New Roman" pitchFamily="18" charset="0"/>
                  <a:cs typeface="Times New Roman" pitchFamily="18" charset="0"/>
                </a:rPr>
                <a:t>Negotiation</a:t>
              </a:r>
              <a:endParaRPr lang="en-US" sz="2000" dirty="0">
                <a:latin typeface="Times New Roman" pitchFamily="18" charset="0"/>
                <a:cs typeface="Times New Roman" pitchFamily="18" charset="0"/>
              </a:endParaRPr>
            </a:p>
          </p:txBody>
        </p:sp>
        <p:sp>
          <p:nvSpPr>
            <p:cNvPr id="64" name="Text Box 11"/>
            <p:cNvSpPr txBox="1">
              <a:spLocks noChangeArrowheads="1"/>
            </p:cNvSpPr>
            <p:nvPr/>
          </p:nvSpPr>
          <p:spPr bwMode="auto">
            <a:xfrm>
              <a:off x="3518" y="5447"/>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Migration Acceptance</a:t>
              </a:r>
              <a:endParaRPr lang="en-US" sz="2000">
                <a:latin typeface="Times New Roman" pitchFamily="18" charset="0"/>
                <a:cs typeface="Times New Roman" pitchFamily="18" charset="0"/>
              </a:endParaRPr>
            </a:p>
          </p:txBody>
        </p:sp>
        <p:sp>
          <p:nvSpPr>
            <p:cNvPr id="65" name="AutoShape 10"/>
            <p:cNvSpPr>
              <a:spLocks noChangeShapeType="1"/>
            </p:cNvSpPr>
            <p:nvPr/>
          </p:nvSpPr>
          <p:spPr bwMode="auto">
            <a:xfrm flipH="1">
              <a:off x="4646" y="3911"/>
              <a:ext cx="544" cy="732"/>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66" name="AutoShape 9"/>
            <p:cNvSpPr>
              <a:spLocks noChangeShapeType="1"/>
            </p:cNvSpPr>
            <p:nvPr/>
          </p:nvSpPr>
          <p:spPr bwMode="auto">
            <a:xfrm flipH="1">
              <a:off x="5298" y="4389"/>
              <a:ext cx="430" cy="425"/>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67" name="AutoShape 8"/>
            <p:cNvSpPr>
              <a:spLocks noChangeShapeType="1"/>
            </p:cNvSpPr>
            <p:nvPr/>
          </p:nvSpPr>
          <p:spPr bwMode="auto">
            <a:xfrm flipV="1">
              <a:off x="4524" y="4979"/>
              <a:ext cx="570" cy="468"/>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68" name="Text Box 7"/>
            <p:cNvSpPr txBox="1">
              <a:spLocks noChangeArrowheads="1"/>
            </p:cNvSpPr>
            <p:nvPr/>
          </p:nvSpPr>
          <p:spPr bwMode="auto">
            <a:xfrm>
              <a:off x="4646" y="2201"/>
              <a:ext cx="1579"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Calibri" pitchFamily="34" charset="0"/>
                  <a:cs typeface="Times New Roman" pitchFamily="18" charset="0"/>
                </a:rPr>
                <a:t>External Communication</a:t>
              </a:r>
              <a:endParaRPr lang="en-US" sz="2000" dirty="0">
                <a:latin typeface="Times New Roman" pitchFamily="18" charset="0"/>
                <a:cs typeface="Times New Roman" pitchFamily="18" charset="0"/>
              </a:endParaRPr>
            </a:p>
          </p:txBody>
        </p:sp>
        <p:sp>
          <p:nvSpPr>
            <p:cNvPr id="69" name="AutoShape 6"/>
            <p:cNvSpPr>
              <a:spLocks noChangeShapeType="1"/>
            </p:cNvSpPr>
            <p:nvPr/>
          </p:nvSpPr>
          <p:spPr bwMode="auto">
            <a:xfrm flipH="1">
              <a:off x="3132" y="2608"/>
              <a:ext cx="1472" cy="806"/>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70" name="Oval 5"/>
            <p:cNvSpPr>
              <a:spLocks noChangeArrowheads="1"/>
            </p:cNvSpPr>
            <p:nvPr/>
          </p:nvSpPr>
          <p:spPr bwMode="auto">
            <a:xfrm>
              <a:off x="2449" y="3300"/>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71" name="Text Box 4"/>
            <p:cNvSpPr txBox="1">
              <a:spLocks noChangeArrowheads="1"/>
            </p:cNvSpPr>
            <p:nvPr/>
          </p:nvSpPr>
          <p:spPr bwMode="auto">
            <a:xfrm>
              <a:off x="2425" y="3518"/>
              <a:ext cx="887"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dirty="0">
                  <a:latin typeface="Times New Roman" pitchFamily="18" charset="0"/>
                  <a:ea typeface="Calibri" pitchFamily="34" charset="0"/>
                  <a:cs typeface="Times New Roman" pitchFamily="18" charset="0"/>
                </a:rPr>
                <a:t>Process X</a:t>
              </a:r>
              <a:endParaRPr lang="en-US" dirty="0">
                <a:latin typeface="Times New Roman" pitchFamily="18" charset="0"/>
                <a:cs typeface="Times New Roman" pitchFamily="18" charset="0"/>
              </a:endParaRPr>
            </a:p>
          </p:txBody>
        </p:sp>
        <p:sp>
          <p:nvSpPr>
            <p:cNvPr id="72" name="Text Box 3"/>
            <p:cNvSpPr txBox="1">
              <a:spLocks noChangeArrowheads="1"/>
            </p:cNvSpPr>
            <p:nvPr/>
          </p:nvSpPr>
          <p:spPr bwMode="auto">
            <a:xfrm>
              <a:off x="2104" y="5108"/>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Source Node</a:t>
              </a:r>
              <a:endParaRPr lang="en-US" sz="2000">
                <a:latin typeface="Times New Roman" pitchFamily="18" charset="0"/>
                <a:cs typeface="Times New Roman" pitchFamily="18" charset="0"/>
              </a:endParaRPr>
            </a:p>
          </p:txBody>
        </p:sp>
        <p:sp>
          <p:nvSpPr>
            <p:cNvPr id="73" name="Text Box 2"/>
            <p:cNvSpPr txBox="1">
              <a:spLocks noChangeArrowheads="1"/>
            </p:cNvSpPr>
            <p:nvPr/>
          </p:nvSpPr>
          <p:spPr bwMode="auto">
            <a:xfrm>
              <a:off x="6424" y="5108"/>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Destination Node</a:t>
              </a:r>
              <a:endParaRPr lang="en-US" sz="2000">
                <a:latin typeface="Times New Roman" pitchFamily="18" charset="0"/>
                <a:cs typeface="Times New Roman" pitchFamily="18" charset="0"/>
              </a:endParaRPr>
            </a:p>
          </p:txBody>
        </p:sp>
      </p:grpSp>
    </p:spTree>
    <p:extLst>
      <p:ext uri="{BB962C8B-B14F-4D97-AF65-F5344CB8AC3E}">
        <p14:creationId xmlns:p14="http://schemas.microsoft.com/office/powerpoint/2010/main" val="280811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8</a:t>
            </a:fld>
            <a:endParaRPr lang="en-US"/>
          </a:p>
        </p:txBody>
      </p:sp>
      <p:sp>
        <p:nvSpPr>
          <p:cNvPr id="4" name="Title 3"/>
          <p:cNvSpPr>
            <a:spLocks noGrp="1"/>
          </p:cNvSpPr>
          <p:nvPr>
            <p:ph type="title"/>
          </p:nvPr>
        </p:nvSpPr>
        <p:spPr>
          <a:xfrm>
            <a:off x="1524002" y="533400"/>
            <a:ext cx="9601200" cy="1671464"/>
          </a:xfrm>
        </p:spPr>
        <p:txBody>
          <a:bodyPr>
            <a:normAutofit fontScale="90000"/>
          </a:bodyPr>
          <a:lstStyle/>
          <a:p>
            <a:pPr fontAlgn="base">
              <a:spcAft>
                <a:spcPct val="0"/>
              </a:spcAft>
            </a:pPr>
            <a:r>
              <a:rPr lang="en-US" sz="2800" b="1" dirty="0">
                <a:solidFill>
                  <a:schemeClr val="tx1"/>
                </a:solidFill>
                <a:latin typeface="Times New Roman" pitchFamily="18" charset="0"/>
                <a:ea typeface="Times New Roman" pitchFamily="18" charset="0"/>
                <a:cs typeface="Times New Roman" pitchFamily="18" charset="0"/>
              </a:rPr>
              <a:t>2-A process is detached from its source node     </a:t>
            </a:r>
            <a:r>
              <a:rPr lang="en-US" sz="2800" dirty="0"/>
              <a:t>by suspending its execution, declaring it to be in a migrating state, and temporarily redirecting communication as given in the following step.</a:t>
            </a:r>
            <a:endParaRPr lang="en-IN" sz="2800" dirty="0"/>
          </a:p>
        </p:txBody>
      </p:sp>
      <p:grpSp>
        <p:nvGrpSpPr>
          <p:cNvPr id="5" name="Group 2"/>
          <p:cNvGrpSpPr>
            <a:grpSpLocks noChangeAspect="1"/>
          </p:cNvGrpSpPr>
          <p:nvPr/>
        </p:nvGrpSpPr>
        <p:grpSpPr bwMode="auto">
          <a:xfrm>
            <a:off x="1847528" y="2182238"/>
            <a:ext cx="8458200" cy="4343400"/>
            <a:chOff x="2065" y="2201"/>
            <a:chExt cx="6370" cy="3194"/>
          </a:xfrm>
        </p:grpSpPr>
        <p:sp>
          <p:nvSpPr>
            <p:cNvPr id="6" name="AutoShape 18"/>
            <p:cNvSpPr>
              <a:spLocks noChangeAspect="1" noChangeArrowheads="1" noTextEdit="1"/>
            </p:cNvSpPr>
            <p:nvPr/>
          </p:nvSpPr>
          <p:spPr bwMode="auto">
            <a:xfrm>
              <a:off x="2065" y="2201"/>
              <a:ext cx="6370" cy="3194"/>
            </a:xfrm>
            <a:prstGeom prst="rect">
              <a:avLst/>
            </a:prstGeom>
            <a:noFill/>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7" name="Rectangle 17"/>
            <p:cNvSpPr>
              <a:spLocks noChangeArrowheads="1"/>
            </p:cNvSpPr>
            <p:nvPr/>
          </p:nvSpPr>
          <p:spPr bwMode="auto">
            <a:xfrm>
              <a:off x="206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8" name="AutoShape 16"/>
            <p:cNvSpPr>
              <a:spLocks noChangeShapeType="1"/>
            </p:cNvSpPr>
            <p:nvPr/>
          </p:nvSpPr>
          <p:spPr bwMode="auto">
            <a:xfrm>
              <a:off x="206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9" name="Text Box 15"/>
            <p:cNvSpPr txBox="1">
              <a:spLocks noChangeArrowheads="1"/>
            </p:cNvSpPr>
            <p:nvPr/>
          </p:nvSpPr>
          <p:spPr bwMode="auto">
            <a:xfrm>
              <a:off x="206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Kernel</a:t>
              </a:r>
              <a:endParaRPr lang="en-US" sz="2000">
                <a:latin typeface="Times New Roman" pitchFamily="18" charset="0"/>
                <a:cs typeface="Times New Roman" pitchFamily="18" charset="0"/>
              </a:endParaRPr>
            </a:p>
          </p:txBody>
        </p:sp>
        <p:sp>
          <p:nvSpPr>
            <p:cNvPr id="10" name="Rectangle 14"/>
            <p:cNvSpPr>
              <a:spLocks noChangeArrowheads="1"/>
            </p:cNvSpPr>
            <p:nvPr/>
          </p:nvSpPr>
          <p:spPr bwMode="auto">
            <a:xfrm>
              <a:off x="638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1" name="AutoShape 13"/>
            <p:cNvSpPr>
              <a:spLocks noChangeShapeType="1"/>
            </p:cNvSpPr>
            <p:nvPr/>
          </p:nvSpPr>
          <p:spPr bwMode="auto">
            <a:xfrm>
              <a:off x="638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2" name="Text Box 12"/>
            <p:cNvSpPr txBox="1">
              <a:spLocks noChangeArrowheads="1"/>
            </p:cNvSpPr>
            <p:nvPr/>
          </p:nvSpPr>
          <p:spPr bwMode="auto">
            <a:xfrm>
              <a:off x="6388" y="4631"/>
              <a:ext cx="107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Kernel</a:t>
              </a:r>
              <a:endParaRPr lang="en-US" sz="2000">
                <a:latin typeface="Times New Roman" pitchFamily="18" charset="0"/>
                <a:cs typeface="Times New Roman" pitchFamily="18" charset="0"/>
              </a:endParaRPr>
            </a:p>
          </p:txBody>
        </p:sp>
        <p:sp>
          <p:nvSpPr>
            <p:cNvPr id="13" name="Text Box 11"/>
            <p:cNvSpPr txBox="1">
              <a:spLocks noChangeArrowheads="1"/>
            </p:cNvSpPr>
            <p:nvPr/>
          </p:nvSpPr>
          <p:spPr bwMode="auto">
            <a:xfrm>
              <a:off x="4646" y="2313"/>
              <a:ext cx="1481" cy="4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Calibri" pitchFamily="34" charset="0"/>
                  <a:cs typeface="Times New Roman" pitchFamily="18" charset="0"/>
                </a:rPr>
                <a:t>External Communication</a:t>
              </a:r>
              <a:endParaRPr lang="en-US" sz="2000" dirty="0">
                <a:latin typeface="Times New Roman" pitchFamily="18" charset="0"/>
                <a:cs typeface="Times New Roman" pitchFamily="18" charset="0"/>
              </a:endParaRPr>
            </a:p>
          </p:txBody>
        </p:sp>
        <p:sp>
          <p:nvSpPr>
            <p:cNvPr id="14" name="AutoShape 10"/>
            <p:cNvSpPr>
              <a:spLocks noChangeShapeType="1"/>
            </p:cNvSpPr>
            <p:nvPr/>
          </p:nvSpPr>
          <p:spPr bwMode="auto">
            <a:xfrm flipH="1">
              <a:off x="3804" y="2496"/>
              <a:ext cx="842" cy="603"/>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5" name="Oval 9"/>
            <p:cNvSpPr>
              <a:spLocks noChangeArrowheads="1"/>
            </p:cNvSpPr>
            <p:nvPr/>
          </p:nvSpPr>
          <p:spPr bwMode="auto">
            <a:xfrm>
              <a:off x="2239" y="3356"/>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6" name="Text Box 8"/>
            <p:cNvSpPr txBox="1">
              <a:spLocks noChangeArrowheads="1"/>
            </p:cNvSpPr>
            <p:nvPr/>
          </p:nvSpPr>
          <p:spPr bwMode="auto">
            <a:xfrm>
              <a:off x="2152" y="3474"/>
              <a:ext cx="975"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Calibri" pitchFamily="34" charset="0"/>
                  <a:cs typeface="Times New Roman" pitchFamily="18" charset="0"/>
                </a:rPr>
                <a:t>Process X</a:t>
              </a:r>
              <a:endParaRPr lang="en-US" sz="2000">
                <a:latin typeface="Times New Roman" pitchFamily="18" charset="0"/>
                <a:cs typeface="Times New Roman" pitchFamily="18" charset="0"/>
              </a:endParaRPr>
            </a:p>
          </p:txBody>
        </p:sp>
        <p:sp>
          <p:nvSpPr>
            <p:cNvPr id="17" name="Oval 7"/>
            <p:cNvSpPr>
              <a:spLocks noChangeArrowheads="1"/>
            </p:cNvSpPr>
            <p:nvPr/>
          </p:nvSpPr>
          <p:spPr bwMode="auto">
            <a:xfrm>
              <a:off x="3249" y="3330"/>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8" name="Text Box 6"/>
            <p:cNvSpPr txBox="1">
              <a:spLocks noChangeArrowheads="1"/>
            </p:cNvSpPr>
            <p:nvPr/>
          </p:nvSpPr>
          <p:spPr bwMode="auto">
            <a:xfrm>
              <a:off x="3120" y="3448"/>
              <a:ext cx="1084"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Calibri" pitchFamily="34" charset="0"/>
                  <a:cs typeface="Times New Roman" pitchFamily="18" charset="0"/>
                </a:rPr>
                <a:t>Detached Process</a:t>
              </a:r>
              <a:endParaRPr lang="en-US" sz="2000" dirty="0">
                <a:latin typeface="Times New Roman" pitchFamily="18" charset="0"/>
                <a:cs typeface="Times New Roman" pitchFamily="18" charset="0"/>
              </a:endParaRPr>
            </a:p>
          </p:txBody>
        </p:sp>
        <p:sp>
          <p:nvSpPr>
            <p:cNvPr id="19" name="Arc 5"/>
            <p:cNvSpPr>
              <a:spLocks/>
            </p:cNvSpPr>
            <p:nvPr/>
          </p:nvSpPr>
          <p:spPr bwMode="auto">
            <a:xfrm rot="11335098">
              <a:off x="3602" y="2678"/>
              <a:ext cx="746" cy="65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20" name="Text Box 4"/>
            <p:cNvSpPr txBox="1">
              <a:spLocks noChangeArrowheads="1"/>
            </p:cNvSpPr>
            <p:nvPr/>
          </p:nvSpPr>
          <p:spPr bwMode="auto">
            <a:xfrm>
              <a:off x="208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Source Node</a:t>
              </a:r>
              <a:endParaRPr lang="en-US" sz="2000">
                <a:latin typeface="Times New Roman" pitchFamily="18" charset="0"/>
                <a:cs typeface="Times New Roman" pitchFamily="18" charset="0"/>
              </a:endParaRPr>
            </a:p>
          </p:txBody>
        </p:sp>
        <p:sp>
          <p:nvSpPr>
            <p:cNvPr id="21" name="Text Box 3"/>
            <p:cNvSpPr txBox="1">
              <a:spLocks noChangeArrowheads="1"/>
            </p:cNvSpPr>
            <p:nvPr/>
          </p:nvSpPr>
          <p:spPr bwMode="auto">
            <a:xfrm>
              <a:off x="640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Destination Node</a:t>
              </a:r>
              <a:endParaRPr lang="en-US" sz="2000">
                <a:latin typeface="Times New Roman" pitchFamily="18" charset="0"/>
                <a:cs typeface="Times New Roman" pitchFamily="18" charset="0"/>
              </a:endParaRPr>
            </a:p>
          </p:txBody>
        </p:sp>
      </p:grpSp>
    </p:spTree>
    <p:extLst>
      <p:ext uri="{BB962C8B-B14F-4D97-AF65-F5344CB8AC3E}">
        <p14:creationId xmlns:p14="http://schemas.microsoft.com/office/powerpoint/2010/main" val="1078548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5137D0E-4A4F-4307-8994-C1891D747D59}" type="slidenum">
              <a:rPr lang="en-US" smtClean="0"/>
              <a:t>9</a:t>
            </a:fld>
            <a:endParaRPr lang="en-US"/>
          </a:p>
        </p:txBody>
      </p:sp>
      <p:sp>
        <p:nvSpPr>
          <p:cNvPr id="4" name="Title 3"/>
          <p:cNvSpPr>
            <a:spLocks noGrp="1"/>
          </p:cNvSpPr>
          <p:nvPr>
            <p:ph type="title"/>
          </p:nvPr>
        </p:nvSpPr>
        <p:spPr>
          <a:xfrm>
            <a:off x="1524002" y="533400"/>
            <a:ext cx="9601200" cy="1671464"/>
          </a:xfrm>
        </p:spPr>
        <p:txBody>
          <a:bodyPr>
            <a:normAutofit/>
          </a:bodyPr>
          <a:lstStyle/>
          <a:p>
            <a:pPr lvl="0"/>
            <a:r>
              <a:rPr lang="en-US" sz="3100" b="1" dirty="0">
                <a:solidFill>
                  <a:schemeClr val="tx1"/>
                </a:solidFill>
              </a:rPr>
              <a:t>3.Communication is temporarily redirected</a:t>
            </a:r>
            <a:r>
              <a:rPr lang="en-US" sz="3100" b="1" dirty="0"/>
              <a:t> </a:t>
            </a:r>
            <a:r>
              <a:rPr lang="en-US" sz="2400" i="1" dirty="0"/>
              <a:t>by queuing up arriving messages directed to the migrated process.  These are delivered to the process after migration. </a:t>
            </a:r>
            <a:endParaRPr lang="en-IN" sz="2400" i="1" dirty="0"/>
          </a:p>
        </p:txBody>
      </p:sp>
      <p:grpSp>
        <p:nvGrpSpPr>
          <p:cNvPr id="5" name="Group 1"/>
          <p:cNvGrpSpPr>
            <a:grpSpLocks noChangeAspect="1"/>
          </p:cNvGrpSpPr>
          <p:nvPr/>
        </p:nvGrpSpPr>
        <p:grpSpPr bwMode="auto">
          <a:xfrm>
            <a:off x="2006399" y="2056284"/>
            <a:ext cx="8153400" cy="4114800"/>
            <a:chOff x="2065" y="2201"/>
            <a:chExt cx="6370" cy="3194"/>
          </a:xfrm>
        </p:grpSpPr>
        <p:sp>
          <p:nvSpPr>
            <p:cNvPr id="6" name="AutoShape 16"/>
            <p:cNvSpPr>
              <a:spLocks noChangeAspect="1" noChangeArrowheads="1" noTextEdit="1"/>
            </p:cNvSpPr>
            <p:nvPr/>
          </p:nvSpPr>
          <p:spPr bwMode="auto">
            <a:xfrm>
              <a:off x="2065" y="2201"/>
              <a:ext cx="6370" cy="3194"/>
            </a:xfrm>
            <a:prstGeom prst="rect">
              <a:avLst/>
            </a:prstGeom>
            <a:noFill/>
          </p:spPr>
          <p:txBody>
            <a:bodyPr vert="horz" wrap="square" lIns="91440" tIns="45720" rIns="91440" bIns="45720" numCol="1" anchor="t" anchorCtr="0" compatLnSpc="1">
              <a:prstTxWarp prst="textNoShape">
                <a:avLst/>
              </a:prstTxWarp>
            </a:bodyPr>
            <a:lstStyle/>
            <a:p>
              <a:endParaRPr lang="en-US" sz="2000" dirty="0">
                <a:latin typeface="Times New Roman" pitchFamily="18" charset="0"/>
                <a:cs typeface="Times New Roman" pitchFamily="18" charset="0"/>
              </a:endParaRPr>
            </a:p>
          </p:txBody>
        </p:sp>
        <p:sp>
          <p:nvSpPr>
            <p:cNvPr id="7" name="Rectangle 15"/>
            <p:cNvSpPr>
              <a:spLocks noChangeArrowheads="1"/>
            </p:cNvSpPr>
            <p:nvPr/>
          </p:nvSpPr>
          <p:spPr bwMode="auto">
            <a:xfrm>
              <a:off x="206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8" name="AutoShape 14"/>
            <p:cNvSpPr>
              <a:spLocks noChangeShapeType="1"/>
            </p:cNvSpPr>
            <p:nvPr/>
          </p:nvSpPr>
          <p:spPr bwMode="auto">
            <a:xfrm>
              <a:off x="206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9" name="Text Box 13"/>
            <p:cNvSpPr txBox="1">
              <a:spLocks noChangeArrowheads="1"/>
            </p:cNvSpPr>
            <p:nvPr/>
          </p:nvSpPr>
          <p:spPr bwMode="auto">
            <a:xfrm>
              <a:off x="206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Kernel</a:t>
              </a:r>
              <a:endParaRPr lang="en-US" sz="2000">
                <a:latin typeface="Times New Roman" pitchFamily="18" charset="0"/>
                <a:cs typeface="Times New Roman" pitchFamily="18" charset="0"/>
              </a:endParaRPr>
            </a:p>
          </p:txBody>
        </p:sp>
        <p:sp>
          <p:nvSpPr>
            <p:cNvPr id="10" name="Rectangle 12"/>
            <p:cNvSpPr>
              <a:spLocks noChangeArrowheads="1"/>
            </p:cNvSpPr>
            <p:nvPr/>
          </p:nvSpPr>
          <p:spPr bwMode="auto">
            <a:xfrm>
              <a:off x="6385" y="2894"/>
              <a:ext cx="2050" cy="217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1" name="AutoShape 11"/>
            <p:cNvSpPr>
              <a:spLocks noChangeShapeType="1"/>
            </p:cNvSpPr>
            <p:nvPr/>
          </p:nvSpPr>
          <p:spPr bwMode="auto">
            <a:xfrm>
              <a:off x="6385" y="4568"/>
              <a:ext cx="2050"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2" name="Text Box 10"/>
            <p:cNvSpPr txBox="1">
              <a:spLocks noChangeArrowheads="1"/>
            </p:cNvSpPr>
            <p:nvPr/>
          </p:nvSpPr>
          <p:spPr bwMode="auto">
            <a:xfrm>
              <a:off x="6388" y="4631"/>
              <a:ext cx="897" cy="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Kernel</a:t>
              </a:r>
              <a:endParaRPr lang="en-US" sz="2000">
                <a:latin typeface="Times New Roman" pitchFamily="18" charset="0"/>
                <a:cs typeface="Times New Roman" pitchFamily="18" charset="0"/>
              </a:endParaRPr>
            </a:p>
          </p:txBody>
        </p:sp>
        <p:sp>
          <p:nvSpPr>
            <p:cNvPr id="13" name="Text Box 9"/>
            <p:cNvSpPr txBox="1">
              <a:spLocks noChangeArrowheads="1"/>
            </p:cNvSpPr>
            <p:nvPr/>
          </p:nvSpPr>
          <p:spPr bwMode="auto">
            <a:xfrm>
              <a:off x="4646" y="2201"/>
              <a:ext cx="1481"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Calibri" pitchFamily="34" charset="0"/>
                  <a:cs typeface="Times New Roman" pitchFamily="18" charset="0"/>
                </a:rPr>
                <a:t>External Communication</a:t>
              </a:r>
              <a:endParaRPr lang="en-US" sz="2000">
                <a:latin typeface="Times New Roman" pitchFamily="18" charset="0"/>
                <a:cs typeface="Times New Roman" pitchFamily="18" charset="0"/>
              </a:endParaRPr>
            </a:p>
          </p:txBody>
        </p:sp>
        <p:sp>
          <p:nvSpPr>
            <p:cNvPr id="14" name="AutoShape 8"/>
            <p:cNvSpPr>
              <a:spLocks noChangeShapeType="1"/>
            </p:cNvSpPr>
            <p:nvPr/>
          </p:nvSpPr>
          <p:spPr bwMode="auto">
            <a:xfrm flipH="1">
              <a:off x="2922" y="2496"/>
              <a:ext cx="1724" cy="974"/>
            </a:xfrm>
            <a:prstGeom prst="straightConnector1">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5" name="Oval 7"/>
            <p:cNvSpPr>
              <a:spLocks noChangeArrowheads="1"/>
            </p:cNvSpPr>
            <p:nvPr/>
          </p:nvSpPr>
          <p:spPr bwMode="auto">
            <a:xfrm>
              <a:off x="2239" y="3356"/>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6" name="Text Box 6"/>
            <p:cNvSpPr txBox="1">
              <a:spLocks noChangeArrowheads="1"/>
            </p:cNvSpPr>
            <p:nvPr/>
          </p:nvSpPr>
          <p:spPr bwMode="auto">
            <a:xfrm>
              <a:off x="2152" y="3474"/>
              <a:ext cx="975" cy="5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Calibri" pitchFamily="34" charset="0"/>
                  <a:cs typeface="Times New Roman" pitchFamily="18" charset="0"/>
                </a:rPr>
                <a:t>Process X</a:t>
              </a:r>
              <a:endParaRPr lang="en-US" sz="2000">
                <a:latin typeface="Times New Roman" pitchFamily="18" charset="0"/>
                <a:cs typeface="Times New Roman" pitchFamily="18" charset="0"/>
              </a:endParaRPr>
            </a:p>
          </p:txBody>
        </p:sp>
        <p:sp>
          <p:nvSpPr>
            <p:cNvPr id="17" name="Oval 5"/>
            <p:cNvSpPr>
              <a:spLocks noChangeArrowheads="1"/>
            </p:cNvSpPr>
            <p:nvPr/>
          </p:nvSpPr>
          <p:spPr bwMode="auto">
            <a:xfrm>
              <a:off x="3249" y="3330"/>
              <a:ext cx="800" cy="776"/>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2000">
                <a:latin typeface="Times New Roman" pitchFamily="18" charset="0"/>
                <a:cs typeface="Times New Roman" pitchFamily="18" charset="0"/>
              </a:endParaRPr>
            </a:p>
          </p:txBody>
        </p:sp>
        <p:sp>
          <p:nvSpPr>
            <p:cNvPr id="18" name="Text Box 4"/>
            <p:cNvSpPr txBox="1">
              <a:spLocks noChangeArrowheads="1"/>
            </p:cNvSpPr>
            <p:nvPr/>
          </p:nvSpPr>
          <p:spPr bwMode="auto">
            <a:xfrm>
              <a:off x="3120" y="3448"/>
              <a:ext cx="1148" cy="7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dirty="0">
                  <a:latin typeface="Times New Roman" pitchFamily="18" charset="0"/>
                  <a:ea typeface="Calibri" pitchFamily="34" charset="0"/>
                  <a:cs typeface="Times New Roman" pitchFamily="18" charset="0"/>
                </a:rPr>
                <a:t>Detached Process</a:t>
              </a:r>
              <a:endParaRPr lang="en-US" sz="2000" dirty="0">
                <a:latin typeface="Times New Roman" pitchFamily="18" charset="0"/>
                <a:cs typeface="Times New Roman" pitchFamily="18" charset="0"/>
              </a:endParaRPr>
            </a:p>
          </p:txBody>
        </p:sp>
        <p:sp>
          <p:nvSpPr>
            <p:cNvPr id="19" name="Text Box 3"/>
            <p:cNvSpPr txBox="1">
              <a:spLocks noChangeArrowheads="1"/>
            </p:cNvSpPr>
            <p:nvPr/>
          </p:nvSpPr>
          <p:spPr bwMode="auto">
            <a:xfrm>
              <a:off x="208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Source Node</a:t>
              </a:r>
              <a:endParaRPr lang="en-US" sz="2000">
                <a:latin typeface="Times New Roman" pitchFamily="18" charset="0"/>
                <a:cs typeface="Times New Roman" pitchFamily="18" charset="0"/>
              </a:endParaRPr>
            </a:p>
          </p:txBody>
        </p:sp>
        <p:sp>
          <p:nvSpPr>
            <p:cNvPr id="20" name="Text Box 2"/>
            <p:cNvSpPr txBox="1">
              <a:spLocks noChangeArrowheads="1"/>
            </p:cNvSpPr>
            <p:nvPr/>
          </p:nvSpPr>
          <p:spPr bwMode="auto">
            <a:xfrm>
              <a:off x="6404" y="5056"/>
              <a:ext cx="2011" cy="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lgn="ctr" defTabSz="914400" fontAlgn="base">
                <a:spcBef>
                  <a:spcPct val="0"/>
                </a:spcBef>
                <a:spcAft>
                  <a:spcPct val="0"/>
                </a:spcAft>
              </a:pPr>
              <a:r>
                <a:rPr lang="en-US" sz="2000">
                  <a:latin typeface="Times New Roman" pitchFamily="18" charset="0"/>
                  <a:ea typeface="Times New Roman" pitchFamily="18" charset="0"/>
                  <a:cs typeface="Times New Roman" pitchFamily="18" charset="0"/>
                </a:rPr>
                <a:t>Destination Node</a:t>
              </a:r>
              <a:endParaRPr lang="en-US" sz="2000">
                <a:latin typeface="Times New Roman" pitchFamily="18" charset="0"/>
                <a:cs typeface="Times New Roman" pitchFamily="18" charset="0"/>
              </a:endParaRPr>
            </a:p>
          </p:txBody>
        </p:sp>
      </p:grpSp>
    </p:spTree>
    <p:extLst>
      <p:ext uri="{BB962C8B-B14F-4D97-AF65-F5344CB8AC3E}">
        <p14:creationId xmlns:p14="http://schemas.microsoft.com/office/powerpoint/2010/main" val="212014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702AB8AF4E2B45A08765CA74DF0ECE" ma:contentTypeVersion="0" ma:contentTypeDescription="Create a new document." ma:contentTypeScope="" ma:versionID="725149e618a5f570b680ce82f87a6792">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C06B7C-D214-43FA-AABA-65C1183FB377}"/>
</file>

<file path=customXml/itemProps2.xml><?xml version="1.0" encoding="utf-8"?>
<ds:datastoreItem xmlns:ds="http://schemas.openxmlformats.org/officeDocument/2006/customXml" ds:itemID="{784EA7CE-FCB5-433B-9096-9B2DB87F1B8D}"/>
</file>

<file path=customXml/itemProps3.xml><?xml version="1.0" encoding="utf-8"?>
<ds:datastoreItem xmlns:ds="http://schemas.openxmlformats.org/officeDocument/2006/customXml" ds:itemID="{47E1F5DF-6E24-4654-A25D-2588AE634533}"/>
</file>

<file path=docProps/app.xml><?xml version="1.0" encoding="utf-8"?>
<Properties xmlns="http://schemas.openxmlformats.org/officeDocument/2006/extended-properties" xmlns:vt="http://schemas.openxmlformats.org/officeDocument/2006/docPropsVTypes">
  <Template>Wisp</Template>
  <TotalTime>461</TotalTime>
  <Words>2159</Words>
  <Application>Microsoft Office PowerPoint</Application>
  <PresentationFormat>Widescreen</PresentationFormat>
  <Paragraphs>381</Paragraphs>
  <Slides>44</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Century Gothic</vt:lpstr>
      <vt:lpstr>Times New Roman</vt:lpstr>
      <vt:lpstr>Wingdings 3</vt:lpstr>
      <vt:lpstr>Wisp</vt:lpstr>
      <vt:lpstr>Unit 3- Logical Mobility</vt:lpstr>
      <vt:lpstr>Contents</vt:lpstr>
      <vt:lpstr>What is Logical Mobility?</vt:lpstr>
      <vt:lpstr>Process Migration </vt:lpstr>
      <vt:lpstr>Process migration</vt:lpstr>
      <vt:lpstr>Steps in process migration</vt:lpstr>
      <vt:lpstr>1.  A migration request is issued to a remote node  After negotiation, migration has been accepted.</vt:lpstr>
      <vt:lpstr>2-A process is detached from its source node     by suspending its execution, declaring it to be in a migrating state, and temporarily redirecting communication as given in the following step.</vt:lpstr>
      <vt:lpstr>3.Communication is temporarily redirected by queuing up arriving messages directed to the migrated process.  These are delivered to the process after migration. </vt:lpstr>
      <vt:lpstr>4.The process state is extracted which includes its memory contents, processor state (register contents), communication state (e.g., opened files and message channels) and relevant kernel context.</vt:lpstr>
      <vt:lpstr>5-A destination process instance is created into which the transferred state will be imported. </vt:lpstr>
      <vt:lpstr>6-State is transferred and imported into a new instance on the remote node.  All of the state need not be transferred at once.</vt:lpstr>
      <vt:lpstr>7.Some means of forwarding references   </vt:lpstr>
      <vt:lpstr>8.The new instance is resumed </vt:lpstr>
      <vt:lpstr>Advantages of process migration</vt:lpstr>
      <vt:lpstr>Advantages of process migration</vt:lpstr>
      <vt:lpstr>Applications of process migration </vt:lpstr>
      <vt:lpstr>Applications of process migration </vt:lpstr>
      <vt:lpstr>Alternatives to process migration </vt:lpstr>
      <vt:lpstr>TYK</vt:lpstr>
      <vt:lpstr>TYK</vt:lpstr>
      <vt:lpstr>Mobile AGENTS</vt:lpstr>
      <vt:lpstr>What are mobile agents</vt:lpstr>
      <vt:lpstr>Mobile agent</vt:lpstr>
      <vt:lpstr>Mobile agent platforms </vt:lpstr>
      <vt:lpstr>Mobile agent components</vt:lpstr>
      <vt:lpstr>Mobile agent components</vt:lpstr>
      <vt:lpstr>PowerPoint Presentation</vt:lpstr>
      <vt:lpstr> Agent Architecture </vt:lpstr>
      <vt:lpstr>Mobile Agents and Process Migration </vt:lpstr>
      <vt:lpstr>PowerPoint Presentation</vt:lpstr>
      <vt:lpstr> Requirements for Mobile Agent Systems </vt:lpstr>
      <vt:lpstr>Mobile agent platforms: AGLETS </vt:lpstr>
      <vt:lpstr>The Aglet context  </vt:lpstr>
      <vt:lpstr> The Aglet context </vt:lpstr>
      <vt:lpstr>Aglet Life cycle</vt:lpstr>
      <vt:lpstr>Aglet Life cycle</vt:lpstr>
      <vt:lpstr>Aglet Life cycle</vt:lpstr>
      <vt:lpstr>PowerPoint Presentation</vt:lpstr>
      <vt:lpstr>Aglet communication</vt:lpstr>
      <vt:lpstr>Aglet Event Model</vt:lpstr>
      <vt:lpstr>Aglet Event Model</vt:lpstr>
      <vt:lpstr>Aglet Event Model</vt:lpstr>
      <vt:lpstr>Thank You</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Logical Mobility</dc:title>
  <dc:creator>Ankita Nagmote</dc:creator>
  <cp:lastModifiedBy>Ankita Nagmote</cp:lastModifiedBy>
  <cp:revision>19</cp:revision>
  <dcterms:created xsi:type="dcterms:W3CDTF">2025-01-16T05:14:27Z</dcterms:created>
  <dcterms:modified xsi:type="dcterms:W3CDTF">2025-01-20T02:26:58Z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0x010100DA702AB8AF4E2B45A08765CA74DF0ECE</vt:lpwstr>
  </property>
</Properties>
</file>