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2/27/2025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2/27/2025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DATABASES</a:t>
            </a:r>
            <a:endParaRPr lang="en-IN" dirty="0"/>
          </a:p>
        </p:txBody>
      </p:sp>
      <p:sp>
        <p:nvSpPr>
          <p:cNvPr id="3" name="Subtitle 2"/>
          <p:cNvSpPr>
            <a:spLocks noGrp="1"/>
          </p:cNvSpPr>
          <p:nvPr>
            <p:ph type="subTitle" idx="1"/>
          </p:nvPr>
        </p:nvSpPr>
        <p:spPr/>
        <p:txBody>
          <a:bodyPr/>
          <a:lstStyle/>
          <a:p>
            <a:r>
              <a:rPr lang="en-US" dirty="0" smtClean="0"/>
              <a:t>Unit 5</a:t>
            </a:r>
            <a:endParaRPr lang="en-IN" dirty="0"/>
          </a:p>
        </p:txBody>
      </p:sp>
    </p:spTree>
    <p:extLst>
      <p:ext uri="{BB962C8B-B14F-4D97-AF65-F5344CB8AC3E}">
        <p14:creationId xmlns:p14="http://schemas.microsoft.com/office/powerpoint/2010/main" val="295182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file system</a:t>
            </a:r>
            <a:endParaRPr lang="en-IN" dirty="0"/>
          </a:p>
        </p:txBody>
      </p:sp>
      <p:sp>
        <p:nvSpPr>
          <p:cNvPr id="3" name="Content Placeholder 2"/>
          <p:cNvSpPr>
            <a:spLocks noGrp="1"/>
          </p:cNvSpPr>
          <p:nvPr>
            <p:ph idx="1"/>
          </p:nvPr>
        </p:nvSpPr>
        <p:spPr/>
        <p:txBody>
          <a:bodyPr/>
          <a:lstStyle/>
          <a:p>
            <a:r>
              <a:rPr lang="en-US" dirty="0"/>
              <a:t>The Coda file system was developed to support disconnected operations, allowing users to work offline. </a:t>
            </a:r>
            <a:endParaRPr lang="en-US" dirty="0" smtClean="0"/>
          </a:p>
          <a:p>
            <a:r>
              <a:rPr lang="en-US" dirty="0" smtClean="0"/>
              <a:t>First </a:t>
            </a:r>
            <a:r>
              <a:rPr lang="en-US" dirty="0"/>
              <a:t>demonstrated at Carnegie Mellon University, it enables clients to access critical data during temporary failures of shared repositories like </a:t>
            </a:r>
            <a:r>
              <a:rPr lang="en-US" dirty="0" smtClean="0"/>
              <a:t>SUN- </a:t>
            </a:r>
            <a:r>
              <a:rPr lang="en-US" dirty="0"/>
              <a:t>NFS, and AFS. </a:t>
            </a:r>
            <a:endParaRPr lang="en-US" dirty="0" smtClean="0"/>
          </a:p>
          <a:p>
            <a:r>
              <a:rPr lang="en-US" dirty="0" smtClean="0"/>
              <a:t>While </a:t>
            </a:r>
            <a:r>
              <a:rPr lang="en-US" dirty="0"/>
              <a:t>mobile users typically need continuous connections to access remote resources, Coda addresses this challenge by implementing data caching techniques to enhance availability.</a:t>
            </a:r>
            <a:endParaRPr lang="en-IN" dirty="0"/>
          </a:p>
        </p:txBody>
      </p:sp>
    </p:spTree>
    <p:extLst>
      <p:ext uri="{BB962C8B-B14F-4D97-AF65-F5344CB8AC3E}">
        <p14:creationId xmlns:p14="http://schemas.microsoft.com/office/powerpoint/2010/main" val="272481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file system</a:t>
            </a:r>
            <a:endParaRPr lang="en-IN" dirty="0"/>
          </a:p>
        </p:txBody>
      </p:sp>
      <p:sp>
        <p:nvSpPr>
          <p:cNvPr id="3" name="Content Placeholder 2"/>
          <p:cNvSpPr>
            <a:spLocks noGrp="1"/>
          </p:cNvSpPr>
          <p:nvPr>
            <p:ph idx="1"/>
          </p:nvPr>
        </p:nvSpPr>
        <p:spPr/>
        <p:txBody>
          <a:bodyPr/>
          <a:lstStyle/>
          <a:p>
            <a:r>
              <a:rPr lang="en-US" dirty="0"/>
              <a:t>The Coda file system environment consists of numerous untrusted UNIX clients and fewer trusted Unix file servers. </a:t>
            </a:r>
            <a:endParaRPr lang="en-US" dirty="0" smtClean="0"/>
          </a:p>
          <a:p>
            <a:r>
              <a:rPr lang="en-US" dirty="0" smtClean="0"/>
              <a:t>Each </a:t>
            </a:r>
            <a:r>
              <a:rPr lang="en-US" dirty="0"/>
              <a:t>Coda client features a local disk with 100 MB cache capacity and connects to servers via high-bandwidth network connections. </a:t>
            </a:r>
            <a:endParaRPr lang="en-US" dirty="0" smtClean="0"/>
          </a:p>
          <a:p>
            <a:r>
              <a:rPr lang="en-US" dirty="0" smtClean="0"/>
              <a:t>Coda </a:t>
            </a:r>
            <a:r>
              <a:rPr lang="en-US" dirty="0"/>
              <a:t>provides a location-transparent shared UNIX file system where the namespace is organized into sub-trees called volumes, which map to individual file servers</a:t>
            </a:r>
            <a:r>
              <a:rPr lang="en-US" dirty="0" smtClean="0"/>
              <a:t>.</a:t>
            </a:r>
          </a:p>
          <a:p>
            <a:r>
              <a:rPr lang="en-US" dirty="0" smtClean="0"/>
              <a:t> </a:t>
            </a:r>
            <a:r>
              <a:rPr lang="en-US" dirty="0"/>
              <a:t>At each client, a cache manager called Venus dynamically obtains and maintains volume mappings.</a:t>
            </a:r>
            <a:endParaRPr lang="en-IN" dirty="0"/>
          </a:p>
        </p:txBody>
      </p:sp>
    </p:spTree>
    <p:extLst>
      <p:ext uri="{BB962C8B-B14F-4D97-AF65-F5344CB8AC3E}">
        <p14:creationId xmlns:p14="http://schemas.microsoft.com/office/powerpoint/2010/main" val="1608585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file system </a:t>
            </a:r>
            <a:r>
              <a:rPr lang="en-US" dirty="0" smtClean="0"/>
              <a:t>Mechanisms: </a:t>
            </a:r>
            <a:r>
              <a:rPr lang="en-US" dirty="0"/>
              <a:t>Server replication</a:t>
            </a:r>
            <a:br>
              <a:rPr lang="en-US" dirty="0"/>
            </a:br>
            <a:endParaRPr lang="en-IN" dirty="0"/>
          </a:p>
        </p:txBody>
      </p:sp>
      <p:sp>
        <p:nvSpPr>
          <p:cNvPr id="4" name="Rectangle 1"/>
          <p:cNvSpPr>
            <a:spLocks noGrp="1" noChangeArrowheads="1"/>
          </p:cNvSpPr>
          <p:nvPr>
            <p:ph idx="1"/>
          </p:nvPr>
        </p:nvSpPr>
        <p:spPr bwMode="auto">
          <a:xfrm>
            <a:off x="3869268" y="1170908"/>
            <a:ext cx="67648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Server replication allows volumes to have read-write replicas on multiple servers (Volume Storage Group or VSG). </a:t>
            </a:r>
          </a:p>
          <a:p>
            <a:pPr marL="0" indent="0" eaLnBrk="0" fontAlgn="base" hangingPunct="0">
              <a:lnSpc>
                <a:spcPct val="100000"/>
              </a:lnSpc>
              <a:spcBef>
                <a:spcPct val="0"/>
              </a:spcBef>
              <a:spcAft>
                <a:spcPct val="0"/>
              </a:spcAft>
              <a:buClr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Clients maintain awareness of accessible servers through an Accessible Volume Storage Group (AVSG).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(cache manager) uses a coherence protocol to ensure clients access the latest file versions.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Servers notify clients when cached copies become invalid.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Modifications propagate in parallel to all AVSG sites and eventually reach missing VSG sites.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47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Coda file system Mechanisms: Disconnected operation</a:t>
            </a:r>
            <a:br>
              <a:rPr lang="en-US" dirty="0"/>
            </a:br>
            <a:r>
              <a:rPr lang="en-US" dirty="0"/>
              <a:t/>
            </a:r>
            <a:br>
              <a:rPr lang="en-US" dirty="0"/>
            </a:br>
            <a:endParaRPr lang="en-IN" dirty="0"/>
          </a:p>
        </p:txBody>
      </p:sp>
      <p:sp>
        <p:nvSpPr>
          <p:cNvPr id="4" name="Rectangle 1"/>
          <p:cNvSpPr>
            <a:spLocks noGrp="1" noChangeArrowheads="1"/>
          </p:cNvSpPr>
          <p:nvPr>
            <p:ph idx="1"/>
          </p:nvPr>
        </p:nvSpPr>
        <p:spPr bwMode="auto">
          <a:xfrm>
            <a:off x="3869268" y="2467425"/>
            <a:ext cx="689186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During disconnected operation, Venus services file system requests using only the contents of the local cache.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When disconnection ends, Venus propagates all modifications to servers and returns to server replication mode. </a:t>
            </a:r>
          </a:p>
        </p:txBody>
      </p:sp>
    </p:spTree>
    <p:extLst>
      <p:ext uri="{BB962C8B-B14F-4D97-AF65-F5344CB8AC3E}">
        <p14:creationId xmlns:p14="http://schemas.microsoft.com/office/powerpoint/2010/main" val="308779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Coda File System: Venus States</a:t>
            </a:r>
          </a:p>
        </p:txBody>
      </p:sp>
      <p:sp>
        <p:nvSpPr>
          <p:cNvPr id="3" name="Content Placeholder 2"/>
          <p:cNvSpPr>
            <a:spLocks noGrp="1"/>
          </p:cNvSpPr>
          <p:nvPr>
            <p:ph idx="1"/>
          </p:nvPr>
        </p:nvSpPr>
        <p:spPr>
          <a:xfrm>
            <a:off x="3716868" y="81481"/>
            <a:ext cx="7315200" cy="5120640"/>
          </a:xfrm>
        </p:spPr>
        <p:txBody>
          <a:bodyPr/>
          <a:lstStyle/>
          <a:p>
            <a:r>
              <a:rPr lang="en-US" dirty="0"/>
              <a:t>The system transitions between three states: Hoarding (preparation), Emulation (disconnected operation), and Reintegration (reconnection</a:t>
            </a:r>
            <a:r>
              <a:rPr lang="en-US" dirty="0" smtClean="0"/>
              <a:t>).</a:t>
            </a:r>
          </a:p>
          <a:p>
            <a:endParaRPr lang="en-US" dirty="0"/>
          </a:p>
          <a:p>
            <a:endParaRPr lang="en-IN" dirty="0"/>
          </a:p>
        </p:txBody>
      </p:sp>
      <p:pic>
        <p:nvPicPr>
          <p:cNvPr id="4" name="Picture 2"/>
          <p:cNvPicPr>
            <a:picLocks noChangeAspect="1" noChangeArrowheads="1"/>
          </p:cNvPicPr>
          <p:nvPr/>
        </p:nvPicPr>
        <p:blipFill>
          <a:blip r:embed="rId2" cstate="print"/>
          <a:srcRect/>
          <a:stretch>
            <a:fillRect/>
          </a:stretch>
        </p:blipFill>
        <p:spPr bwMode="auto">
          <a:xfrm>
            <a:off x="3597719" y="3016134"/>
            <a:ext cx="7010400" cy="2543175"/>
          </a:xfrm>
          <a:prstGeom prst="rect">
            <a:avLst/>
          </a:prstGeom>
          <a:noFill/>
          <a:ln w="9525">
            <a:noFill/>
            <a:miter lim="800000"/>
            <a:headEnd/>
            <a:tailEnd/>
          </a:ln>
        </p:spPr>
      </p:pic>
    </p:spTree>
    <p:extLst>
      <p:ext uri="{BB962C8B-B14F-4D97-AF65-F5344CB8AC3E}">
        <p14:creationId xmlns:p14="http://schemas.microsoft.com/office/powerpoint/2010/main" val="326230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Hoarding</a:t>
            </a:r>
            <a:endParaRPr lang="en-IN" dirty="0"/>
          </a:p>
        </p:txBody>
      </p:sp>
      <p:sp>
        <p:nvSpPr>
          <p:cNvPr id="4" name="Rectangle 1"/>
          <p:cNvSpPr>
            <a:spLocks noGrp="1" noChangeArrowheads="1"/>
          </p:cNvSpPr>
          <p:nvPr>
            <p:ph idx="1"/>
          </p:nvPr>
        </p:nvSpPr>
        <p:spPr bwMode="auto">
          <a:xfrm>
            <a:off x="3869268" y="1543296"/>
            <a:ext cx="661246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proactively stores data before disconnection occurs.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a:t>
            </a:r>
            <a:r>
              <a:rPr kumimoji="0" lang="en-US" altLang="en-US" sz="1800" b="0" i="0" u="none" strike="noStrike" cap="none" normalizeH="0" baseline="0" dirty="0" err="1" smtClean="0">
                <a:ln>
                  <a:noFill/>
                </a:ln>
                <a:solidFill>
                  <a:schemeClr val="tx1"/>
                </a:solidFill>
                <a:effectLst/>
                <a:latin typeface="Arial" panose="020B0604020202020204" pitchFamily="34" charset="0"/>
              </a:rPr>
              <a:t>prefetches</a:t>
            </a:r>
            <a:r>
              <a:rPr kumimoji="0" lang="en-US" altLang="en-US" sz="1800" b="0" i="0" u="none" strike="noStrike" cap="none" normalizeH="0" baseline="0" dirty="0" smtClean="0">
                <a:ln>
                  <a:noFill/>
                </a:ln>
                <a:solidFill>
                  <a:schemeClr val="tx1"/>
                </a:solidFill>
                <a:effectLst/>
                <a:latin typeface="Arial" panose="020B0604020202020204" pitchFamily="34" charset="0"/>
              </a:rPr>
              <a:t> files while still connected to the server.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When strongly connected to servers, Venus prioritizes prefetching files that are actively being used.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manages cache content using the Least Recently Used (LRU) strategy to determine which files to keep.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9301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Emulation</a:t>
            </a:r>
            <a:endParaRPr lang="en-IN" dirty="0"/>
          </a:p>
        </p:txBody>
      </p:sp>
      <p:sp>
        <p:nvSpPr>
          <p:cNvPr id="4" name="Rectangle 1"/>
          <p:cNvSpPr>
            <a:spLocks noGrp="1" noChangeArrowheads="1"/>
          </p:cNvSpPr>
          <p:nvPr>
            <p:ph idx="1"/>
          </p:nvPr>
        </p:nvSpPr>
        <p:spPr bwMode="auto">
          <a:xfrm>
            <a:off x="3869268" y="570767"/>
            <a:ext cx="715433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When a client disconnects, applications work with local replicas in Emulation mode.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During Emulation, Venus functions as a pseudo-server, handling access control and semantic checks.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generates temporary file IDs for newly created objects.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The system allows both reading and writing to all cached files.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maintains a record of all changed files during disconnection.</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After reconnection, Coda compares local replicas with server versions.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If Coda detects conflicting changes from different users, reintegration fails and the system saves the changed file as a copy on the server for manual integration.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739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Reintegration</a:t>
            </a:r>
            <a:endParaRPr lang="en-IN" dirty="0"/>
          </a:p>
        </p:txBody>
      </p:sp>
      <p:sp>
        <p:nvSpPr>
          <p:cNvPr id="4" name="Rectangle 1"/>
          <p:cNvSpPr>
            <a:spLocks noGrp="1" noChangeArrowheads="1"/>
          </p:cNvSpPr>
          <p:nvPr>
            <p:ph idx="1"/>
          </p:nvPr>
        </p:nvSpPr>
        <p:spPr bwMode="auto">
          <a:xfrm>
            <a:off x="3869268" y="2124056"/>
            <a:ext cx="761060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During Reintegration, Venus transitions from acting as a pseudo-server back to functioning as a cache manager.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propagates all changes made during the Emulation (disconnected) phase to the server.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The system updates its local cache to reflect the current server state.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Reintegration occurs after physical reconnection to the server network. </a:t>
            </a:r>
          </a:p>
        </p:txBody>
      </p:sp>
    </p:spTree>
    <p:extLst>
      <p:ext uri="{BB962C8B-B14F-4D97-AF65-F5344CB8AC3E}">
        <p14:creationId xmlns:p14="http://schemas.microsoft.com/office/powerpoint/2010/main" val="2359364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structure in </a:t>
            </a:r>
            <a:r>
              <a:rPr lang="en-US" dirty="0" smtClean="0"/>
              <a:t>CODA</a:t>
            </a:r>
            <a:endParaRPr lang="en-IN"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4770736" y="1631909"/>
            <a:ext cx="5729797" cy="3585037"/>
          </a:xfrm>
          <a:prstGeom prst="rect">
            <a:avLst/>
          </a:prstGeom>
          <a:noFill/>
          <a:ln w="9525">
            <a:noFill/>
            <a:miter lim="800000"/>
            <a:headEnd/>
            <a:tailEnd/>
          </a:ln>
        </p:spPr>
      </p:pic>
    </p:spTree>
    <p:extLst>
      <p:ext uri="{BB962C8B-B14F-4D97-AF65-F5344CB8AC3E}">
        <p14:creationId xmlns:p14="http://schemas.microsoft.com/office/powerpoint/2010/main" val="71923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structure in </a:t>
            </a:r>
            <a:r>
              <a:rPr lang="en-US" dirty="0" smtClean="0"/>
              <a:t>CODA</a:t>
            </a:r>
            <a:endParaRPr lang="en-IN" dirty="0"/>
          </a:p>
        </p:txBody>
      </p:sp>
      <p:sp>
        <p:nvSpPr>
          <p:cNvPr id="4" name="Rectangle 1"/>
          <p:cNvSpPr>
            <a:spLocks noGrp="1" noChangeArrowheads="1"/>
          </p:cNvSpPr>
          <p:nvPr>
            <p:ph idx="1"/>
          </p:nvPr>
        </p:nvSpPr>
        <p:spPr bwMode="auto">
          <a:xfrm>
            <a:off x="3869268" y="818133"/>
            <a:ext cx="68833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operates at the user level rather than kernel level for greater flexibility.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CODA employs a small in-kernel mini cache that filters many Venus-kernel interactions, improving efficiency.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When an application makes system calls for CODA objects, requests first go to the mini cache through 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Vnode</a:t>
            </a:r>
            <a:r>
              <a:rPr kumimoji="0" lang="en-US" altLang="en-US" sz="1800" b="0" i="0" u="none" strike="noStrike" cap="none" normalizeH="0" baseline="0" dirty="0" smtClean="0">
                <a:ln>
                  <a:noFill/>
                </a:ln>
                <a:solidFill>
                  <a:schemeClr val="tx1"/>
                </a:solidFill>
                <a:effectLst/>
                <a:latin typeface="Arial" panose="020B0604020202020204" pitchFamily="34" charset="0"/>
              </a:rPr>
              <a:t> interface.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If the mini cache cannot service the request, it calls Venus, which contacts remote servers as needed.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After processing, control returns to the application program from Venus via the mini cache.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Venus regularly updates the mini cache state to maintain consistency. </a:t>
            </a:r>
          </a:p>
        </p:txBody>
      </p:sp>
    </p:spTree>
    <p:extLst>
      <p:ext uri="{BB962C8B-B14F-4D97-AF65-F5344CB8AC3E}">
        <p14:creationId xmlns:p14="http://schemas.microsoft.com/office/powerpoint/2010/main" val="179411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IN" dirty="0"/>
          </a:p>
        </p:txBody>
      </p:sp>
      <p:sp>
        <p:nvSpPr>
          <p:cNvPr id="3" name="Content Placeholder 2"/>
          <p:cNvSpPr>
            <a:spLocks noGrp="1"/>
          </p:cNvSpPr>
          <p:nvPr>
            <p:ph idx="1"/>
          </p:nvPr>
        </p:nvSpPr>
        <p:spPr/>
        <p:txBody>
          <a:bodyPr>
            <a:normAutofit/>
          </a:bodyPr>
          <a:lstStyle/>
          <a:p>
            <a:r>
              <a:rPr lang="en-US" sz="2800" dirty="0"/>
              <a:t>Design Issues, </a:t>
            </a:r>
            <a:endParaRPr lang="en-US" sz="2800" dirty="0" smtClean="0"/>
          </a:p>
          <a:p>
            <a:r>
              <a:rPr lang="en-US" sz="2800" dirty="0" smtClean="0"/>
              <a:t>Problems </a:t>
            </a:r>
            <a:r>
              <a:rPr lang="en-US" sz="2800" dirty="0"/>
              <a:t>in mobile databases</a:t>
            </a:r>
            <a:r>
              <a:rPr lang="en-US" sz="2800" dirty="0" smtClean="0"/>
              <a:t>,</a:t>
            </a:r>
          </a:p>
          <a:p>
            <a:r>
              <a:rPr lang="en-US" sz="2800" dirty="0" smtClean="0"/>
              <a:t> </a:t>
            </a:r>
            <a:r>
              <a:rPr lang="en-US" sz="2800" dirty="0"/>
              <a:t>CODA file system – case study</a:t>
            </a:r>
            <a:endParaRPr lang="en-IN" sz="2800" dirty="0"/>
          </a:p>
        </p:txBody>
      </p:sp>
    </p:spTree>
    <p:extLst>
      <p:ext uri="{BB962C8B-B14F-4D97-AF65-F5344CB8AC3E}">
        <p14:creationId xmlns:p14="http://schemas.microsoft.com/office/powerpoint/2010/main" val="553163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a:t>CODA File System Design Rationale</a:t>
            </a:r>
            <a:endParaRPr lang="en-IN" dirty="0"/>
          </a:p>
        </p:txBody>
      </p:sp>
      <p:sp>
        <p:nvSpPr>
          <p:cNvPr id="4" name="Rectangle 1"/>
          <p:cNvSpPr>
            <a:spLocks noGrp="1" noChangeArrowheads="1"/>
          </p:cNvSpPr>
          <p:nvPr>
            <p:ph idx="1"/>
          </p:nvPr>
        </p:nvSpPr>
        <p:spPr bwMode="auto">
          <a:xfrm>
            <a:off x="3786141" y="822484"/>
            <a:ext cx="73362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Built to work with standard commercial </a:t>
            </a:r>
            <a:r>
              <a:rPr kumimoji="0" lang="en-US" altLang="en-US" sz="1800" b="1" i="0" u="none" strike="noStrike" cap="none" normalizeH="0" baseline="0" dirty="0" smtClean="0">
                <a:ln>
                  <a:noFill/>
                </a:ln>
                <a:solidFill>
                  <a:schemeClr val="tx1"/>
                </a:solidFill>
                <a:effectLst/>
                <a:latin typeface="Arial" panose="020B0604020202020204" pitchFamily="34" charset="0"/>
              </a:rPr>
              <a:t>hardware</a:t>
            </a:r>
            <a:r>
              <a:rPr kumimoji="0" lang="en-US" altLang="en-US" sz="1800" b="0" i="0" u="none" strike="noStrike" cap="none" normalizeH="0" baseline="0" dirty="0" smtClean="0">
                <a:ln>
                  <a:noFill/>
                </a:ln>
                <a:solidFill>
                  <a:schemeClr val="tx1"/>
                </a:solidFill>
                <a:effectLst/>
                <a:latin typeface="Arial" panose="020B0604020202020204" pitchFamily="34" charset="0"/>
              </a:rPr>
              <a:t> rather than specialized equipment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Maintains </a:t>
            </a:r>
            <a:r>
              <a:rPr kumimoji="0" lang="en-US" altLang="en-US" sz="1800" b="1" i="0" u="none" strike="noStrike" cap="none" normalizeH="0" baseline="0" dirty="0" smtClean="0">
                <a:ln>
                  <a:noFill/>
                </a:ln>
                <a:solidFill>
                  <a:schemeClr val="tx1"/>
                </a:solidFill>
                <a:effectLst/>
                <a:latin typeface="Arial" panose="020B0604020202020204" pitchFamily="34" charset="0"/>
              </a:rPr>
              <a:t>transparency</a:t>
            </a:r>
            <a:r>
              <a:rPr kumimoji="0" lang="en-US" altLang="en-US" sz="1800" b="0" i="0" u="none" strike="noStrike" cap="none" normalizeH="0" baseline="0" dirty="0" smtClean="0">
                <a:ln>
                  <a:noFill/>
                </a:ln>
                <a:solidFill>
                  <a:schemeClr val="tx1"/>
                </a:solidFill>
                <a:effectLst/>
                <a:latin typeface="Arial" panose="020B0604020202020204" pitchFamily="34" charset="0"/>
              </a:rPr>
              <a:t> so users don't need to know file locations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Created with </a:t>
            </a:r>
            <a:r>
              <a:rPr kumimoji="0" lang="en-US" altLang="en-US" sz="1800" b="1" i="0" u="none" strike="noStrike" cap="none" normalizeH="0" baseline="0" dirty="0" smtClean="0">
                <a:ln>
                  <a:noFill/>
                </a:ln>
                <a:solidFill>
                  <a:schemeClr val="tx1"/>
                </a:solidFill>
                <a:effectLst/>
                <a:latin typeface="Arial" panose="020B0604020202020204" pitchFamily="34" charset="0"/>
              </a:rPr>
              <a:t>scalability</a:t>
            </a:r>
            <a:r>
              <a:rPr kumimoji="0" lang="en-US" altLang="en-US" sz="1800" b="0" i="0" u="none" strike="noStrike" cap="none" normalizeH="0" baseline="0" dirty="0" smtClean="0">
                <a:ln>
                  <a:noFill/>
                </a:ln>
                <a:solidFill>
                  <a:schemeClr val="tx1"/>
                </a:solidFill>
                <a:effectLst/>
                <a:latin typeface="Arial" panose="020B0604020202020204" pitchFamily="34" charset="0"/>
              </a:rPr>
              <a:t> in mind to accommodate growing networks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Designed for </a:t>
            </a:r>
            <a:r>
              <a:rPr kumimoji="0" lang="en-US" altLang="en-US" sz="1800" b="1" i="0" u="none" strike="noStrike" cap="none" normalizeH="0" baseline="0" dirty="0" smtClean="0">
                <a:ln>
                  <a:noFill/>
                </a:ln>
                <a:solidFill>
                  <a:schemeClr val="tx1"/>
                </a:solidFill>
                <a:effectLst/>
                <a:latin typeface="Arial" panose="020B0604020202020204" pitchFamily="34" charset="0"/>
              </a:rPr>
              <a:t>portable</a:t>
            </a:r>
            <a:r>
              <a:rPr kumimoji="0" lang="en-US" altLang="en-US" sz="1800" b="0" i="0" u="none" strike="noStrike" cap="none" normalizeH="0" baseline="0" dirty="0" smtClean="0">
                <a:ln>
                  <a:noFill/>
                </a:ln>
                <a:solidFill>
                  <a:schemeClr val="tx1"/>
                </a:solidFill>
                <a:effectLst/>
                <a:latin typeface="Arial" panose="020B0604020202020204" pitchFamily="34" charset="0"/>
              </a:rPr>
              <a:t> workstations to support mobile computing needs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Focuses on high </a:t>
            </a:r>
            <a:r>
              <a:rPr kumimoji="0" lang="en-US" altLang="en-US" sz="1800" b="1" i="0" u="none" strike="noStrike" cap="none" normalizeH="0" baseline="0" dirty="0" smtClean="0">
                <a:ln>
                  <a:noFill/>
                </a:ln>
                <a:solidFill>
                  <a:schemeClr val="tx1"/>
                </a:solidFill>
                <a:effectLst/>
                <a:latin typeface="Arial" panose="020B0604020202020204" pitchFamily="34" charset="0"/>
              </a:rPr>
              <a:t>availability</a:t>
            </a:r>
            <a:r>
              <a:rPr kumimoji="0" lang="en-US" altLang="en-US" sz="1800" b="0" i="0" u="none" strike="noStrike" cap="none" normalizeH="0" baseline="0" dirty="0" smtClean="0">
                <a:ln>
                  <a:noFill/>
                </a:ln>
                <a:solidFill>
                  <a:schemeClr val="tx1"/>
                </a:solidFill>
                <a:effectLst/>
                <a:latin typeface="Arial" panose="020B0604020202020204" pitchFamily="34" charset="0"/>
              </a:rPr>
              <a:t> to ensure access even during network disruptions </a:t>
            </a:r>
          </a:p>
          <a:p>
            <a:pPr eaLnBrk="0" fontAlgn="base" hangingPunct="0">
              <a:lnSpc>
                <a:spcPct val="100000"/>
              </a:lnSpc>
              <a:spcBef>
                <a:spcPct val="0"/>
              </a:spcBef>
              <a:spcAft>
                <a:spcPct val="0"/>
              </a:spcAft>
              <a:buClrTx/>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0" i="0" u="none" strike="noStrike" cap="none" normalizeH="0" baseline="0" dirty="0" smtClean="0">
                <a:ln>
                  <a:noFill/>
                </a:ln>
                <a:solidFill>
                  <a:schemeClr val="tx1"/>
                </a:solidFill>
                <a:effectLst/>
                <a:latin typeface="Arial" panose="020B0604020202020204" pitchFamily="34" charset="0"/>
              </a:rPr>
              <a:t>Emphasizes </a:t>
            </a:r>
            <a:r>
              <a:rPr kumimoji="0" lang="en-US" altLang="en-US" sz="1800" b="1" i="0" u="none" strike="noStrike" cap="none" normalizeH="0" baseline="0" dirty="0" smtClean="0">
                <a:ln>
                  <a:noFill/>
                </a:ln>
                <a:solidFill>
                  <a:schemeClr val="tx1"/>
                </a:solidFill>
                <a:effectLst/>
                <a:latin typeface="Arial" panose="020B0604020202020204" pitchFamily="34" charset="0"/>
              </a:rPr>
              <a:t>consistency</a:t>
            </a:r>
            <a:r>
              <a:rPr kumimoji="0" lang="en-US" altLang="en-US" sz="1800" b="0" i="0" u="none" strike="noStrike" cap="none" normalizeH="0" baseline="0" dirty="0" smtClean="0">
                <a:ln>
                  <a:noFill/>
                </a:ln>
                <a:solidFill>
                  <a:schemeClr val="tx1"/>
                </a:solidFill>
                <a:effectLst/>
                <a:latin typeface="Arial" panose="020B0604020202020204" pitchFamily="34" charset="0"/>
              </a:rPr>
              <a:t> to maintain data integrity across distributed systems </a:t>
            </a:r>
          </a:p>
        </p:txBody>
      </p:sp>
    </p:spTree>
    <p:extLst>
      <p:ext uri="{BB962C8B-B14F-4D97-AF65-F5344CB8AC3E}">
        <p14:creationId xmlns:p14="http://schemas.microsoft.com/office/powerpoint/2010/main" val="157603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END</a:t>
            </a:r>
            <a:endParaRPr lang="en-IN" dirty="0"/>
          </a:p>
        </p:txBody>
      </p:sp>
    </p:spTree>
    <p:extLst>
      <p:ext uri="{BB962C8B-B14F-4D97-AF65-F5344CB8AC3E}">
        <p14:creationId xmlns:p14="http://schemas.microsoft.com/office/powerpoint/2010/main" val="3726227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normAutofit/>
          </a:bodyPr>
          <a:lstStyle/>
          <a:p>
            <a:pPr algn="just"/>
            <a:r>
              <a:rPr lang="en-IN" sz="2400" dirty="0"/>
              <a:t>Mobile databases in mobile computing are specialized data management systems designed to store, process, and synchronize data on mobile devices. </a:t>
            </a:r>
            <a:endParaRPr lang="en-IN" sz="2400" dirty="0" smtClean="0"/>
          </a:p>
          <a:p>
            <a:pPr algn="just"/>
            <a:r>
              <a:rPr lang="en-IN" sz="2400" dirty="0" smtClean="0"/>
              <a:t>They </a:t>
            </a:r>
            <a:r>
              <a:rPr lang="en-IN" sz="2400" dirty="0"/>
              <a:t>address unique challenges like limited device resources, intermittent network connectivity, and data distribution across multiple locations. </a:t>
            </a:r>
            <a:endParaRPr lang="en-IN" sz="2400" dirty="0" smtClean="0"/>
          </a:p>
          <a:p>
            <a:pPr algn="just"/>
            <a:r>
              <a:rPr lang="en-IN" sz="2400" dirty="0" smtClean="0"/>
              <a:t>These </a:t>
            </a:r>
            <a:r>
              <a:rPr lang="en-IN" sz="2400" dirty="0"/>
              <a:t>databases support efficient querying, offline operations, secure data handling, and seamless synchronization between mobile devices and central servers while optimizing power consumption and storage usage.</a:t>
            </a:r>
          </a:p>
        </p:txBody>
      </p:sp>
    </p:spTree>
    <p:extLst>
      <p:ext uri="{BB962C8B-B14F-4D97-AF65-F5344CB8AC3E}">
        <p14:creationId xmlns:p14="http://schemas.microsoft.com/office/powerpoint/2010/main" val="262765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Mobile Databases</a:t>
            </a:r>
            <a:endParaRPr lang="en-IN" dirty="0"/>
          </a:p>
        </p:txBody>
      </p:sp>
      <p:sp>
        <p:nvSpPr>
          <p:cNvPr id="4" name="Rectangle 1"/>
          <p:cNvSpPr>
            <a:spLocks noGrp="1" noChangeArrowheads="1"/>
          </p:cNvSpPr>
          <p:nvPr>
            <p:ph idx="1"/>
          </p:nvPr>
        </p:nvSpPr>
        <p:spPr bwMode="auto">
          <a:xfrm>
            <a:off x="3869268" y="1314743"/>
            <a:ext cx="740247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ClrTx/>
              <a:buFont typeface="Arial" panose="020B0604020202020204" pitchFamily="34" charset="0"/>
              <a:buChar char="•"/>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Mobile users need the ability to handle transactions on their devices - basically, they want to perform secure operations like making payments or updating records directly from their mobile devices.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People want to perform everyday tasks like sending money, booking seats, or trading stocks right from their mobile devices without having to visit physical locations.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Users expect constant access to their information - no matter where they are, what time it is, or whether they're moving around or staying in one place. This "anytime, anywhere" access is essential. </a:t>
            </a:r>
          </a:p>
        </p:txBody>
      </p:sp>
    </p:spTree>
    <p:extLst>
      <p:ext uri="{BB962C8B-B14F-4D97-AF65-F5344CB8AC3E}">
        <p14:creationId xmlns:p14="http://schemas.microsoft.com/office/powerpoint/2010/main" val="10436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 of Mobile Databases</a:t>
            </a:r>
            <a:endParaRPr lang="en-IN" dirty="0"/>
          </a:p>
        </p:txBody>
      </p:sp>
      <p:sp>
        <p:nvSpPr>
          <p:cNvPr id="4" name="Rectangle 1"/>
          <p:cNvSpPr>
            <a:spLocks noGrp="1" noChangeArrowheads="1"/>
          </p:cNvSpPr>
          <p:nvPr>
            <p:ph idx="1"/>
          </p:nvPr>
        </p:nvSpPr>
        <p:spPr bwMode="auto">
          <a:xfrm>
            <a:off x="3869268" y="700606"/>
            <a:ext cx="6993804"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Mobile databases let developers create and deploy database applications specifically for handheld devices, making it possible for mobile users to work with data-driven apps on their portable devices. </a:t>
            </a:r>
          </a:p>
          <a:p>
            <a:pPr algn="just" eaLnBrk="0" fontAlgn="base" hangingPunct="0">
              <a:lnSpc>
                <a:spcPct val="100000"/>
              </a:lnSpc>
              <a:spcBef>
                <a:spcPct val="0"/>
              </a:spcBef>
              <a:spcAft>
                <a:spcPct val="0"/>
              </a:spcAft>
              <a:buClrTx/>
            </a:pPr>
            <a:r>
              <a:rPr kumimoji="0" lang="en-US" altLang="en-US" b="0" i="0" u="none" strike="noStrike" cap="none" normalizeH="0" baseline="0" dirty="0" smtClean="0">
                <a:ln>
                  <a:noFill/>
                </a:ln>
                <a:solidFill>
                  <a:schemeClr val="tx1"/>
                </a:solidFill>
                <a:effectLst/>
                <a:latin typeface="Arial" panose="020B0604020202020204" pitchFamily="34" charset="0"/>
              </a:rPr>
              <a:t>Employees with mobile devices can use these databases to: </a:t>
            </a:r>
          </a:p>
          <a:p>
            <a:pPr marL="960120" lvl="1" indent="-457200" algn="just" eaLnBrk="0" fontAlgn="base" hangingPunct="0">
              <a:lnSpc>
                <a:spcPct val="100000"/>
              </a:lnSpc>
              <a:spcBef>
                <a:spcPct val="0"/>
              </a:spcBef>
              <a:spcAft>
                <a:spcPct val="0"/>
              </a:spcAft>
              <a:buClrTx/>
              <a:buFont typeface="+mj-lt"/>
              <a:buAutoNum type="alphaLcPeriod"/>
            </a:pPr>
            <a:r>
              <a:rPr kumimoji="0" lang="en-US" altLang="en-US" sz="2000" b="0" i="0" u="none" strike="noStrike" cap="none" normalizeH="0" baseline="0" dirty="0" smtClean="0">
                <a:ln>
                  <a:noFill/>
                </a:ln>
                <a:solidFill>
                  <a:schemeClr val="tx1"/>
                </a:solidFill>
                <a:effectLst/>
                <a:latin typeface="Arial" panose="020B0604020202020204" pitchFamily="34" charset="0"/>
              </a:rPr>
              <a:t>Connect to their company's network </a:t>
            </a:r>
          </a:p>
          <a:p>
            <a:pPr marL="960120" lvl="1" indent="-457200" algn="just" eaLnBrk="0" fontAlgn="base" hangingPunct="0">
              <a:lnSpc>
                <a:spcPct val="100000"/>
              </a:lnSpc>
              <a:spcBef>
                <a:spcPct val="0"/>
              </a:spcBef>
              <a:spcAft>
                <a:spcPct val="0"/>
              </a:spcAft>
              <a:buClrTx/>
              <a:buFont typeface="+mj-lt"/>
              <a:buAutoNum type="alphaLcPeriod"/>
            </a:pPr>
            <a:r>
              <a:rPr kumimoji="0" lang="en-US" altLang="en-US" sz="2000" b="0" i="0" u="none" strike="noStrike" cap="none" normalizeH="0" baseline="0" dirty="0" smtClean="0">
                <a:ln>
                  <a:noFill/>
                </a:ln>
                <a:solidFill>
                  <a:schemeClr val="tx1"/>
                </a:solidFill>
                <a:effectLst/>
                <a:latin typeface="Arial" panose="020B0604020202020204" pitchFamily="34" charset="0"/>
              </a:rPr>
              <a:t>Download needed data to work offline </a:t>
            </a:r>
          </a:p>
          <a:p>
            <a:pPr marL="960120" lvl="1" indent="-457200" algn="just" eaLnBrk="0" fontAlgn="base" hangingPunct="0">
              <a:lnSpc>
                <a:spcPct val="100000"/>
              </a:lnSpc>
              <a:spcBef>
                <a:spcPct val="0"/>
              </a:spcBef>
              <a:spcAft>
                <a:spcPct val="0"/>
              </a:spcAft>
              <a:buClrTx/>
              <a:buFont typeface="+mj-lt"/>
              <a:buAutoNum type="alphaLcPeriod"/>
            </a:pPr>
            <a:r>
              <a:rPr kumimoji="0" lang="en-US" altLang="en-US" sz="2000" b="0" i="0" u="none" strike="noStrike" cap="none" normalizeH="0" baseline="0" dirty="0" smtClean="0">
                <a:ln>
                  <a:noFill/>
                </a:ln>
                <a:solidFill>
                  <a:schemeClr val="tx1"/>
                </a:solidFill>
                <a:effectLst/>
                <a:latin typeface="Arial" panose="020B0604020202020204" pitchFamily="34" charset="0"/>
              </a:rPr>
              <a:t>Sync their work back to the main company database when connected </a:t>
            </a:r>
          </a:p>
          <a:p>
            <a:pPr algn="just" eaLnBrk="0" fontAlgn="base" hangingPunct="0">
              <a:lnSpc>
                <a:spcPct val="100000"/>
              </a:lnSpc>
              <a:spcBef>
                <a:spcPct val="0"/>
              </a:spcBef>
              <a:spcAft>
                <a:spcPct val="0"/>
              </a:spcAft>
              <a:buClrTx/>
            </a:pPr>
            <a:r>
              <a:rPr lang="en-US" altLang="en-US" dirty="0">
                <a:solidFill>
                  <a:schemeClr val="tx1"/>
                </a:solidFill>
                <a:latin typeface="Arial" panose="020B0604020202020204" pitchFamily="34" charset="0"/>
              </a:rPr>
              <a:t>Real-world example: A food delivery app rider using their mobile device to</a:t>
            </a:r>
            <a:r>
              <a:rPr lang="en-US" altLang="en-US" dirty="0" smtClean="0">
                <a:solidFill>
                  <a:schemeClr val="tx1"/>
                </a:solidFill>
                <a:latin typeface="Arial" panose="020B0604020202020204" pitchFamily="34" charset="0"/>
              </a:rPr>
              <a:t>:</a:t>
            </a:r>
          </a:p>
          <a:p>
            <a:pPr marL="845820" lvl="1" indent="-342900" algn="just" eaLnBrk="0" fontAlgn="base" hangingPunct="0">
              <a:lnSpc>
                <a:spcPct val="100000"/>
              </a:lnSpc>
              <a:spcBef>
                <a:spcPct val="0"/>
              </a:spcBef>
              <a:spcAft>
                <a:spcPct val="0"/>
              </a:spcAft>
              <a:buClrTx/>
              <a:buFont typeface="+mj-lt"/>
              <a:buAutoNum type="alphaLcPeriod"/>
            </a:pPr>
            <a:r>
              <a:rPr lang="en-US" altLang="en-US" dirty="0" smtClean="0">
                <a:solidFill>
                  <a:schemeClr val="tx1"/>
                </a:solidFill>
                <a:latin typeface="Arial" panose="020B0604020202020204" pitchFamily="34" charset="0"/>
              </a:rPr>
              <a:t>Accept </a:t>
            </a:r>
            <a:r>
              <a:rPr lang="en-US" altLang="en-US" dirty="0">
                <a:solidFill>
                  <a:schemeClr val="tx1"/>
                </a:solidFill>
                <a:latin typeface="Arial" panose="020B0604020202020204" pitchFamily="34" charset="0"/>
              </a:rPr>
              <a:t>new food orders while on the </a:t>
            </a:r>
            <a:r>
              <a:rPr lang="en-US" altLang="en-US" dirty="0" smtClean="0">
                <a:solidFill>
                  <a:schemeClr val="tx1"/>
                </a:solidFill>
                <a:latin typeface="Arial" panose="020B0604020202020204" pitchFamily="34" charset="0"/>
              </a:rPr>
              <a:t>move</a:t>
            </a:r>
          </a:p>
          <a:p>
            <a:pPr marL="845820" lvl="1" indent="-342900" algn="just" eaLnBrk="0" fontAlgn="base" hangingPunct="0">
              <a:lnSpc>
                <a:spcPct val="100000"/>
              </a:lnSpc>
              <a:spcBef>
                <a:spcPct val="0"/>
              </a:spcBef>
              <a:spcAft>
                <a:spcPct val="0"/>
              </a:spcAft>
              <a:buClrTx/>
              <a:buFont typeface="+mj-lt"/>
              <a:buAutoNum type="alphaLcPeriod"/>
            </a:pPr>
            <a:r>
              <a:rPr lang="en-US" altLang="en-US" dirty="0" smtClean="0">
                <a:solidFill>
                  <a:schemeClr val="tx1"/>
                </a:solidFill>
                <a:latin typeface="Arial" panose="020B0604020202020204" pitchFamily="34" charset="0"/>
              </a:rPr>
              <a:t>Track </a:t>
            </a:r>
            <a:r>
              <a:rPr lang="en-US" altLang="en-US" dirty="0">
                <a:solidFill>
                  <a:schemeClr val="tx1"/>
                </a:solidFill>
                <a:latin typeface="Arial" panose="020B0604020202020204" pitchFamily="34" charset="0"/>
              </a:rPr>
              <a:t>delivery locations and customer details </a:t>
            </a:r>
            <a:r>
              <a:rPr lang="en-US" altLang="en-US" dirty="0" smtClean="0">
                <a:solidFill>
                  <a:schemeClr val="tx1"/>
                </a:solidFill>
                <a:latin typeface="Arial" panose="020B0604020202020204" pitchFamily="34" charset="0"/>
              </a:rPr>
              <a:t>offline</a:t>
            </a:r>
          </a:p>
          <a:p>
            <a:pPr marL="845820" lvl="1" indent="-342900" algn="just" eaLnBrk="0" fontAlgn="base" hangingPunct="0">
              <a:lnSpc>
                <a:spcPct val="100000"/>
              </a:lnSpc>
              <a:spcBef>
                <a:spcPct val="0"/>
              </a:spcBef>
              <a:spcAft>
                <a:spcPct val="0"/>
              </a:spcAft>
              <a:buClrTx/>
              <a:buFont typeface="+mj-lt"/>
              <a:buAutoNum type="alphaLcPeriod"/>
            </a:pPr>
            <a:r>
              <a:rPr lang="en-US" altLang="en-US" dirty="0" smtClean="0">
                <a:solidFill>
                  <a:schemeClr val="tx1"/>
                </a:solidFill>
                <a:latin typeface="Arial" panose="020B0604020202020204" pitchFamily="34" charset="0"/>
              </a:rPr>
              <a:t>Update </a:t>
            </a:r>
            <a:r>
              <a:rPr lang="en-US" altLang="en-US" dirty="0">
                <a:solidFill>
                  <a:schemeClr val="tx1"/>
                </a:solidFill>
                <a:latin typeface="Arial" panose="020B0604020202020204" pitchFamily="34" charset="0"/>
              </a:rPr>
              <a:t>delivery status in real-time when food is </a:t>
            </a:r>
            <a:r>
              <a:rPr lang="en-US" altLang="en-US" dirty="0" smtClean="0">
                <a:solidFill>
                  <a:schemeClr val="tx1"/>
                </a:solidFill>
                <a:latin typeface="Arial" panose="020B0604020202020204" pitchFamily="34" charset="0"/>
              </a:rPr>
              <a:t>delivered</a:t>
            </a:r>
          </a:p>
          <a:p>
            <a:pPr marL="845820" lvl="1" indent="-342900" algn="just" eaLnBrk="0" fontAlgn="base" hangingPunct="0">
              <a:lnSpc>
                <a:spcPct val="100000"/>
              </a:lnSpc>
              <a:spcBef>
                <a:spcPct val="0"/>
              </a:spcBef>
              <a:spcAft>
                <a:spcPct val="0"/>
              </a:spcAft>
              <a:buClrTx/>
              <a:buFont typeface="+mj-lt"/>
              <a:buAutoNum type="alphaLcPeriod"/>
            </a:pPr>
            <a:r>
              <a:rPr lang="en-US" altLang="en-US" dirty="0" smtClean="0">
                <a:solidFill>
                  <a:schemeClr val="tx1"/>
                </a:solidFill>
                <a:latin typeface="Arial" panose="020B0604020202020204" pitchFamily="34" charset="0"/>
              </a:rPr>
              <a:t>Automatically </a:t>
            </a:r>
            <a:r>
              <a:rPr lang="en-US" altLang="en-US" dirty="0">
                <a:solidFill>
                  <a:schemeClr val="tx1"/>
                </a:solidFill>
                <a:latin typeface="Arial" panose="020B0604020202020204" pitchFamily="34" charset="0"/>
              </a:rPr>
              <a:t>sync all completed deliveries to the restaurant's main system</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7065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Databases: Design Issues</a:t>
            </a:r>
            <a:endParaRPr lang="en-IN" dirty="0"/>
          </a:p>
        </p:txBody>
      </p:sp>
      <p:sp>
        <p:nvSpPr>
          <p:cNvPr id="5" name="Rectangle 2"/>
          <p:cNvSpPr>
            <a:spLocks noGrp="1" noChangeArrowheads="1"/>
          </p:cNvSpPr>
          <p:nvPr>
            <p:ph idx="1"/>
          </p:nvPr>
        </p:nvSpPr>
        <p:spPr bwMode="auto">
          <a:xfrm>
            <a:off x="3869268" y="1309405"/>
            <a:ext cx="662804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Mobile Computing Foundation: </a:t>
            </a:r>
            <a:r>
              <a:rPr kumimoji="0" lang="en-US" altLang="en-US" sz="1800" b="0" i="0" u="none" strike="noStrike" cap="none" normalizeH="0" baseline="0" dirty="0" smtClean="0">
                <a:ln>
                  <a:noFill/>
                </a:ln>
                <a:solidFill>
                  <a:schemeClr val="tx1"/>
                </a:solidFill>
                <a:effectLst/>
                <a:latin typeface="Arial" panose="020B0604020202020204" pitchFamily="34" charset="0"/>
              </a:rPr>
              <a:t>The entire concept of mobile computing directly influences how mobile databases are designed and implemented. This means every aspect must be built specifically for mobile use rather than just adapting traditional database systems.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Query Optimization Challenge: </a:t>
            </a:r>
            <a:r>
              <a:rPr kumimoji="0" lang="en-US" altLang="en-US" sz="1800" b="0" i="0" u="none" strike="noStrike" cap="none" normalizeH="0" baseline="0" dirty="0" smtClean="0">
                <a:ln>
                  <a:noFill/>
                </a:ln>
                <a:solidFill>
                  <a:schemeClr val="tx1"/>
                </a:solidFill>
                <a:effectLst/>
                <a:latin typeface="Arial" panose="020B0604020202020204" pitchFamily="34" charset="0"/>
              </a:rPr>
              <a:t>When users are constantly moving, managing data requests becomes complex. The cost of communication changes as users move between different network areas, making it difficult to determine the best way and location to deliver query results.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850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IN" dirty="0"/>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ClrTx/>
              <a:buFontTx/>
              <a:buAutoNum type="arabicPeriod" startAt="3"/>
            </a:pPr>
            <a:r>
              <a:rPr lang="en-US" altLang="en-US" b="1" dirty="0">
                <a:solidFill>
                  <a:schemeClr val="tx1"/>
                </a:solidFill>
                <a:latin typeface="Arial" panose="020B0604020202020204" pitchFamily="34" charset="0"/>
              </a:rPr>
              <a:t>Time Management: </a:t>
            </a:r>
            <a:r>
              <a:rPr lang="en-US" altLang="en-US" dirty="0">
                <a:solidFill>
                  <a:schemeClr val="tx1"/>
                </a:solidFill>
                <a:latin typeface="Arial" panose="020B0604020202020204" pitchFamily="34" charset="0"/>
              </a:rPr>
              <a:t>In today's business applications, user time is extremely valuable. Both connection time and data transfer amount are often charged by mobile carriers, so database systems must retrieve and deliver information quickly and efficiently to keep costs down. </a:t>
            </a:r>
            <a:endParaRPr lang="en-US" altLang="en-US" dirty="0" smtClean="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FontTx/>
              <a:buAutoNum type="arabicPeriod" startAt="3"/>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None/>
            </a:pPr>
            <a:endParaRPr lang="en-US" altLang="en-US"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FontTx/>
              <a:buAutoNum type="arabicPeriod" startAt="4"/>
            </a:pPr>
            <a:r>
              <a:rPr lang="en-US" altLang="en-US" b="1" dirty="0">
                <a:solidFill>
                  <a:schemeClr val="tx1"/>
                </a:solidFill>
                <a:latin typeface="Arial" panose="020B0604020202020204" pitchFamily="34" charset="0"/>
              </a:rPr>
              <a:t>Power Efficiency: </a:t>
            </a:r>
            <a:r>
              <a:rPr lang="en-US" altLang="en-US" dirty="0">
                <a:solidFill>
                  <a:schemeClr val="tx1"/>
                </a:solidFill>
                <a:latin typeface="Arial" panose="020B0604020202020204" pitchFamily="34" charset="0"/>
              </a:rPr>
              <a:t>Since mobile devices operate on limited battery power, energy consumption must be carefully controlled. This means all database operations, especially query processing, need to be completed quickly while using minimal power to extend battery life. </a:t>
            </a:r>
          </a:p>
        </p:txBody>
      </p:sp>
    </p:spTree>
    <p:extLst>
      <p:ext uri="{BB962C8B-B14F-4D97-AF65-F5344CB8AC3E}">
        <p14:creationId xmlns:p14="http://schemas.microsoft.com/office/powerpoint/2010/main" val="269883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in Mobile Databases</a:t>
            </a:r>
            <a:endParaRPr lang="en-IN" dirty="0"/>
          </a:p>
        </p:txBody>
      </p:sp>
      <p:sp>
        <p:nvSpPr>
          <p:cNvPr id="4" name="Rectangle 1"/>
          <p:cNvSpPr>
            <a:spLocks noGrp="1" noChangeArrowheads="1"/>
          </p:cNvSpPr>
          <p:nvPr>
            <p:ph idx="1"/>
          </p:nvPr>
        </p:nvSpPr>
        <p:spPr bwMode="auto">
          <a:xfrm>
            <a:off x="3869268" y="1246330"/>
            <a:ext cx="687493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Routing</a:t>
            </a:r>
            <a:r>
              <a:rPr kumimoji="0" lang="en-US" altLang="en-US" sz="1800" b="0" i="0" u="none" strike="noStrike" cap="none" normalizeH="0" baseline="0" dirty="0" smtClean="0">
                <a:ln>
                  <a:noFill/>
                </a:ln>
                <a:solidFill>
                  <a:schemeClr val="tx1"/>
                </a:solidFill>
                <a:effectLst/>
                <a:latin typeface="Arial" panose="020B0604020202020204" pitchFamily="34" charset="0"/>
              </a:rPr>
              <a:t>: One of the major costs involved in wireless communication is based on connection time.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Query 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Mobile hosts might experience substantial disconnection periods. During these disconnections, users may continue working and issue queries or updates on locally cached data.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Recoverability</a:t>
            </a:r>
            <a:r>
              <a:rPr kumimoji="0" lang="en-US" altLang="en-US" sz="1800" b="0" i="0" u="none" strike="noStrike" cap="none" normalizeH="0" baseline="0" dirty="0" smtClean="0">
                <a:ln>
                  <a:noFill/>
                </a:ln>
                <a:solidFill>
                  <a:schemeClr val="tx1"/>
                </a:solidFill>
                <a:effectLst/>
                <a:latin typeface="Arial" panose="020B0604020202020204" pitchFamily="34" charset="0"/>
              </a:rPr>
              <a:t>: Updates entered on a disconnected mobile host may be permanently lost if the machine fails.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Consistency</a:t>
            </a:r>
            <a:r>
              <a:rPr kumimoji="0" lang="en-US" altLang="en-US" sz="1800" b="0" i="0" u="none" strike="noStrike" cap="none" normalizeH="0" baseline="0" dirty="0" smtClean="0">
                <a:ln>
                  <a:noFill/>
                </a:ln>
                <a:solidFill>
                  <a:schemeClr val="tx1"/>
                </a:solidFill>
                <a:effectLst/>
                <a:latin typeface="Arial" panose="020B0604020202020204" pitchFamily="34" charset="0"/>
              </a:rPr>
              <a:t>: Locally cached data can become inconsistent, but the mobile host can only discover this inconsistency after reconnection. No updates can be propagated until the device reconnects. </a:t>
            </a:r>
          </a:p>
        </p:txBody>
      </p:sp>
    </p:spTree>
    <p:extLst>
      <p:ext uri="{BB962C8B-B14F-4D97-AF65-F5344CB8AC3E}">
        <p14:creationId xmlns:p14="http://schemas.microsoft.com/office/powerpoint/2010/main" val="1266211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CODA File System </a:t>
            </a:r>
            <a:endParaRPr lang="en-IN" dirty="0"/>
          </a:p>
        </p:txBody>
      </p:sp>
      <p:sp>
        <p:nvSpPr>
          <p:cNvPr id="3" name="Content Placeholder 2"/>
          <p:cNvSpPr>
            <a:spLocks noGrp="1"/>
          </p:cNvSpPr>
          <p:nvPr>
            <p:ph idx="1"/>
          </p:nvPr>
        </p:nvSpPr>
        <p:spPr>
          <a:xfrm>
            <a:off x="3713693" y="922297"/>
            <a:ext cx="7315200" cy="5120640"/>
          </a:xfrm>
        </p:spPr>
        <p:txBody>
          <a:bodyPr>
            <a:normAutofit lnSpcReduction="10000"/>
          </a:bodyPr>
          <a:lstStyle/>
          <a:p>
            <a:pPr marL="0" indent="0">
              <a:buNone/>
            </a:pPr>
            <a:endParaRPr lang="en-US" sz="5400" dirty="0" smtClean="0"/>
          </a:p>
          <a:p>
            <a:pPr marL="0" indent="0">
              <a:buNone/>
            </a:pPr>
            <a:endParaRPr lang="en-US" sz="5400" dirty="0"/>
          </a:p>
          <a:p>
            <a:pPr marL="0" indent="0">
              <a:buNone/>
            </a:pPr>
            <a:endParaRPr lang="en-US" sz="5400" dirty="0" smtClean="0"/>
          </a:p>
          <a:p>
            <a:pPr marL="0" indent="0">
              <a:buNone/>
            </a:pPr>
            <a:endParaRPr lang="en-US" sz="5400" dirty="0" smtClean="0"/>
          </a:p>
          <a:p>
            <a:pPr marL="0" indent="0">
              <a:buNone/>
            </a:pPr>
            <a:endParaRPr lang="en-US" sz="5400" dirty="0"/>
          </a:p>
          <a:p>
            <a:pPr marL="0" indent="0">
              <a:buNone/>
            </a:pPr>
            <a:r>
              <a:rPr lang="en-US" sz="5400" dirty="0" smtClean="0"/>
              <a:t>       CASE STUDY</a:t>
            </a:r>
            <a:endParaRPr lang="en-IN" sz="5400" dirty="0"/>
          </a:p>
        </p:txBody>
      </p:sp>
      <p:pic>
        <p:nvPicPr>
          <p:cNvPr id="2050" name="Picture 2" descr="The Coda Distributed File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192" y="836439"/>
            <a:ext cx="4015047" cy="433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14086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702AB8AF4E2B45A08765CA74DF0ECE" ma:contentTypeVersion="4" ma:contentTypeDescription="Create a new document." ma:contentTypeScope="" ma:versionID="836044ee42cc4371d90e6e19f1f7db5e">
  <xsd:schema xmlns:xsd="http://www.w3.org/2001/XMLSchema" xmlns:xs="http://www.w3.org/2001/XMLSchema" xmlns:p="http://schemas.microsoft.com/office/2006/metadata/properties" xmlns:ns2="f77e2f5a-8067-4112-a421-b3b34007e30f" targetNamespace="http://schemas.microsoft.com/office/2006/metadata/properties" ma:root="true" ma:fieldsID="c78d4311198d525c985e922173a72b75" ns2:_="">
    <xsd:import namespace="f77e2f5a-8067-4112-a421-b3b34007e30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e2f5a-8067-4112-a421-b3b34007e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13179D-0BF9-48F3-8FCB-169F1D5642DE}"/>
</file>

<file path=customXml/itemProps2.xml><?xml version="1.0" encoding="utf-8"?>
<ds:datastoreItem xmlns:ds="http://schemas.openxmlformats.org/officeDocument/2006/customXml" ds:itemID="{09E3A419-7006-4068-AC28-5C9C8F6594F7}"/>
</file>

<file path=customXml/itemProps3.xml><?xml version="1.0" encoding="utf-8"?>
<ds:datastoreItem xmlns:ds="http://schemas.openxmlformats.org/officeDocument/2006/customXml" ds:itemID="{53E46B13-4286-459D-9361-7A1D07B84705}"/>
</file>

<file path=docProps/app.xml><?xml version="1.0" encoding="utf-8"?>
<Properties xmlns="http://schemas.openxmlformats.org/officeDocument/2006/extended-properties" xmlns:vt="http://schemas.openxmlformats.org/officeDocument/2006/docPropsVTypes">
  <Template>TM03457475[[fn=Frame]]</Template>
  <TotalTime>185</TotalTime>
  <Words>1289</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Corbel</vt:lpstr>
      <vt:lpstr>Wingdings</vt:lpstr>
      <vt:lpstr>Wingdings 2</vt:lpstr>
      <vt:lpstr>Frame</vt:lpstr>
      <vt:lpstr>MOBILE DATABASES</vt:lpstr>
      <vt:lpstr>Contents </vt:lpstr>
      <vt:lpstr>Introduction</vt:lpstr>
      <vt:lpstr>Need of Mobile Databases</vt:lpstr>
      <vt:lpstr>Uses of Mobile Databases</vt:lpstr>
      <vt:lpstr>Mobile Databases: Design Issues</vt:lpstr>
      <vt:lpstr>Cont..</vt:lpstr>
      <vt:lpstr>Problems in Mobile Databases</vt:lpstr>
      <vt:lpstr>CODA File System </vt:lpstr>
      <vt:lpstr>Coda file system</vt:lpstr>
      <vt:lpstr>Coda file system</vt:lpstr>
      <vt:lpstr>Coda file system Mechanisms: Server replication </vt:lpstr>
      <vt:lpstr>Coda file system Mechanisms: Disconnected operation  </vt:lpstr>
      <vt:lpstr>Coda File System: Venus States</vt:lpstr>
      <vt:lpstr>Hoarding</vt:lpstr>
      <vt:lpstr>Emulation</vt:lpstr>
      <vt:lpstr>Reintegration</vt:lpstr>
      <vt:lpstr>Client structure in CODA</vt:lpstr>
      <vt:lpstr>Client structure in CODA</vt:lpstr>
      <vt:lpstr>CODA File System Design Rationale</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DATABASES</dc:title>
  <dc:creator>91834</dc:creator>
  <cp:lastModifiedBy>Ankita Nagmote</cp:lastModifiedBy>
  <cp:revision>11</cp:revision>
  <dcterms:created xsi:type="dcterms:W3CDTF">2025-02-24T00:42:33Z</dcterms:created>
  <dcterms:modified xsi:type="dcterms:W3CDTF">2025-02-27T07:29:32Z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0x010100DA702AB8AF4E2B45A08765CA74DF0ECE</vt:lpwstr>
  </property>
</Properties>
</file>