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45.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43.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89.xml" ContentType="application/vnd.openxmlformats-officedocument.presentationml.slide+xml"/>
  <Override PartName="/ppt/slides/slide88.xml" ContentType="application/vnd.openxmlformats-officedocument.presentationml.slide+xml"/>
  <Override PartName="/ppt/slides/slide87.xml" ContentType="application/vnd.openxmlformats-officedocument.presentationml.slide+xml"/>
  <Override PartName="/ppt/slides/slide8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4.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44.xml" ContentType="application/vnd.openxmlformats-officedocument.presentationml.slide+xml"/>
  <Override PartName="/ppt/slides/slide42.xml" ContentType="application/vnd.openxmlformats-officedocument.presentationml.slide+xml"/>
  <Override PartName="/ppt/slides/slide4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20.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0.xml" ContentType="application/vnd.openxmlformats-officedocument.presentationml.slide+xml"/>
  <Override PartName="/ppt/slides/slide26.xml" ContentType="application/vnd.openxmlformats-officedocument.presentationml.slide+xml"/>
  <Override PartName="/ppt/slides/slide28.xml" ContentType="application/vnd.openxmlformats-officedocument.presentationml.slide+xml"/>
  <Override PartName="/ppt/slides/slide25.xml" ContentType="application/vnd.openxmlformats-officedocument.presentationml.slide+xml"/>
  <Override PartName="/ppt/slides/slide27.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8" r:id="rId3"/>
    <p:sldId id="339"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257" r:id="rId26"/>
    <p:sldId id="335" r:id="rId27"/>
    <p:sldId id="336" r:id="rId28"/>
    <p:sldId id="260" r:id="rId29"/>
    <p:sldId id="261" r:id="rId30"/>
    <p:sldId id="264" r:id="rId31"/>
    <p:sldId id="267" r:id="rId32"/>
    <p:sldId id="268" r:id="rId33"/>
    <p:sldId id="269"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8" r:id="rId48"/>
    <p:sldId id="289" r:id="rId49"/>
    <p:sldId id="290" r:id="rId50"/>
    <p:sldId id="291" r:id="rId51"/>
    <p:sldId id="292" r:id="rId52"/>
    <p:sldId id="293" r:id="rId53"/>
    <p:sldId id="294" r:id="rId54"/>
    <p:sldId id="295" r:id="rId55"/>
    <p:sldId id="296" r:id="rId56"/>
    <p:sldId id="297" r:id="rId57"/>
    <p:sldId id="298" r:id="rId58"/>
    <p:sldId id="299" r:id="rId59"/>
    <p:sldId id="300" r:id="rId60"/>
    <p:sldId id="301" r:id="rId61"/>
    <p:sldId id="302" r:id="rId62"/>
    <p:sldId id="303" r:id="rId63"/>
    <p:sldId id="304" r:id="rId64"/>
    <p:sldId id="305" r:id="rId65"/>
    <p:sldId id="306" r:id="rId66"/>
    <p:sldId id="307" r:id="rId67"/>
    <p:sldId id="308" r:id="rId68"/>
    <p:sldId id="309" r:id="rId69"/>
    <p:sldId id="310" r:id="rId70"/>
    <p:sldId id="311" r:id="rId71"/>
    <p:sldId id="312" r:id="rId72"/>
    <p:sldId id="313" r:id="rId73"/>
    <p:sldId id="314" r:id="rId74"/>
    <p:sldId id="315" r:id="rId75"/>
    <p:sldId id="316" r:id="rId76"/>
    <p:sldId id="317" r:id="rId77"/>
    <p:sldId id="318" r:id="rId78"/>
    <p:sldId id="319" r:id="rId79"/>
    <p:sldId id="320" r:id="rId80"/>
    <p:sldId id="321" r:id="rId81"/>
    <p:sldId id="322" r:id="rId82"/>
    <p:sldId id="323" r:id="rId83"/>
    <p:sldId id="324" r:id="rId84"/>
    <p:sldId id="325" r:id="rId85"/>
    <p:sldId id="326" r:id="rId86"/>
    <p:sldId id="327" r:id="rId87"/>
    <p:sldId id="328" r:id="rId88"/>
    <p:sldId id="329" r:id="rId89"/>
    <p:sldId id="330" r:id="rId90"/>
    <p:sldId id="331" r:id="rId91"/>
    <p:sldId id="332" r:id="rId92"/>
    <p:sldId id="333" r:id="rId93"/>
    <p:sldId id="334" r:id="rId94"/>
    <p:sldId id="25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5" d="100"/>
          <a:sy n="115" d="100"/>
        </p:scale>
        <p:origin x="43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customXml" Target="../customXml/item3.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10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77B6994-610F-43EB-A1B8-79ED0D076224}"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22104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7B6994-610F-43EB-A1B8-79ED0D076224}"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1839916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7B6994-610F-43EB-A1B8-79ED0D076224}"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2689549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77B6994-610F-43EB-A1B8-79ED0D076224}"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73561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77B6994-610F-43EB-A1B8-79ED0D076224}"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3044980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77B6994-610F-43EB-A1B8-79ED0D076224}"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2763818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77B6994-610F-43EB-A1B8-79ED0D076224}"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2028371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77B6994-610F-43EB-A1B8-79ED0D076224}"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1778687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B6994-610F-43EB-A1B8-79ED0D076224}"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1459156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7B6994-610F-43EB-A1B8-79ED0D076224}"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64354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77B6994-610F-43EB-A1B8-79ED0D076224}"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3A2B8-9627-48C5-9177-90FE6061981E}" type="slidenum">
              <a:rPr lang="en-IN" smtClean="0"/>
              <a:t>‹#›</a:t>
            </a:fld>
            <a:endParaRPr lang="en-IN"/>
          </a:p>
        </p:txBody>
      </p:sp>
    </p:spTree>
    <p:extLst>
      <p:ext uri="{BB962C8B-B14F-4D97-AF65-F5344CB8AC3E}">
        <p14:creationId xmlns:p14="http://schemas.microsoft.com/office/powerpoint/2010/main" val="400039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7B6994-610F-43EB-A1B8-79ED0D076224}" type="datetimeFigureOut">
              <a:rPr lang="en-IN" smtClean="0"/>
              <a:t>11-03-2025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23A2B8-9627-48C5-9177-90FE6061981E}" type="slidenum">
              <a:rPr lang="en-IN" smtClean="0"/>
              <a:t>‹#›</a:t>
            </a:fld>
            <a:endParaRPr lang="en-IN"/>
          </a:p>
        </p:txBody>
      </p:sp>
    </p:spTree>
    <p:extLst>
      <p:ext uri="{BB962C8B-B14F-4D97-AF65-F5344CB8AC3E}">
        <p14:creationId xmlns:p14="http://schemas.microsoft.com/office/powerpoint/2010/main" val="1813556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www.geeksforgeeks.org/encapsulation-in-jav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en.wikipedia.org/wiki/Database" TargetMode="External"/><Relationship Id="rId2" Type="http://schemas.openxmlformats.org/officeDocument/2006/relationships/hyperlink" Target="http://en.wikipedia.org/wiki/Network_administrator"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8.jpeg"/><Relationship Id="rId7" Type="http://schemas.openxmlformats.org/officeDocument/2006/relationships/image" Target="../media/image11.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Unit 4</a:t>
            </a:r>
            <a:endParaRPr lang="en-IN" dirty="0"/>
          </a:p>
        </p:txBody>
      </p:sp>
      <p:sp>
        <p:nvSpPr>
          <p:cNvPr id="3" name="Subtitle 2"/>
          <p:cNvSpPr>
            <a:spLocks noGrp="1"/>
          </p:cNvSpPr>
          <p:nvPr>
            <p:ph type="subTitle" idx="1"/>
          </p:nvPr>
        </p:nvSpPr>
        <p:spPr/>
        <p:txBody>
          <a:bodyPr/>
          <a:lstStyle/>
          <a:p>
            <a:r>
              <a:rPr lang="en-IN" dirty="0" smtClean="0"/>
              <a:t>Physical Mobility</a:t>
            </a:r>
            <a:endParaRPr lang="en-IN" dirty="0"/>
          </a:p>
        </p:txBody>
      </p:sp>
    </p:spTree>
    <p:extLst>
      <p:ext uri="{BB962C8B-B14F-4D97-AF65-F5344CB8AC3E}">
        <p14:creationId xmlns:p14="http://schemas.microsoft.com/office/powerpoint/2010/main" val="381285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Discovery</a:t>
            </a:r>
            <a:endParaRPr lang="en-IN" dirty="0"/>
          </a:p>
        </p:txBody>
      </p:sp>
      <p:sp>
        <p:nvSpPr>
          <p:cNvPr id="3" name="Content Placeholder 2"/>
          <p:cNvSpPr>
            <a:spLocks noGrp="1"/>
          </p:cNvSpPr>
          <p:nvPr>
            <p:ph idx="1"/>
          </p:nvPr>
        </p:nvSpPr>
        <p:spPr>
          <a:xfrm>
            <a:off x="1981200" y="1600200"/>
            <a:ext cx="8382000" cy="3962400"/>
          </a:xfrm>
        </p:spPr>
        <p:txBody>
          <a:bodyPr>
            <a:normAutofit/>
          </a:bodyPr>
          <a:lstStyle/>
          <a:p>
            <a:pPr algn="just"/>
            <a:r>
              <a:rPr lang="en-US" dirty="0"/>
              <a:t>Agents advertise their presence by periodically broadcasting their agent advertisement messages.</a:t>
            </a:r>
          </a:p>
          <a:p>
            <a:pPr algn="just"/>
            <a:r>
              <a:rPr lang="en-US" dirty="0"/>
              <a:t> The mobile node receiving the agent advertisement messages observes whether the message is from its own home agent and determines whether it is in the home network or foreign network.</a:t>
            </a:r>
          </a:p>
          <a:p>
            <a:pPr lvl="1" algn="just"/>
            <a:r>
              <a:rPr lang="en-US" dirty="0"/>
              <a:t>Agent advertisement</a:t>
            </a:r>
          </a:p>
          <a:p>
            <a:pPr lvl="1" algn="just"/>
            <a:r>
              <a:rPr lang="en-US" dirty="0"/>
              <a:t>Agent Solicitation</a:t>
            </a:r>
            <a:endParaRPr lang="en-IN" dirty="0"/>
          </a:p>
        </p:txBody>
      </p:sp>
    </p:spTree>
    <p:extLst>
      <p:ext uri="{BB962C8B-B14F-4D97-AF65-F5344CB8AC3E}">
        <p14:creationId xmlns:p14="http://schemas.microsoft.com/office/powerpoint/2010/main" val="724807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Agent Registration</a:t>
            </a:r>
            <a:endParaRPr lang="en-IN" dirty="0"/>
          </a:p>
        </p:txBody>
      </p:sp>
      <p:sp>
        <p:nvSpPr>
          <p:cNvPr id="3" name="Content Placeholder 2"/>
          <p:cNvSpPr>
            <a:spLocks noGrp="1"/>
          </p:cNvSpPr>
          <p:nvPr>
            <p:ph idx="1"/>
          </p:nvPr>
        </p:nvSpPr>
        <p:spPr/>
        <p:txBody>
          <a:bodyPr>
            <a:normAutofit/>
          </a:bodyPr>
          <a:lstStyle/>
          <a:p>
            <a:pPr algn="just"/>
            <a:r>
              <a:rPr lang="en-US" dirty="0"/>
              <a:t>Mobile node after discovering the foreign agent sends a Registration Request (RREQ) to the foreign agent. </a:t>
            </a:r>
            <a:endParaRPr lang="en-US" dirty="0" smtClean="0"/>
          </a:p>
          <a:p>
            <a:pPr algn="just"/>
            <a:r>
              <a:rPr lang="en-US" dirty="0" smtClean="0"/>
              <a:t>The </a:t>
            </a:r>
            <a:r>
              <a:rPr lang="en-US" dirty="0"/>
              <a:t>foreign agent, in turn, sends the registration request to the home agent with the care-of-address. The home agent sends a Registration Reply (RREP) to the foreign agent</a:t>
            </a:r>
            <a:r>
              <a:rPr lang="en-US" dirty="0" smtClean="0"/>
              <a:t>.</a:t>
            </a:r>
          </a:p>
          <a:p>
            <a:pPr algn="just"/>
            <a:r>
              <a:rPr lang="en-US" dirty="0" smtClean="0"/>
              <a:t> </a:t>
            </a:r>
            <a:r>
              <a:rPr lang="en-US" dirty="0"/>
              <a:t>Then it forwards the registration reply to the mobile node and completes the process of registration.</a:t>
            </a:r>
            <a:endParaRPr lang="en-IN" dirty="0"/>
          </a:p>
        </p:txBody>
      </p:sp>
    </p:spTree>
    <p:extLst>
      <p:ext uri="{BB962C8B-B14F-4D97-AF65-F5344CB8AC3E}">
        <p14:creationId xmlns:p14="http://schemas.microsoft.com/office/powerpoint/2010/main" val="143539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1" y="1752600"/>
            <a:ext cx="6176555" cy="3813206"/>
          </a:xfrm>
          <a:prstGeom prst="rect">
            <a:avLst/>
          </a:prstGeom>
        </p:spPr>
      </p:pic>
      <p:sp>
        <p:nvSpPr>
          <p:cNvPr id="9" name="Title 8"/>
          <p:cNvSpPr>
            <a:spLocks noGrp="1"/>
          </p:cNvSpPr>
          <p:nvPr>
            <p:ph type="title"/>
          </p:nvPr>
        </p:nvSpPr>
        <p:spPr/>
        <p:txBody>
          <a:bodyPr/>
          <a:lstStyle/>
          <a:p>
            <a:r>
              <a:rPr lang="en-US" dirty="0" smtClean="0"/>
              <a:t>Agent Registration</a:t>
            </a:r>
            <a:endParaRPr lang="en-IN" dirty="0"/>
          </a:p>
        </p:txBody>
      </p:sp>
    </p:spTree>
    <p:extLst>
      <p:ext uri="{BB962C8B-B14F-4D97-AF65-F5344CB8AC3E}">
        <p14:creationId xmlns:p14="http://schemas.microsoft.com/office/powerpoint/2010/main" val="3324145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563562"/>
          </a:xfrm>
        </p:spPr>
        <p:txBody>
          <a:bodyPr>
            <a:normAutofit fontScale="90000"/>
          </a:bodyPr>
          <a:lstStyle/>
          <a:p>
            <a:r>
              <a:rPr lang="en-US" dirty="0" smtClean="0"/>
              <a:t>Tunneling and Encapsulation</a:t>
            </a:r>
            <a:endParaRPr lang="en-IN" dirty="0"/>
          </a:p>
        </p:txBody>
      </p:sp>
      <p:sp>
        <p:nvSpPr>
          <p:cNvPr id="3" name="Content Placeholder 2"/>
          <p:cNvSpPr>
            <a:spLocks noGrp="1"/>
          </p:cNvSpPr>
          <p:nvPr>
            <p:ph idx="1"/>
          </p:nvPr>
        </p:nvSpPr>
        <p:spPr>
          <a:xfrm>
            <a:off x="1905000" y="1066801"/>
            <a:ext cx="8229600" cy="4525963"/>
          </a:xfrm>
        </p:spPr>
        <p:txBody>
          <a:bodyPr>
            <a:noAutofit/>
          </a:bodyPr>
          <a:lstStyle/>
          <a:p>
            <a:r>
              <a:rPr lang="en-US" dirty="0"/>
              <a:t>Tunneling is the process of sending a packet via a tunnel and it is achieved by a mechanism called </a:t>
            </a:r>
            <a:r>
              <a:rPr lang="en-US" u="sng" dirty="0">
                <a:hlinkClick r:id="rId2"/>
              </a:rPr>
              <a:t>encapsulation</a:t>
            </a:r>
            <a:r>
              <a:rPr lang="en-US" dirty="0"/>
              <a:t>. </a:t>
            </a:r>
          </a:p>
          <a:p>
            <a:r>
              <a:rPr lang="en-US" dirty="0"/>
              <a:t>It establishes a virtual pipe for the packets available between a tunnel entry and an endpoint.</a:t>
            </a:r>
          </a:p>
          <a:p>
            <a:r>
              <a:rPr lang="en-US" dirty="0"/>
              <a:t>It takes place to forward an IP datagram from the home agent to the care-of-address. Whenever the home agent receives a packet from the correspondent node, it encapsulates the packet with source address as home address and destination as care-of-address.</a:t>
            </a:r>
          </a:p>
          <a:p>
            <a:pPr marL="0" indent="0">
              <a:buNone/>
            </a:pPr>
            <a:r>
              <a:rPr lang="en-US" dirty="0"/>
              <a:t>(</a:t>
            </a:r>
            <a:r>
              <a:rPr lang="en-US" b="1" dirty="0" smtClean="0"/>
              <a:t>Tunneling</a:t>
            </a:r>
            <a:r>
              <a:rPr lang="en-US" dirty="0"/>
              <a:t> </a:t>
            </a:r>
            <a:r>
              <a:rPr lang="en-US" dirty="0" smtClean="0"/>
              <a:t>is also known </a:t>
            </a:r>
            <a:r>
              <a:rPr lang="en-US" dirty="0"/>
              <a:t>as port </a:t>
            </a:r>
            <a:r>
              <a:rPr lang="en-US" dirty="0" smtClean="0"/>
              <a:t>forwarding</a:t>
            </a:r>
            <a:r>
              <a:rPr lang="en-US" dirty="0"/>
              <a:t>)</a:t>
            </a:r>
            <a:endParaRPr lang="en-IN" dirty="0"/>
          </a:p>
        </p:txBody>
      </p:sp>
    </p:spTree>
    <p:extLst>
      <p:ext uri="{BB962C8B-B14F-4D97-AF65-F5344CB8AC3E}">
        <p14:creationId xmlns:p14="http://schemas.microsoft.com/office/powerpoint/2010/main" val="41103590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Optimization</a:t>
            </a:r>
            <a:endParaRPr lang="en-IN" dirty="0"/>
          </a:p>
        </p:txBody>
      </p:sp>
      <p:sp>
        <p:nvSpPr>
          <p:cNvPr id="3" name="Content Placeholder 2"/>
          <p:cNvSpPr>
            <a:spLocks noGrp="1"/>
          </p:cNvSpPr>
          <p:nvPr>
            <p:ph idx="1"/>
          </p:nvPr>
        </p:nvSpPr>
        <p:spPr/>
        <p:txBody>
          <a:bodyPr>
            <a:normAutofit/>
          </a:bodyPr>
          <a:lstStyle/>
          <a:p>
            <a:pPr marL="0" indent="0" algn="just">
              <a:buNone/>
            </a:pPr>
            <a:r>
              <a:rPr lang="en-US" dirty="0"/>
              <a:t>In Mobile IP, "optimization" primarily refers to the concept of "</a:t>
            </a:r>
            <a:r>
              <a:rPr lang="en-US" dirty="0">
                <a:solidFill>
                  <a:srgbClr val="FF0000"/>
                </a:solidFill>
              </a:rPr>
              <a:t>Route Optimization</a:t>
            </a:r>
            <a:r>
              <a:rPr lang="en-US" dirty="0"/>
              <a:t>," which aims to improve network efficiency by allowing packets destined for a mobile node to be directly routed to its current location (care-of-address) instead of always going through the mobile node's home agent, thus eliminating the inefficient "</a:t>
            </a:r>
            <a:r>
              <a:rPr lang="en-US" dirty="0">
                <a:solidFill>
                  <a:srgbClr val="FF0000"/>
                </a:solidFill>
              </a:rPr>
              <a:t>triangle routing</a:t>
            </a:r>
            <a:r>
              <a:rPr lang="en-US" dirty="0"/>
              <a:t>" that occurs when the mobile node is far from its home network. </a:t>
            </a:r>
            <a:endParaRPr lang="en-IN" b="1" dirty="0"/>
          </a:p>
        </p:txBody>
      </p:sp>
    </p:spTree>
    <p:extLst>
      <p:ext uri="{BB962C8B-B14F-4D97-AF65-F5344CB8AC3E}">
        <p14:creationId xmlns:p14="http://schemas.microsoft.com/office/powerpoint/2010/main" val="2265915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Tunneling</a:t>
            </a:r>
            <a:endParaRPr lang="en-IN" dirty="0"/>
          </a:p>
        </p:txBody>
      </p:sp>
      <p:sp>
        <p:nvSpPr>
          <p:cNvPr id="3" name="Content Placeholder 2"/>
          <p:cNvSpPr>
            <a:spLocks noGrp="1"/>
          </p:cNvSpPr>
          <p:nvPr>
            <p:ph idx="1"/>
          </p:nvPr>
        </p:nvSpPr>
        <p:spPr>
          <a:xfrm>
            <a:off x="1828800" y="1295401"/>
            <a:ext cx="8229600" cy="4525963"/>
          </a:xfrm>
        </p:spPr>
        <p:txBody>
          <a:bodyPr>
            <a:noAutofit/>
          </a:bodyPr>
          <a:lstStyle/>
          <a:p>
            <a:pPr algn="just"/>
            <a:r>
              <a:rPr lang="en-US" sz="2400" dirty="0"/>
              <a:t>A reverse tunnel is a tunnel that starts at the care-of address of the mobile node and terminates at the home agent.</a:t>
            </a:r>
          </a:p>
          <a:p>
            <a:pPr algn="just"/>
            <a:r>
              <a:rPr lang="en-US" sz="2400" dirty="0"/>
              <a:t>The core concept assumes that the routing within the Internet is independent of the source address of the datagram. </a:t>
            </a:r>
          </a:p>
          <a:p>
            <a:pPr algn="just"/>
            <a:r>
              <a:rPr lang="en-US" sz="2400" dirty="0"/>
              <a:t>However, intermediate routers might check for a topologically correct source address. If an intermediate router does check, the mobile node needs to set up a reverse tunnel.</a:t>
            </a:r>
          </a:p>
          <a:p>
            <a:pPr algn="just"/>
            <a:r>
              <a:rPr lang="en-US" sz="2400" dirty="0"/>
              <a:t> By setting up a reverse tunnel from the care-of address to the home agent, it ensures a topologically correct source address for the IP data packet. </a:t>
            </a:r>
          </a:p>
          <a:p>
            <a:pPr algn="just"/>
            <a:r>
              <a:rPr lang="en-US" sz="2400" dirty="0"/>
              <a:t>A mobile node can request a reverse tunnel between the foreign agent and the home agent when the mobile node registers. </a:t>
            </a:r>
            <a:endParaRPr lang="en-IN" sz="2400" dirty="0"/>
          </a:p>
        </p:txBody>
      </p:sp>
    </p:spTree>
    <p:extLst>
      <p:ext uri="{BB962C8B-B14F-4D97-AF65-F5344CB8AC3E}">
        <p14:creationId xmlns:p14="http://schemas.microsoft.com/office/powerpoint/2010/main" val="1054743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Reverse Tunneling</a:t>
            </a:r>
            <a:endParaRPr lang="en-IN" dirty="0"/>
          </a:p>
        </p:txBody>
      </p:sp>
      <p:pic>
        <p:nvPicPr>
          <p:cNvPr id="4" name="Content Placeholder 3"/>
          <p:cNvPicPr>
            <a:picLocks noGrp="1" noChangeAspect="1"/>
          </p:cNvPicPr>
          <p:nvPr>
            <p:ph idx="1"/>
          </p:nvPr>
        </p:nvPicPr>
        <p:blipFill>
          <a:blip r:embed="rId2"/>
          <a:stretch>
            <a:fillRect/>
          </a:stretch>
        </p:blipFill>
        <p:spPr>
          <a:xfrm>
            <a:off x="2657782" y="2209801"/>
            <a:ext cx="6876437" cy="3516557"/>
          </a:xfrm>
          <a:prstGeom prst="rect">
            <a:avLst/>
          </a:prstGeom>
        </p:spPr>
      </p:pic>
    </p:spTree>
    <p:extLst>
      <p:ext uri="{BB962C8B-B14F-4D97-AF65-F5344CB8AC3E}">
        <p14:creationId xmlns:p14="http://schemas.microsoft.com/office/powerpoint/2010/main" val="834355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Applications &amp; Challenges</a:t>
            </a:r>
            <a:endParaRPr lang="en-US" b="1" dirty="0"/>
          </a:p>
        </p:txBody>
      </p:sp>
      <p:sp>
        <p:nvSpPr>
          <p:cNvPr id="3" name="Content Placeholder 2"/>
          <p:cNvSpPr>
            <a:spLocks noGrp="1"/>
          </p:cNvSpPr>
          <p:nvPr>
            <p:ph idx="1"/>
          </p:nvPr>
        </p:nvSpPr>
        <p:spPr/>
        <p:txBody>
          <a:bodyPr/>
          <a:lstStyle/>
          <a:p>
            <a:pPr>
              <a:buNone/>
            </a:pPr>
            <a:r>
              <a:rPr lang="en-US" u="sng" dirty="0" smtClean="0">
                <a:solidFill>
                  <a:srgbClr val="FF0000"/>
                </a:solidFill>
              </a:rPr>
              <a:t>Applications</a:t>
            </a:r>
            <a:r>
              <a:rPr lang="en-US" dirty="0" smtClean="0"/>
              <a:t>:</a:t>
            </a:r>
          </a:p>
          <a:p>
            <a:pPr>
              <a:buNone/>
            </a:pPr>
            <a:r>
              <a:rPr lang="en-US" dirty="0" smtClean="0"/>
              <a:t>1.Database applications</a:t>
            </a:r>
          </a:p>
          <a:p>
            <a:pPr>
              <a:buNone/>
            </a:pPr>
            <a:r>
              <a:rPr lang="en-US" dirty="0" smtClean="0"/>
              <a:t>2.Voice </a:t>
            </a:r>
            <a:r>
              <a:rPr lang="en-US" dirty="0"/>
              <a:t>over </a:t>
            </a:r>
            <a:r>
              <a:rPr lang="en-US" dirty="0" smtClean="0"/>
              <a:t>IP</a:t>
            </a:r>
          </a:p>
          <a:p>
            <a:endParaRPr lang="en-US" dirty="0"/>
          </a:p>
          <a:p>
            <a:pPr>
              <a:buNone/>
            </a:pPr>
            <a:r>
              <a:rPr lang="en-US" u="sng" dirty="0" smtClean="0">
                <a:solidFill>
                  <a:srgbClr val="FF0000"/>
                </a:solidFill>
              </a:rPr>
              <a:t>Challenges</a:t>
            </a:r>
            <a:r>
              <a:rPr lang="en-US" dirty="0" smtClean="0"/>
              <a:t>:</a:t>
            </a:r>
          </a:p>
          <a:p>
            <a:pPr marL="514350" indent="-514350">
              <a:buAutoNum type="arabicPeriod"/>
            </a:pPr>
            <a:r>
              <a:rPr lang="en-US" dirty="0" smtClean="0"/>
              <a:t>Triangle routing </a:t>
            </a:r>
          </a:p>
          <a:p>
            <a:pPr marL="514350" indent="-514350">
              <a:buAutoNum type="arabicPeriod"/>
            </a:pPr>
            <a:r>
              <a:rPr lang="en-US" dirty="0"/>
              <a:t> </a:t>
            </a:r>
            <a:r>
              <a:rPr lang="en-US" dirty="0" smtClean="0"/>
              <a:t>Double Crossing</a:t>
            </a:r>
            <a:endParaRPr lang="en-US" dirty="0"/>
          </a:p>
        </p:txBody>
      </p:sp>
    </p:spTree>
    <p:extLst>
      <p:ext uri="{BB962C8B-B14F-4D97-AF65-F5344CB8AC3E}">
        <p14:creationId xmlns:p14="http://schemas.microsoft.com/office/powerpoint/2010/main" val="2108014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7400" y="2133600"/>
            <a:ext cx="8229600" cy="1371600"/>
          </a:xfrm>
        </p:spPr>
        <p:txBody>
          <a:bodyPr>
            <a:normAutofit fontScale="90000"/>
          </a:bodyPr>
          <a:lstStyle/>
          <a:p>
            <a:r>
              <a:rPr lang="en-US" dirty="0" smtClean="0"/>
              <a:t>Challenges in Mobile IP</a:t>
            </a:r>
            <a:br>
              <a:rPr lang="en-US" dirty="0" smtClean="0"/>
            </a:br>
            <a:r>
              <a:rPr lang="en-US" dirty="0" smtClean="0"/>
              <a:t>(Inefficiencies </a:t>
            </a:r>
            <a:r>
              <a:rPr lang="en-US" dirty="0"/>
              <a:t>in Mobile </a:t>
            </a:r>
            <a:r>
              <a:rPr lang="en-US" dirty="0" smtClean="0"/>
              <a:t>IP)</a:t>
            </a:r>
            <a:r>
              <a:rPr lang="en-IN" dirty="0"/>
              <a:t/>
            </a:r>
            <a:br>
              <a:rPr lang="en-IN" dirty="0"/>
            </a:br>
            <a:endParaRPr lang="en-IN" dirty="0"/>
          </a:p>
        </p:txBody>
      </p:sp>
    </p:spTree>
    <p:extLst>
      <p:ext uri="{BB962C8B-B14F-4D97-AF65-F5344CB8AC3E}">
        <p14:creationId xmlns:p14="http://schemas.microsoft.com/office/powerpoint/2010/main" val="415927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Double Crossing</a:t>
            </a:r>
            <a:endParaRPr lang="en-IN" dirty="0"/>
          </a:p>
        </p:txBody>
      </p:sp>
      <p:pic>
        <p:nvPicPr>
          <p:cNvPr id="5" name="Picture 4"/>
          <p:cNvPicPr>
            <a:picLocks noChangeAspect="1"/>
          </p:cNvPicPr>
          <p:nvPr/>
        </p:nvPicPr>
        <p:blipFill>
          <a:blip r:embed="rId2"/>
          <a:stretch>
            <a:fillRect/>
          </a:stretch>
        </p:blipFill>
        <p:spPr>
          <a:xfrm>
            <a:off x="2104390" y="1752601"/>
            <a:ext cx="8106410" cy="4676775"/>
          </a:xfrm>
          <a:prstGeom prst="rect">
            <a:avLst/>
          </a:prstGeom>
        </p:spPr>
      </p:pic>
    </p:spTree>
    <p:extLst>
      <p:ext uri="{BB962C8B-B14F-4D97-AF65-F5344CB8AC3E}">
        <p14:creationId xmlns:p14="http://schemas.microsoft.com/office/powerpoint/2010/main" val="2802948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Physical </a:t>
            </a:r>
            <a:r>
              <a:rPr lang="en-IN" b="1" dirty="0" smtClean="0"/>
              <a:t>Mobility</a:t>
            </a:r>
            <a:endParaRPr lang="en-IN" dirty="0"/>
          </a:p>
        </p:txBody>
      </p:sp>
      <p:sp>
        <p:nvSpPr>
          <p:cNvPr id="3" name="Content Placeholder 2"/>
          <p:cNvSpPr>
            <a:spLocks noGrp="1"/>
          </p:cNvSpPr>
          <p:nvPr>
            <p:ph idx="1"/>
          </p:nvPr>
        </p:nvSpPr>
        <p:spPr/>
        <p:txBody>
          <a:bodyPr>
            <a:normAutofit/>
          </a:bodyPr>
          <a:lstStyle/>
          <a:p>
            <a:pPr marL="0" indent="0" algn="just">
              <a:buNone/>
            </a:pPr>
            <a:r>
              <a:rPr lang="en-IN" b="1" dirty="0" smtClean="0"/>
              <a:t>Mobile </a:t>
            </a:r>
            <a:r>
              <a:rPr lang="en-IN" b="1" dirty="0"/>
              <a:t>IP</a:t>
            </a:r>
            <a:r>
              <a:rPr lang="en-IN" dirty="0"/>
              <a:t>, goals assumption and requirement, Entities and terminology, IP packet delivery, agent advertisement and discovery, Registration, tunnelling and encapsulation, Optimizations, Reverse </a:t>
            </a:r>
            <a:r>
              <a:rPr lang="en-IN" dirty="0" smtClean="0"/>
              <a:t>tunnelling, </a:t>
            </a:r>
            <a:r>
              <a:rPr lang="en-IN" b="1" dirty="0" smtClean="0"/>
              <a:t>IPv6</a:t>
            </a:r>
            <a:r>
              <a:rPr lang="en-IN" dirty="0" smtClean="0"/>
              <a:t>; </a:t>
            </a:r>
            <a:r>
              <a:rPr lang="en-IN" dirty="0"/>
              <a:t>Dynamic host configuration protocol, </a:t>
            </a:r>
            <a:r>
              <a:rPr lang="en-IN" b="1" dirty="0"/>
              <a:t>Traditional</a:t>
            </a:r>
            <a:r>
              <a:rPr lang="en-IN" dirty="0"/>
              <a:t> </a:t>
            </a:r>
            <a:r>
              <a:rPr lang="en-IN" b="1" dirty="0" smtClean="0"/>
              <a:t>TCP</a:t>
            </a:r>
            <a:r>
              <a:rPr lang="en-IN" dirty="0"/>
              <a:t>: Congestion control, slow start, fast Retransmit/ fast recovery, implications on mobility; indirect TCP, snooping TCP, </a:t>
            </a:r>
            <a:r>
              <a:rPr lang="en-IN" b="1" dirty="0"/>
              <a:t>Mobile TCP</a:t>
            </a:r>
            <a:r>
              <a:rPr lang="en-IN" dirty="0"/>
              <a:t>, fast retransmit/ fast recover, Transmission/ time-out freezing, selective Retransmission, Transaction oriented TCP,TCP over 2.5/3G wireless networks, Performance enhancing proxies 	</a:t>
            </a:r>
          </a:p>
          <a:p>
            <a:endParaRPr lang="en-IN" dirty="0"/>
          </a:p>
        </p:txBody>
      </p:sp>
    </p:spTree>
    <p:extLst>
      <p:ext uri="{BB962C8B-B14F-4D97-AF65-F5344CB8AC3E}">
        <p14:creationId xmlns:p14="http://schemas.microsoft.com/office/powerpoint/2010/main" val="2924737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Triangle Routing</a:t>
            </a:r>
            <a:endParaRPr lang="en-IN" dirty="0"/>
          </a:p>
        </p:txBody>
      </p:sp>
      <p:pic>
        <p:nvPicPr>
          <p:cNvPr id="3" name="Picture 2"/>
          <p:cNvPicPr>
            <a:picLocks noChangeAspect="1"/>
          </p:cNvPicPr>
          <p:nvPr/>
        </p:nvPicPr>
        <p:blipFill>
          <a:blip r:embed="rId2"/>
          <a:stretch>
            <a:fillRect/>
          </a:stretch>
        </p:blipFill>
        <p:spPr>
          <a:xfrm>
            <a:off x="2174566" y="1828801"/>
            <a:ext cx="7502835" cy="1797785"/>
          </a:xfrm>
          <a:prstGeom prst="rect">
            <a:avLst/>
          </a:prstGeom>
        </p:spPr>
      </p:pic>
      <p:pic>
        <p:nvPicPr>
          <p:cNvPr id="4" name="Picture 3"/>
          <p:cNvPicPr>
            <a:picLocks noChangeAspect="1"/>
          </p:cNvPicPr>
          <p:nvPr/>
        </p:nvPicPr>
        <p:blipFill>
          <a:blip r:embed="rId3"/>
          <a:stretch>
            <a:fillRect/>
          </a:stretch>
        </p:blipFill>
        <p:spPr>
          <a:xfrm>
            <a:off x="2552320" y="3733800"/>
            <a:ext cx="6048756" cy="2667000"/>
          </a:xfrm>
          <a:prstGeom prst="rect">
            <a:avLst/>
          </a:prstGeom>
        </p:spPr>
      </p:pic>
    </p:spTree>
    <p:extLst>
      <p:ext uri="{BB962C8B-B14F-4D97-AF65-F5344CB8AC3E}">
        <p14:creationId xmlns:p14="http://schemas.microsoft.com/office/powerpoint/2010/main" val="2290168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Solutions to these Inefficiencies</a:t>
            </a:r>
            <a:endParaRPr lang="en-IN" dirty="0"/>
          </a:p>
        </p:txBody>
      </p:sp>
      <p:sp>
        <p:nvSpPr>
          <p:cNvPr id="4" name="Content Placeholder 3"/>
          <p:cNvSpPr>
            <a:spLocks noGrp="1"/>
          </p:cNvSpPr>
          <p:nvPr>
            <p:ph idx="1"/>
          </p:nvPr>
        </p:nvSpPr>
        <p:spPr>
          <a:xfrm>
            <a:off x="1981200" y="1600201"/>
            <a:ext cx="8077200" cy="4267200"/>
          </a:xfrm>
        </p:spPr>
        <p:txBody>
          <a:bodyPr>
            <a:normAutofit/>
          </a:bodyPr>
          <a:lstStyle/>
          <a:p>
            <a:endParaRPr lang="en-US" dirty="0" smtClean="0"/>
          </a:p>
          <a:p>
            <a:pPr marL="0" indent="0" algn="just">
              <a:buNone/>
            </a:pPr>
            <a:r>
              <a:rPr lang="en-US" dirty="0" smtClean="0"/>
              <a:t>To </a:t>
            </a:r>
            <a:r>
              <a:rPr lang="en-US" dirty="0"/>
              <a:t>address the "triangle routing" and "double crossing" issues in mobile networking, particularly within Mobile IP, the primary solution is to implement route optimization mechanisms, where the mobile node's current location is communicated to the correspondent node, allowing packets to be sent directly to the mobile node's current network instead of going through the home agent unnecessarily, effectively eliminating the "triangle" routing path. </a:t>
            </a:r>
            <a:endParaRPr lang="en-IN" dirty="0"/>
          </a:p>
        </p:txBody>
      </p:sp>
    </p:spTree>
    <p:extLst>
      <p:ext uri="{BB962C8B-B14F-4D97-AF65-F5344CB8AC3E}">
        <p14:creationId xmlns:p14="http://schemas.microsoft.com/office/powerpoint/2010/main" val="2788921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in solving the issues</a:t>
            </a:r>
            <a:endParaRPr lang="en-IN" dirty="0"/>
          </a:p>
        </p:txBody>
      </p:sp>
      <p:sp>
        <p:nvSpPr>
          <p:cNvPr id="3" name="Content Placeholder 2"/>
          <p:cNvSpPr>
            <a:spLocks noGrp="1"/>
          </p:cNvSpPr>
          <p:nvPr>
            <p:ph idx="1"/>
          </p:nvPr>
        </p:nvSpPr>
        <p:spPr/>
        <p:txBody>
          <a:bodyPr>
            <a:normAutofit/>
          </a:bodyPr>
          <a:lstStyle/>
          <a:p>
            <a:pPr marL="0" indent="0">
              <a:buNone/>
            </a:pPr>
            <a:r>
              <a:rPr lang="en-IN" b="1" dirty="0"/>
              <a:t>Binding </a:t>
            </a:r>
            <a:r>
              <a:rPr lang="en-IN" b="1" dirty="0" smtClean="0"/>
              <a:t>updates-  </a:t>
            </a:r>
            <a:r>
              <a:rPr lang="en-US" dirty="0"/>
              <a:t>The mobile node periodically informs its home agent about its current location (Foreign Agent) through "binding updates," which are then shared with the correspondent nodes. </a:t>
            </a:r>
            <a:endParaRPr lang="en-US" dirty="0" smtClean="0"/>
          </a:p>
          <a:p>
            <a:pPr marL="0" indent="0">
              <a:buNone/>
            </a:pPr>
            <a:r>
              <a:rPr lang="en-US" b="1" dirty="0"/>
              <a:t>Direct </a:t>
            </a:r>
            <a:r>
              <a:rPr lang="en-US" b="1" dirty="0" smtClean="0"/>
              <a:t>routing - </a:t>
            </a:r>
            <a:r>
              <a:rPr lang="en-US" dirty="0" smtClean="0"/>
              <a:t>Once </a:t>
            </a:r>
            <a:r>
              <a:rPr lang="en-US" dirty="0"/>
              <a:t>the correspondent node receives the binding update, it can route packets directly to the mobile node's current network, avoiding the detour through the home agent. </a:t>
            </a:r>
            <a:endParaRPr lang="en-US" dirty="0" smtClean="0"/>
          </a:p>
          <a:p>
            <a:pPr marL="0" indent="0">
              <a:buNone/>
            </a:pPr>
            <a:r>
              <a:rPr lang="en-US" b="1" dirty="0"/>
              <a:t>Route optimization </a:t>
            </a:r>
            <a:r>
              <a:rPr lang="en-US" b="1" dirty="0" smtClean="0"/>
              <a:t>protocol- </a:t>
            </a:r>
            <a:r>
              <a:rPr lang="en-US" dirty="0" smtClean="0"/>
              <a:t>A </a:t>
            </a:r>
            <a:r>
              <a:rPr lang="en-US" dirty="0"/>
              <a:t>dedicated protocol is often used to manage the exchange of binding information between the mobile node, home agent, and correspondent nodes, enabling efficient route optimization. </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233072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Benefits of this solution:</a:t>
            </a:r>
            <a:br>
              <a:rPr lang="en-US" dirty="0"/>
            </a:br>
            <a:endParaRPr lang="en-IN" dirty="0"/>
          </a:p>
        </p:txBody>
      </p:sp>
      <p:sp>
        <p:nvSpPr>
          <p:cNvPr id="3" name="Content Placeholder 2"/>
          <p:cNvSpPr>
            <a:spLocks noGrp="1"/>
          </p:cNvSpPr>
          <p:nvPr>
            <p:ph idx="1"/>
          </p:nvPr>
        </p:nvSpPr>
        <p:spPr/>
        <p:txBody>
          <a:bodyPr/>
          <a:lstStyle/>
          <a:p>
            <a:r>
              <a:rPr lang="en-US" dirty="0" smtClean="0"/>
              <a:t>Eliminates </a:t>
            </a:r>
            <a:r>
              <a:rPr lang="en-US" dirty="0"/>
              <a:t>triangle routing</a:t>
            </a:r>
          </a:p>
          <a:p>
            <a:r>
              <a:rPr lang="en-US" dirty="0"/>
              <a:t>Reduces network latency</a:t>
            </a:r>
          </a:p>
          <a:p>
            <a:r>
              <a:rPr lang="en-US" dirty="0"/>
              <a:t>Improves overall efficiency</a:t>
            </a:r>
          </a:p>
          <a:p>
            <a:r>
              <a:rPr lang="en-US" dirty="0"/>
              <a:t>Maintains security through controlled information sharing</a:t>
            </a:r>
          </a:p>
          <a:p>
            <a:endParaRPr lang="en-IN" dirty="0"/>
          </a:p>
        </p:txBody>
      </p:sp>
    </p:spTree>
    <p:extLst>
      <p:ext uri="{BB962C8B-B14F-4D97-AF65-F5344CB8AC3E}">
        <p14:creationId xmlns:p14="http://schemas.microsoft.com/office/powerpoint/2010/main" val="32215963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IPV6</a:t>
            </a:r>
            <a:endParaRPr lang="en-IN" dirty="0"/>
          </a:p>
        </p:txBody>
      </p:sp>
      <p:sp>
        <p:nvSpPr>
          <p:cNvPr id="5" name="Subtitle 4"/>
          <p:cNvSpPr>
            <a:spLocks noGrp="1"/>
          </p:cNvSpPr>
          <p:nvPr>
            <p:ph type="subTitle" idx="1"/>
          </p:nvPr>
        </p:nvSpPr>
        <p:spPr/>
        <p:txBody>
          <a:bodyPr/>
          <a:lstStyle/>
          <a:p>
            <a:r>
              <a:rPr lang="en-US" dirty="0" smtClean="0"/>
              <a:t>Unit 4</a:t>
            </a:r>
          </a:p>
          <a:p>
            <a:r>
              <a:rPr lang="en-US" dirty="0" smtClean="0"/>
              <a:t>Mobile Computing</a:t>
            </a:r>
            <a:endParaRPr lang="en-IN" dirty="0"/>
          </a:p>
        </p:txBody>
      </p:sp>
    </p:spTree>
    <p:extLst>
      <p:ext uri="{BB962C8B-B14F-4D97-AF65-F5344CB8AC3E}">
        <p14:creationId xmlns:p14="http://schemas.microsoft.com/office/powerpoint/2010/main" val="843819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IPv4</a:t>
            </a:r>
            <a:endParaRPr lang="en-IN" dirty="0"/>
          </a:p>
        </p:txBody>
      </p:sp>
      <p:sp>
        <p:nvSpPr>
          <p:cNvPr id="3" name="Content Placeholder 2"/>
          <p:cNvSpPr>
            <a:spLocks noGrp="1"/>
          </p:cNvSpPr>
          <p:nvPr>
            <p:ph idx="1"/>
          </p:nvPr>
        </p:nvSpPr>
        <p:spPr/>
        <p:txBody>
          <a:bodyPr/>
          <a:lstStyle/>
          <a:p>
            <a:pPr marL="0" indent="0" fontAlgn="base">
              <a:buNone/>
            </a:pPr>
            <a:r>
              <a:rPr lang="en-US" dirty="0"/>
              <a:t>An </a:t>
            </a:r>
            <a:r>
              <a:rPr lang="en-US" b="1" dirty="0"/>
              <a:t>IP address (Internet Protocol address) </a:t>
            </a:r>
            <a:r>
              <a:rPr lang="en-US" dirty="0"/>
              <a:t>is a unique identifier assigned to each device connected to a network that uses the Internet Protocol for communication. It serves two main purposes:</a:t>
            </a:r>
          </a:p>
          <a:p>
            <a:pPr lvl="1" fontAlgn="base"/>
            <a:r>
              <a:rPr lang="en-US" b="1" dirty="0"/>
              <a:t>Identification:</a:t>
            </a:r>
            <a:r>
              <a:rPr lang="en-US" dirty="0"/>
              <a:t> It uniquely identifies a device on a network.</a:t>
            </a:r>
          </a:p>
          <a:p>
            <a:pPr lvl="1" fontAlgn="base"/>
            <a:r>
              <a:rPr lang="en-US" b="1" dirty="0"/>
              <a:t>Location Addressing:</a:t>
            </a:r>
            <a:r>
              <a:rPr lang="en-US" dirty="0"/>
              <a:t> It indicates where a device is located within a network, making data routing possible.</a:t>
            </a:r>
          </a:p>
          <a:p>
            <a:endParaRPr lang="en-IN" dirty="0"/>
          </a:p>
        </p:txBody>
      </p:sp>
    </p:spTree>
    <p:extLst>
      <p:ext uri="{BB962C8B-B14F-4D97-AF65-F5344CB8AC3E}">
        <p14:creationId xmlns:p14="http://schemas.microsoft.com/office/powerpoint/2010/main" val="22927438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9789" y="457200"/>
            <a:ext cx="3855304" cy="870438"/>
          </a:xfrm>
        </p:spPr>
        <p:txBody>
          <a:bodyPr/>
          <a:lstStyle/>
          <a:p>
            <a:r>
              <a:rPr lang="en-IN" dirty="0" smtClean="0"/>
              <a:t>IPV4 format</a:t>
            </a:r>
            <a:endParaRPr lang="en-IN" dirty="0"/>
          </a:p>
        </p:txBody>
      </p:sp>
      <p:sp>
        <p:nvSpPr>
          <p:cNvPr id="5" name="Text Placeholder 4"/>
          <p:cNvSpPr>
            <a:spLocks noGrp="1"/>
          </p:cNvSpPr>
          <p:nvPr>
            <p:ph type="body" sz="half" idx="2"/>
          </p:nvPr>
        </p:nvSpPr>
        <p:spPr/>
        <p:txBody>
          <a:bodyPr>
            <a:noAutofit/>
          </a:bodyPr>
          <a:lstStyle/>
          <a:p>
            <a:pPr algn="just"/>
            <a:r>
              <a:rPr lang="en-US" sz="2400" b="1" dirty="0" smtClean="0"/>
              <a:t>IP</a:t>
            </a:r>
            <a:r>
              <a:rPr lang="en-US" sz="2400" dirty="0" smtClean="0"/>
              <a:t> stands for </a:t>
            </a:r>
            <a:r>
              <a:rPr lang="en-US" sz="2400" b="1" dirty="0" smtClean="0"/>
              <a:t>Internet Protocol version</a:t>
            </a:r>
            <a:r>
              <a:rPr lang="en-US" sz="2400" dirty="0" smtClean="0"/>
              <a:t> </a:t>
            </a:r>
            <a:r>
              <a:rPr lang="en-US" sz="2400" b="1" dirty="0" smtClean="0"/>
              <a:t>v4</a:t>
            </a:r>
            <a:r>
              <a:rPr lang="en-US" sz="2400" dirty="0" smtClean="0"/>
              <a:t> stands for </a:t>
            </a:r>
            <a:r>
              <a:rPr lang="en-US" sz="2400" b="1" dirty="0" smtClean="0"/>
              <a:t>Version Four</a:t>
            </a:r>
            <a:r>
              <a:rPr lang="en-US" sz="2400" dirty="0" smtClean="0"/>
              <a:t> (IPv4), is the most widely used system for identifying devices on a network. It uses a set of four numbers, separated by periods (like 192.168.0.1), to give each device a unique address. This address helps data find its way from one device to another over the internet</a:t>
            </a:r>
            <a:endParaRPr lang="en-IN" sz="2400" dirty="0"/>
          </a:p>
        </p:txBody>
      </p:sp>
      <p:pic>
        <p:nvPicPr>
          <p:cNvPr id="8" name="Content Placeholder 7"/>
          <p:cNvPicPr>
            <a:picLocks noGrp="1" noChangeAspect="1"/>
          </p:cNvPicPr>
          <p:nvPr>
            <p:ph idx="1"/>
          </p:nvPr>
        </p:nvPicPr>
        <p:blipFill>
          <a:blip r:embed="rId2"/>
          <a:stretch>
            <a:fillRect/>
          </a:stretch>
        </p:blipFill>
        <p:spPr>
          <a:xfrm>
            <a:off x="5183188" y="2074069"/>
            <a:ext cx="6172200" cy="2700337"/>
          </a:xfrm>
          <a:prstGeom prst="rect">
            <a:avLst/>
          </a:prstGeom>
        </p:spPr>
      </p:pic>
    </p:spTree>
    <p:extLst>
      <p:ext uri="{BB962C8B-B14F-4D97-AF65-F5344CB8AC3E}">
        <p14:creationId xmlns:p14="http://schemas.microsoft.com/office/powerpoint/2010/main" val="1262758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IN" dirty="0" smtClean="0"/>
              <a:t>Mobile IPv4</a:t>
            </a:r>
            <a:endParaRPr lang="en-IN" dirty="0"/>
          </a:p>
        </p:txBody>
      </p:sp>
      <p:sp>
        <p:nvSpPr>
          <p:cNvPr id="9" name="Content Placeholder 8"/>
          <p:cNvSpPr>
            <a:spLocks noGrp="1"/>
          </p:cNvSpPr>
          <p:nvPr>
            <p:ph idx="1"/>
          </p:nvPr>
        </p:nvSpPr>
        <p:spPr/>
        <p:txBody>
          <a:bodyPr/>
          <a:lstStyle/>
          <a:p>
            <a:r>
              <a:rPr lang="en-US" dirty="0" smtClean="0"/>
              <a:t>Mobile IPv4 is a protocol that enables devices to maintain their IP address and network connectivity while moving between different networks.</a:t>
            </a:r>
          </a:p>
          <a:p>
            <a:r>
              <a:rPr lang="en-US" dirty="0" smtClean="0"/>
              <a:t>The main problem it solves is maintaining continuous network connections when a device changes its point of attachment to the internet. For example, when your phone moves from one Wi-Fi network to another, or from Wi-Fi to cellular data.</a:t>
            </a:r>
            <a:endParaRPr lang="en-US" dirty="0"/>
          </a:p>
        </p:txBody>
      </p:sp>
    </p:spTree>
    <p:extLst>
      <p:ext uri="{BB962C8B-B14F-4D97-AF65-F5344CB8AC3E}">
        <p14:creationId xmlns:p14="http://schemas.microsoft.com/office/powerpoint/2010/main" val="3452243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DC8E3A26-7D9B-CE42-49DA-17A4F95ADA5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21FEF234-3151-47CF-BE3B-A4C8FFEF9369}" type="slidenum">
              <a:rPr lang="en-US" altLang="en-US" sz="1400">
                <a:latin typeface="Times New Roman" panose="02020603050405020304" pitchFamily="18" charset="0"/>
              </a:rPr>
              <a:pPr>
                <a:spcBef>
                  <a:spcPct val="0"/>
                </a:spcBef>
                <a:buClrTx/>
                <a:buFontTx/>
                <a:buNone/>
              </a:pPr>
              <a:t>28</a:t>
            </a:fld>
            <a:endParaRPr lang="en-US" altLang="en-US" sz="1400">
              <a:latin typeface="Times New Roman" panose="02020603050405020304" pitchFamily="18" charset="0"/>
            </a:endParaRPr>
          </a:p>
        </p:txBody>
      </p:sp>
      <p:sp>
        <p:nvSpPr>
          <p:cNvPr id="26627" name="Rectangle 2">
            <a:extLst>
              <a:ext uri="{FF2B5EF4-FFF2-40B4-BE49-F238E27FC236}">
                <a16:creationId xmlns:a16="http://schemas.microsoft.com/office/drawing/2014/main" id="{64327651-935E-AA7F-CE33-79ADDB32BCC0}"/>
              </a:ext>
            </a:extLst>
          </p:cNvPr>
          <p:cNvSpPr>
            <a:spLocks noGrp="1" noChangeArrowheads="1"/>
          </p:cNvSpPr>
          <p:nvPr>
            <p:ph type="title"/>
          </p:nvPr>
        </p:nvSpPr>
        <p:spPr>
          <a:xfrm>
            <a:off x="2209800" y="76200"/>
            <a:ext cx="7772400" cy="838200"/>
          </a:xfrm>
        </p:spPr>
        <p:txBody>
          <a:bodyPr>
            <a:normAutofit fontScale="90000"/>
          </a:bodyPr>
          <a:lstStyle/>
          <a:p>
            <a:pPr eaLnBrk="1" hangingPunct="1"/>
            <a:r>
              <a:rPr lang="en-US" altLang="en-US"/>
              <a:t>Mobile IP: Basic Operation –Agent Advertisement</a:t>
            </a:r>
          </a:p>
        </p:txBody>
      </p:sp>
      <p:sp>
        <p:nvSpPr>
          <p:cNvPr id="26628" name="Rectangle 3">
            <a:extLst>
              <a:ext uri="{FF2B5EF4-FFF2-40B4-BE49-F238E27FC236}">
                <a16:creationId xmlns:a16="http://schemas.microsoft.com/office/drawing/2014/main" id="{B755F8FC-324D-6BCC-A651-6E370AB80D35}"/>
              </a:ext>
            </a:extLst>
          </p:cNvPr>
          <p:cNvSpPr>
            <a:spLocks noGrp="1" noChangeArrowheads="1"/>
          </p:cNvSpPr>
          <p:nvPr>
            <p:ph type="body" idx="1"/>
          </p:nvPr>
        </p:nvSpPr>
        <p:spPr>
          <a:xfrm>
            <a:off x="2209800" y="1143000"/>
            <a:ext cx="8077200" cy="5486400"/>
          </a:xfrm>
        </p:spPr>
        <p:txBody>
          <a:bodyPr>
            <a:normAutofit lnSpcReduction="10000"/>
          </a:bodyPr>
          <a:lstStyle/>
          <a:p>
            <a:pPr eaLnBrk="1" hangingPunct="1">
              <a:lnSpc>
                <a:spcPct val="90000"/>
              </a:lnSpc>
            </a:pPr>
            <a:r>
              <a:rPr lang="en-US" altLang="en-US" sz="2400">
                <a:solidFill>
                  <a:srgbClr val="FF0000"/>
                </a:solidFill>
              </a:rPr>
              <a:t>Agent Advertisement</a:t>
            </a:r>
          </a:p>
          <a:p>
            <a:pPr lvl="1" algn="just" eaLnBrk="1" hangingPunct="1">
              <a:lnSpc>
                <a:spcPct val="90000"/>
              </a:lnSpc>
            </a:pPr>
            <a:r>
              <a:rPr lang="en-US" altLang="en-US" sz="2000"/>
              <a:t>HA/FA periodically send advertisement messages into their physical subnets</a:t>
            </a:r>
          </a:p>
          <a:p>
            <a:pPr lvl="1" algn="just" eaLnBrk="1" hangingPunct="1">
              <a:lnSpc>
                <a:spcPct val="90000"/>
              </a:lnSpc>
            </a:pPr>
            <a:endParaRPr lang="en-US" altLang="en-US" sz="2000"/>
          </a:p>
          <a:p>
            <a:pPr lvl="1" algn="just" eaLnBrk="1" hangingPunct="1">
              <a:lnSpc>
                <a:spcPct val="90000"/>
              </a:lnSpc>
            </a:pPr>
            <a:r>
              <a:rPr lang="en-US" altLang="en-US" sz="2000"/>
              <a:t>Advertisement messages (ICMP messages) are like beacon broadcast into subnet.</a:t>
            </a:r>
          </a:p>
          <a:p>
            <a:pPr lvl="1" algn="just" eaLnBrk="1" hangingPunct="1">
              <a:lnSpc>
                <a:spcPct val="90000"/>
              </a:lnSpc>
            </a:pPr>
            <a:endParaRPr lang="en-US" altLang="en-US" sz="2000"/>
          </a:p>
          <a:p>
            <a:pPr lvl="1" algn="just" eaLnBrk="1" hangingPunct="1">
              <a:lnSpc>
                <a:spcPct val="90000"/>
              </a:lnSpc>
            </a:pPr>
            <a:r>
              <a:rPr lang="en-US" altLang="en-US" sz="2000"/>
              <a:t>The TTL(Time to live) field in packet is set to 1 – so that packet is not forwarded further.</a:t>
            </a:r>
          </a:p>
          <a:p>
            <a:pPr lvl="1" algn="just" eaLnBrk="1" hangingPunct="1">
              <a:lnSpc>
                <a:spcPct val="90000"/>
              </a:lnSpc>
            </a:pPr>
            <a:endParaRPr lang="en-US" altLang="en-US" sz="2000"/>
          </a:p>
          <a:p>
            <a:pPr lvl="1" algn="just" eaLnBrk="1" hangingPunct="1">
              <a:lnSpc>
                <a:spcPct val="90000"/>
              </a:lnSpc>
            </a:pPr>
            <a:r>
              <a:rPr lang="en-US" altLang="en-US" sz="2000"/>
              <a:t>The IP destination address – 224.0.0.1 – multicast address or 255.255.255.255 – broadcast address.</a:t>
            </a:r>
          </a:p>
          <a:p>
            <a:pPr lvl="1" algn="just" eaLnBrk="1" hangingPunct="1">
              <a:lnSpc>
                <a:spcPct val="90000"/>
              </a:lnSpc>
            </a:pPr>
            <a:endParaRPr lang="en-US" altLang="en-US" sz="2000"/>
          </a:p>
          <a:p>
            <a:pPr lvl="1" algn="just" eaLnBrk="1" hangingPunct="1">
              <a:lnSpc>
                <a:spcPct val="90000"/>
              </a:lnSpc>
            </a:pPr>
            <a:r>
              <a:rPr lang="en-US" altLang="en-US" sz="2000"/>
              <a:t>MN listens to these messages and detects, if it is in home/foreign network</a:t>
            </a:r>
          </a:p>
          <a:p>
            <a:pPr lvl="1" algn="just" eaLnBrk="1" hangingPunct="1">
              <a:lnSpc>
                <a:spcPct val="90000"/>
              </a:lnSpc>
            </a:pPr>
            <a:endParaRPr lang="en-US" altLang="en-US" sz="2000"/>
          </a:p>
          <a:p>
            <a:pPr lvl="1" algn="just" eaLnBrk="1" hangingPunct="1">
              <a:lnSpc>
                <a:spcPct val="90000"/>
              </a:lnSpc>
            </a:pPr>
            <a:r>
              <a:rPr lang="en-US" altLang="en-US" sz="2000"/>
              <a:t>MN reads a COA from the FA advertisement messages</a:t>
            </a:r>
          </a:p>
          <a:p>
            <a:pPr lvl="1" algn="just" eaLnBrk="1" hangingPunct="1">
              <a:lnSpc>
                <a:spcPct val="90000"/>
              </a:lnSpc>
            </a:pPr>
            <a:endParaRPr lang="en-US" altLang="en-US" sz="2000"/>
          </a:p>
        </p:txBody>
      </p:sp>
    </p:spTree>
    <p:extLst>
      <p:ext uri="{BB962C8B-B14F-4D97-AF65-F5344CB8AC3E}">
        <p14:creationId xmlns:p14="http://schemas.microsoft.com/office/powerpoint/2010/main" val="1931778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320DC4C6-3ADB-C21C-6E81-7C52D5CA52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D54A8E6E-6233-4136-97F0-EC2528E463F5}" type="slidenum">
              <a:rPr lang="en-US" altLang="en-US" sz="1400">
                <a:latin typeface="Times New Roman" panose="02020603050405020304" pitchFamily="18" charset="0"/>
              </a:rPr>
              <a:pPr>
                <a:spcBef>
                  <a:spcPct val="0"/>
                </a:spcBef>
                <a:buClrTx/>
                <a:buFontTx/>
                <a:buNone/>
              </a:pPr>
              <a:t>29</a:t>
            </a:fld>
            <a:endParaRPr lang="en-US" altLang="en-US" sz="1400">
              <a:latin typeface="Times New Roman" panose="02020603050405020304" pitchFamily="18" charset="0"/>
            </a:endParaRPr>
          </a:p>
        </p:txBody>
      </p:sp>
      <p:sp>
        <p:nvSpPr>
          <p:cNvPr id="27651" name="Rectangle 2">
            <a:extLst>
              <a:ext uri="{FF2B5EF4-FFF2-40B4-BE49-F238E27FC236}">
                <a16:creationId xmlns:a16="http://schemas.microsoft.com/office/drawing/2014/main" id="{6D12DA74-CB45-3D54-40EC-08B70EAAB12C}"/>
              </a:ext>
            </a:extLst>
          </p:cNvPr>
          <p:cNvSpPr>
            <a:spLocks noGrp="1" noChangeArrowheads="1"/>
          </p:cNvSpPr>
          <p:nvPr>
            <p:ph type="title"/>
          </p:nvPr>
        </p:nvSpPr>
        <p:spPr>
          <a:xfrm>
            <a:off x="2163763" y="168275"/>
            <a:ext cx="7772400" cy="1143000"/>
          </a:xfrm>
        </p:spPr>
        <p:txBody>
          <a:bodyPr/>
          <a:lstStyle/>
          <a:p>
            <a:pPr eaLnBrk="1" hangingPunct="1"/>
            <a:r>
              <a:rPr lang="en-US" altLang="en-US"/>
              <a:t>Agent advertisement</a:t>
            </a:r>
          </a:p>
        </p:txBody>
      </p:sp>
      <p:sp>
        <p:nvSpPr>
          <p:cNvPr id="27652" name="Rectangle 3">
            <a:extLst>
              <a:ext uri="{FF2B5EF4-FFF2-40B4-BE49-F238E27FC236}">
                <a16:creationId xmlns:a16="http://schemas.microsoft.com/office/drawing/2014/main" id="{141ADFE3-9DBF-B2B7-6350-64A6A03C5FC8}"/>
              </a:ext>
            </a:extLst>
          </p:cNvPr>
          <p:cNvSpPr>
            <a:spLocks noChangeArrowheads="1"/>
          </p:cNvSpPr>
          <p:nvPr/>
        </p:nvSpPr>
        <p:spPr bwMode="auto">
          <a:xfrm>
            <a:off x="1844675" y="21494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preference level 1</a:t>
            </a:r>
          </a:p>
        </p:txBody>
      </p:sp>
      <p:sp>
        <p:nvSpPr>
          <p:cNvPr id="27653" name="Rectangle 4">
            <a:extLst>
              <a:ext uri="{FF2B5EF4-FFF2-40B4-BE49-F238E27FC236}">
                <a16:creationId xmlns:a16="http://schemas.microsoft.com/office/drawing/2014/main" id="{F474B3FE-2A48-162F-FF32-ACA1C556B95C}"/>
              </a:ext>
            </a:extLst>
          </p:cNvPr>
          <p:cNvSpPr>
            <a:spLocks noChangeArrowheads="1"/>
          </p:cNvSpPr>
          <p:nvPr/>
        </p:nvSpPr>
        <p:spPr bwMode="auto">
          <a:xfrm>
            <a:off x="1844675" y="19208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router address 1</a:t>
            </a:r>
          </a:p>
        </p:txBody>
      </p:sp>
      <p:sp>
        <p:nvSpPr>
          <p:cNvPr id="27654" name="Rectangle 5">
            <a:extLst>
              <a:ext uri="{FF2B5EF4-FFF2-40B4-BE49-F238E27FC236}">
                <a16:creationId xmlns:a16="http://schemas.microsoft.com/office/drawing/2014/main" id="{FA7F4352-2205-4449-7794-3E0C43847E06}"/>
              </a:ext>
            </a:extLst>
          </p:cNvPr>
          <p:cNvSpPr>
            <a:spLocks noChangeArrowheads="1"/>
          </p:cNvSpPr>
          <p:nvPr/>
        </p:nvSpPr>
        <p:spPr bwMode="auto">
          <a:xfrm>
            <a:off x="1844675" y="1692275"/>
            <a:ext cx="12192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#addresses</a:t>
            </a:r>
          </a:p>
        </p:txBody>
      </p:sp>
      <p:sp>
        <p:nvSpPr>
          <p:cNvPr id="27655" name="Rectangle 6">
            <a:extLst>
              <a:ext uri="{FF2B5EF4-FFF2-40B4-BE49-F238E27FC236}">
                <a16:creationId xmlns:a16="http://schemas.microsoft.com/office/drawing/2014/main" id="{B205BD48-F842-7B5B-CFEB-B1D18330012A}"/>
              </a:ext>
            </a:extLst>
          </p:cNvPr>
          <p:cNvSpPr>
            <a:spLocks noChangeArrowheads="1"/>
          </p:cNvSpPr>
          <p:nvPr/>
        </p:nvSpPr>
        <p:spPr bwMode="auto">
          <a:xfrm>
            <a:off x="1844675" y="1463675"/>
            <a:ext cx="12192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type</a:t>
            </a:r>
          </a:p>
        </p:txBody>
      </p:sp>
      <p:sp>
        <p:nvSpPr>
          <p:cNvPr id="27656" name="Rectangle 7">
            <a:extLst>
              <a:ext uri="{FF2B5EF4-FFF2-40B4-BE49-F238E27FC236}">
                <a16:creationId xmlns:a16="http://schemas.microsoft.com/office/drawing/2014/main" id="{9E977C91-4DDE-C65B-FFD5-9F9F7BC73C11}"/>
              </a:ext>
            </a:extLst>
          </p:cNvPr>
          <p:cNvSpPr>
            <a:spLocks noChangeArrowheads="1"/>
          </p:cNvSpPr>
          <p:nvPr/>
        </p:nvSpPr>
        <p:spPr bwMode="auto">
          <a:xfrm>
            <a:off x="3063875" y="1692275"/>
            <a:ext cx="12192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addr. size</a:t>
            </a:r>
          </a:p>
        </p:txBody>
      </p:sp>
      <p:sp>
        <p:nvSpPr>
          <p:cNvPr id="27657" name="Rectangle 8">
            <a:extLst>
              <a:ext uri="{FF2B5EF4-FFF2-40B4-BE49-F238E27FC236}">
                <a16:creationId xmlns:a16="http://schemas.microsoft.com/office/drawing/2014/main" id="{F002ECC6-FB0C-2CD2-6328-A3E8CD93A492}"/>
              </a:ext>
            </a:extLst>
          </p:cNvPr>
          <p:cNvSpPr>
            <a:spLocks noChangeArrowheads="1"/>
          </p:cNvSpPr>
          <p:nvPr/>
        </p:nvSpPr>
        <p:spPr bwMode="auto">
          <a:xfrm>
            <a:off x="4283075" y="1692275"/>
            <a:ext cx="2438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lifetime</a:t>
            </a:r>
          </a:p>
        </p:txBody>
      </p:sp>
      <p:sp>
        <p:nvSpPr>
          <p:cNvPr id="27658" name="Rectangle 9">
            <a:extLst>
              <a:ext uri="{FF2B5EF4-FFF2-40B4-BE49-F238E27FC236}">
                <a16:creationId xmlns:a16="http://schemas.microsoft.com/office/drawing/2014/main" id="{D7C49883-5C65-2BD0-31A3-2E6A05A876CF}"/>
              </a:ext>
            </a:extLst>
          </p:cNvPr>
          <p:cNvSpPr>
            <a:spLocks noChangeArrowheads="1"/>
          </p:cNvSpPr>
          <p:nvPr/>
        </p:nvSpPr>
        <p:spPr bwMode="auto">
          <a:xfrm>
            <a:off x="4283075" y="1463675"/>
            <a:ext cx="2438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checksum</a:t>
            </a:r>
          </a:p>
        </p:txBody>
      </p:sp>
      <p:sp>
        <p:nvSpPr>
          <p:cNvPr id="27659" name="Rectangle 10">
            <a:extLst>
              <a:ext uri="{FF2B5EF4-FFF2-40B4-BE49-F238E27FC236}">
                <a16:creationId xmlns:a16="http://schemas.microsoft.com/office/drawing/2014/main" id="{BEB25A6D-035F-C3B1-6DBC-98AC31D92D87}"/>
              </a:ext>
            </a:extLst>
          </p:cNvPr>
          <p:cNvSpPr>
            <a:spLocks noChangeArrowheads="1"/>
          </p:cNvSpPr>
          <p:nvPr/>
        </p:nvSpPr>
        <p:spPr bwMode="auto">
          <a:xfrm>
            <a:off x="1844675" y="3978275"/>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COA 1</a:t>
            </a:r>
          </a:p>
        </p:txBody>
      </p:sp>
      <p:sp>
        <p:nvSpPr>
          <p:cNvPr id="27660" name="Rectangle 11">
            <a:extLst>
              <a:ext uri="{FF2B5EF4-FFF2-40B4-BE49-F238E27FC236}">
                <a16:creationId xmlns:a16="http://schemas.microsoft.com/office/drawing/2014/main" id="{62B97270-B2AF-1334-8597-0221FAE397D1}"/>
              </a:ext>
            </a:extLst>
          </p:cNvPr>
          <p:cNvSpPr>
            <a:spLocks noChangeArrowheads="1"/>
          </p:cNvSpPr>
          <p:nvPr/>
        </p:nvSpPr>
        <p:spPr bwMode="auto">
          <a:xfrm>
            <a:off x="1844675" y="4206875"/>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COA 2</a:t>
            </a:r>
          </a:p>
        </p:txBody>
      </p:sp>
      <p:sp>
        <p:nvSpPr>
          <p:cNvPr id="27661" name="Rectangle 12">
            <a:extLst>
              <a:ext uri="{FF2B5EF4-FFF2-40B4-BE49-F238E27FC236}">
                <a16:creationId xmlns:a16="http://schemas.microsoft.com/office/drawing/2014/main" id="{F1F70CF8-D297-C149-52DB-6E3DA5759DFC}"/>
              </a:ext>
            </a:extLst>
          </p:cNvPr>
          <p:cNvSpPr>
            <a:spLocks noChangeArrowheads="1"/>
          </p:cNvSpPr>
          <p:nvPr/>
        </p:nvSpPr>
        <p:spPr bwMode="auto">
          <a:xfrm>
            <a:off x="1844675" y="3521075"/>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dirty="0"/>
              <a:t>type</a:t>
            </a:r>
          </a:p>
        </p:txBody>
      </p:sp>
      <p:sp>
        <p:nvSpPr>
          <p:cNvPr id="27662" name="Rectangle 13">
            <a:extLst>
              <a:ext uri="{FF2B5EF4-FFF2-40B4-BE49-F238E27FC236}">
                <a16:creationId xmlns:a16="http://schemas.microsoft.com/office/drawing/2014/main" id="{509FBFB9-924E-65BE-B732-538392C8694D}"/>
              </a:ext>
            </a:extLst>
          </p:cNvPr>
          <p:cNvSpPr>
            <a:spLocks noChangeArrowheads="1"/>
          </p:cNvSpPr>
          <p:nvPr/>
        </p:nvSpPr>
        <p:spPr bwMode="auto">
          <a:xfrm>
            <a:off x="4283075" y="3521075"/>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dirty="0"/>
              <a:t>sequence number</a:t>
            </a:r>
          </a:p>
        </p:txBody>
      </p:sp>
      <p:sp>
        <p:nvSpPr>
          <p:cNvPr id="27663" name="Rectangle 14">
            <a:extLst>
              <a:ext uri="{FF2B5EF4-FFF2-40B4-BE49-F238E27FC236}">
                <a16:creationId xmlns:a16="http://schemas.microsoft.com/office/drawing/2014/main" id="{F86120D6-7792-4D37-A478-8771E5BCCC45}"/>
              </a:ext>
            </a:extLst>
          </p:cNvPr>
          <p:cNvSpPr>
            <a:spLocks noChangeArrowheads="1"/>
          </p:cNvSpPr>
          <p:nvPr/>
        </p:nvSpPr>
        <p:spPr bwMode="auto">
          <a:xfrm>
            <a:off x="3063875" y="3521075"/>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27664" name="Line 15">
            <a:extLst>
              <a:ext uri="{FF2B5EF4-FFF2-40B4-BE49-F238E27FC236}">
                <a16:creationId xmlns:a16="http://schemas.microsoft.com/office/drawing/2014/main" id="{BA14366F-3263-5A71-004C-B432D82A7218}"/>
              </a:ext>
            </a:extLst>
          </p:cNvPr>
          <p:cNvSpPr>
            <a:spLocks noChangeShapeType="1"/>
          </p:cNvSpPr>
          <p:nvPr/>
        </p:nvSpPr>
        <p:spPr bwMode="auto">
          <a:xfrm flipV="1">
            <a:off x="1844675" y="12350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65" name="Line 16">
            <a:extLst>
              <a:ext uri="{FF2B5EF4-FFF2-40B4-BE49-F238E27FC236}">
                <a16:creationId xmlns:a16="http://schemas.microsoft.com/office/drawing/2014/main" id="{B733B79D-CE75-628B-4B26-8450479FEEA7}"/>
              </a:ext>
            </a:extLst>
          </p:cNvPr>
          <p:cNvSpPr>
            <a:spLocks noChangeShapeType="1"/>
          </p:cNvSpPr>
          <p:nvPr/>
        </p:nvSpPr>
        <p:spPr bwMode="auto">
          <a:xfrm flipV="1">
            <a:off x="3063875" y="12350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66" name="Line 17">
            <a:extLst>
              <a:ext uri="{FF2B5EF4-FFF2-40B4-BE49-F238E27FC236}">
                <a16:creationId xmlns:a16="http://schemas.microsoft.com/office/drawing/2014/main" id="{863980F6-ECAA-E4D5-85AC-5706F30292A4}"/>
              </a:ext>
            </a:extLst>
          </p:cNvPr>
          <p:cNvSpPr>
            <a:spLocks noChangeShapeType="1"/>
          </p:cNvSpPr>
          <p:nvPr/>
        </p:nvSpPr>
        <p:spPr bwMode="auto">
          <a:xfrm flipV="1">
            <a:off x="4283075" y="12350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67" name="Line 18">
            <a:extLst>
              <a:ext uri="{FF2B5EF4-FFF2-40B4-BE49-F238E27FC236}">
                <a16:creationId xmlns:a16="http://schemas.microsoft.com/office/drawing/2014/main" id="{75A7C544-6D2B-D052-E8CE-8B59C0A99C33}"/>
              </a:ext>
            </a:extLst>
          </p:cNvPr>
          <p:cNvSpPr>
            <a:spLocks noChangeShapeType="1"/>
          </p:cNvSpPr>
          <p:nvPr/>
        </p:nvSpPr>
        <p:spPr bwMode="auto">
          <a:xfrm flipV="1">
            <a:off x="5502275" y="12350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68" name="Line 19">
            <a:extLst>
              <a:ext uri="{FF2B5EF4-FFF2-40B4-BE49-F238E27FC236}">
                <a16:creationId xmlns:a16="http://schemas.microsoft.com/office/drawing/2014/main" id="{273BCB10-978E-6A07-B103-8A1B40BC1329}"/>
              </a:ext>
            </a:extLst>
          </p:cNvPr>
          <p:cNvSpPr>
            <a:spLocks noChangeShapeType="1"/>
          </p:cNvSpPr>
          <p:nvPr/>
        </p:nvSpPr>
        <p:spPr bwMode="auto">
          <a:xfrm flipV="1">
            <a:off x="6721475" y="12350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69" name="Text Box 20">
            <a:extLst>
              <a:ext uri="{FF2B5EF4-FFF2-40B4-BE49-F238E27FC236}">
                <a16:creationId xmlns:a16="http://schemas.microsoft.com/office/drawing/2014/main" id="{43532F55-4DF6-862C-A183-D89C8BBA0C42}"/>
              </a:ext>
            </a:extLst>
          </p:cNvPr>
          <p:cNvSpPr txBox="1">
            <a:spLocks noChangeArrowheads="1"/>
          </p:cNvSpPr>
          <p:nvPr/>
        </p:nvSpPr>
        <p:spPr bwMode="auto">
          <a:xfrm>
            <a:off x="1828801" y="11430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0</a:t>
            </a:r>
          </a:p>
        </p:txBody>
      </p:sp>
      <p:sp>
        <p:nvSpPr>
          <p:cNvPr id="27670" name="Text Box 21">
            <a:extLst>
              <a:ext uri="{FF2B5EF4-FFF2-40B4-BE49-F238E27FC236}">
                <a16:creationId xmlns:a16="http://schemas.microsoft.com/office/drawing/2014/main" id="{3F04912B-B4A7-71CD-CE05-C591E75AEEA2}"/>
              </a:ext>
            </a:extLst>
          </p:cNvPr>
          <p:cNvSpPr txBox="1">
            <a:spLocks noChangeArrowheads="1"/>
          </p:cNvSpPr>
          <p:nvPr/>
        </p:nvSpPr>
        <p:spPr bwMode="auto">
          <a:xfrm>
            <a:off x="2808288" y="11588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7</a:t>
            </a:r>
          </a:p>
        </p:txBody>
      </p:sp>
      <p:sp>
        <p:nvSpPr>
          <p:cNvPr id="27671" name="Text Box 22">
            <a:extLst>
              <a:ext uri="{FF2B5EF4-FFF2-40B4-BE49-F238E27FC236}">
                <a16:creationId xmlns:a16="http://schemas.microsoft.com/office/drawing/2014/main" id="{551561A4-ADEF-8AE8-11DF-4709AB33E19A}"/>
              </a:ext>
            </a:extLst>
          </p:cNvPr>
          <p:cNvSpPr txBox="1">
            <a:spLocks noChangeArrowheads="1"/>
          </p:cNvSpPr>
          <p:nvPr/>
        </p:nvSpPr>
        <p:spPr bwMode="auto">
          <a:xfrm>
            <a:off x="3063876" y="1158875"/>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8</a:t>
            </a:r>
          </a:p>
        </p:txBody>
      </p:sp>
      <p:sp>
        <p:nvSpPr>
          <p:cNvPr id="27672" name="Text Box 23">
            <a:extLst>
              <a:ext uri="{FF2B5EF4-FFF2-40B4-BE49-F238E27FC236}">
                <a16:creationId xmlns:a16="http://schemas.microsoft.com/office/drawing/2014/main" id="{BBD404AC-2E35-A877-EB7F-196ED8A4AE17}"/>
              </a:ext>
            </a:extLst>
          </p:cNvPr>
          <p:cNvSpPr txBox="1">
            <a:spLocks noChangeArrowheads="1"/>
          </p:cNvSpPr>
          <p:nvPr/>
        </p:nvSpPr>
        <p:spPr bwMode="auto">
          <a:xfrm>
            <a:off x="3914776" y="11588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15</a:t>
            </a:r>
          </a:p>
        </p:txBody>
      </p:sp>
      <p:sp>
        <p:nvSpPr>
          <p:cNvPr id="27673" name="Text Box 24">
            <a:extLst>
              <a:ext uri="{FF2B5EF4-FFF2-40B4-BE49-F238E27FC236}">
                <a16:creationId xmlns:a16="http://schemas.microsoft.com/office/drawing/2014/main" id="{5F57F839-CFB6-FFA5-CB86-F7530971A751}"/>
              </a:ext>
            </a:extLst>
          </p:cNvPr>
          <p:cNvSpPr txBox="1">
            <a:spLocks noChangeArrowheads="1"/>
          </p:cNvSpPr>
          <p:nvPr/>
        </p:nvSpPr>
        <p:spPr bwMode="auto">
          <a:xfrm>
            <a:off x="4283076" y="11588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16</a:t>
            </a:r>
          </a:p>
        </p:txBody>
      </p:sp>
      <p:sp>
        <p:nvSpPr>
          <p:cNvPr id="27674" name="Text Box 25">
            <a:extLst>
              <a:ext uri="{FF2B5EF4-FFF2-40B4-BE49-F238E27FC236}">
                <a16:creationId xmlns:a16="http://schemas.microsoft.com/office/drawing/2014/main" id="{973699A7-CB98-3ADB-81F5-B2F61889C823}"/>
              </a:ext>
            </a:extLst>
          </p:cNvPr>
          <p:cNvSpPr txBox="1">
            <a:spLocks noChangeArrowheads="1"/>
          </p:cNvSpPr>
          <p:nvPr/>
        </p:nvSpPr>
        <p:spPr bwMode="auto">
          <a:xfrm>
            <a:off x="6384926" y="11588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31</a:t>
            </a:r>
          </a:p>
        </p:txBody>
      </p:sp>
      <p:sp>
        <p:nvSpPr>
          <p:cNvPr id="27675" name="Text Box 26">
            <a:extLst>
              <a:ext uri="{FF2B5EF4-FFF2-40B4-BE49-F238E27FC236}">
                <a16:creationId xmlns:a16="http://schemas.microsoft.com/office/drawing/2014/main" id="{C39BC889-8CE7-E051-BA9A-88376A6ED05C}"/>
              </a:ext>
            </a:extLst>
          </p:cNvPr>
          <p:cNvSpPr txBox="1">
            <a:spLocks noChangeArrowheads="1"/>
          </p:cNvSpPr>
          <p:nvPr/>
        </p:nvSpPr>
        <p:spPr bwMode="auto">
          <a:xfrm>
            <a:off x="5502276" y="11588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24</a:t>
            </a:r>
          </a:p>
        </p:txBody>
      </p:sp>
      <p:sp>
        <p:nvSpPr>
          <p:cNvPr id="27676" name="Text Box 27">
            <a:extLst>
              <a:ext uri="{FF2B5EF4-FFF2-40B4-BE49-F238E27FC236}">
                <a16:creationId xmlns:a16="http://schemas.microsoft.com/office/drawing/2014/main" id="{7F921C11-71CD-4F3E-FE93-46036BCDE3AF}"/>
              </a:ext>
            </a:extLst>
          </p:cNvPr>
          <p:cNvSpPr txBox="1">
            <a:spLocks noChangeArrowheads="1"/>
          </p:cNvSpPr>
          <p:nvPr/>
        </p:nvSpPr>
        <p:spPr bwMode="auto">
          <a:xfrm>
            <a:off x="5121276" y="11588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23</a:t>
            </a:r>
          </a:p>
        </p:txBody>
      </p:sp>
      <p:sp>
        <p:nvSpPr>
          <p:cNvPr id="27677" name="Rectangle 28">
            <a:extLst>
              <a:ext uri="{FF2B5EF4-FFF2-40B4-BE49-F238E27FC236}">
                <a16:creationId xmlns:a16="http://schemas.microsoft.com/office/drawing/2014/main" id="{EDFB5F0A-B205-80C8-6DA8-14C8E1286E37}"/>
              </a:ext>
            </a:extLst>
          </p:cNvPr>
          <p:cNvSpPr>
            <a:spLocks noChangeArrowheads="1"/>
          </p:cNvSpPr>
          <p:nvPr/>
        </p:nvSpPr>
        <p:spPr bwMode="auto">
          <a:xfrm>
            <a:off x="3063875" y="1463675"/>
            <a:ext cx="12192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code</a:t>
            </a:r>
          </a:p>
        </p:txBody>
      </p:sp>
      <p:sp>
        <p:nvSpPr>
          <p:cNvPr id="27678" name="Rectangle 29">
            <a:extLst>
              <a:ext uri="{FF2B5EF4-FFF2-40B4-BE49-F238E27FC236}">
                <a16:creationId xmlns:a16="http://schemas.microsoft.com/office/drawing/2014/main" id="{7BEF09E8-79A1-3EBF-00C1-E5E0ABCAF21B}"/>
              </a:ext>
            </a:extLst>
          </p:cNvPr>
          <p:cNvSpPr>
            <a:spLocks noChangeArrowheads="1"/>
          </p:cNvSpPr>
          <p:nvPr/>
        </p:nvSpPr>
        <p:spPr bwMode="auto">
          <a:xfrm>
            <a:off x="1844675" y="26066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preference level 2</a:t>
            </a:r>
          </a:p>
        </p:txBody>
      </p:sp>
      <p:sp>
        <p:nvSpPr>
          <p:cNvPr id="27679" name="Rectangle 30">
            <a:extLst>
              <a:ext uri="{FF2B5EF4-FFF2-40B4-BE49-F238E27FC236}">
                <a16:creationId xmlns:a16="http://schemas.microsoft.com/office/drawing/2014/main" id="{1EE7FDC9-9D72-F68A-C019-5D4ED6BA1F9A}"/>
              </a:ext>
            </a:extLst>
          </p:cNvPr>
          <p:cNvSpPr>
            <a:spLocks noChangeArrowheads="1"/>
          </p:cNvSpPr>
          <p:nvPr/>
        </p:nvSpPr>
        <p:spPr bwMode="auto">
          <a:xfrm>
            <a:off x="1844675" y="23780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router address 2</a:t>
            </a:r>
          </a:p>
        </p:txBody>
      </p:sp>
      <p:sp>
        <p:nvSpPr>
          <p:cNvPr id="27680" name="Line 31">
            <a:extLst>
              <a:ext uri="{FF2B5EF4-FFF2-40B4-BE49-F238E27FC236}">
                <a16:creationId xmlns:a16="http://schemas.microsoft.com/office/drawing/2014/main" id="{19EF6DE3-1714-590D-AD8B-E8C05B21543A}"/>
              </a:ext>
            </a:extLst>
          </p:cNvPr>
          <p:cNvSpPr>
            <a:spLocks noChangeShapeType="1"/>
          </p:cNvSpPr>
          <p:nvPr/>
        </p:nvSpPr>
        <p:spPr bwMode="auto">
          <a:xfrm>
            <a:off x="1844675" y="28352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81" name="Line 32">
            <a:extLst>
              <a:ext uri="{FF2B5EF4-FFF2-40B4-BE49-F238E27FC236}">
                <a16:creationId xmlns:a16="http://schemas.microsoft.com/office/drawing/2014/main" id="{44B6377F-7192-ADD8-1360-4E797E0377BB}"/>
              </a:ext>
            </a:extLst>
          </p:cNvPr>
          <p:cNvSpPr>
            <a:spLocks noChangeShapeType="1"/>
          </p:cNvSpPr>
          <p:nvPr/>
        </p:nvSpPr>
        <p:spPr bwMode="auto">
          <a:xfrm>
            <a:off x="6721475" y="28352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82" name="Line 33">
            <a:extLst>
              <a:ext uri="{FF2B5EF4-FFF2-40B4-BE49-F238E27FC236}">
                <a16:creationId xmlns:a16="http://schemas.microsoft.com/office/drawing/2014/main" id="{DD7042FB-18EF-84E0-0842-77C46C551660}"/>
              </a:ext>
            </a:extLst>
          </p:cNvPr>
          <p:cNvSpPr>
            <a:spLocks noChangeShapeType="1"/>
          </p:cNvSpPr>
          <p:nvPr/>
        </p:nvSpPr>
        <p:spPr bwMode="auto">
          <a:xfrm>
            <a:off x="1844675" y="3292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83" name="Line 34">
            <a:extLst>
              <a:ext uri="{FF2B5EF4-FFF2-40B4-BE49-F238E27FC236}">
                <a16:creationId xmlns:a16="http://schemas.microsoft.com/office/drawing/2014/main" id="{0E036796-33ED-5CB4-1C80-D17994701C46}"/>
              </a:ext>
            </a:extLst>
          </p:cNvPr>
          <p:cNvSpPr>
            <a:spLocks noChangeShapeType="1"/>
          </p:cNvSpPr>
          <p:nvPr/>
        </p:nvSpPr>
        <p:spPr bwMode="auto">
          <a:xfrm>
            <a:off x="6721475" y="3292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84" name="Text Box 35">
            <a:extLst>
              <a:ext uri="{FF2B5EF4-FFF2-40B4-BE49-F238E27FC236}">
                <a16:creationId xmlns:a16="http://schemas.microsoft.com/office/drawing/2014/main" id="{02DB9A09-5A7A-3D1A-FE21-C9023DB2ACE4}"/>
              </a:ext>
            </a:extLst>
          </p:cNvPr>
          <p:cNvSpPr txBox="1">
            <a:spLocks noChangeArrowheads="1"/>
          </p:cNvSpPr>
          <p:nvPr/>
        </p:nvSpPr>
        <p:spPr bwMode="auto">
          <a:xfrm>
            <a:off x="3886200" y="2895600"/>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 . . </a:t>
            </a:r>
          </a:p>
        </p:txBody>
      </p:sp>
      <p:sp>
        <p:nvSpPr>
          <p:cNvPr id="27685" name="Rectangle 36">
            <a:extLst>
              <a:ext uri="{FF2B5EF4-FFF2-40B4-BE49-F238E27FC236}">
                <a16:creationId xmlns:a16="http://schemas.microsoft.com/office/drawing/2014/main" id="{B6C3A2B6-8759-9248-E686-1CA99AC6359C}"/>
              </a:ext>
            </a:extLst>
          </p:cNvPr>
          <p:cNvSpPr>
            <a:spLocks noChangeArrowheads="1"/>
          </p:cNvSpPr>
          <p:nvPr/>
        </p:nvSpPr>
        <p:spPr bwMode="auto">
          <a:xfrm>
            <a:off x="1844675" y="3749675"/>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registration lifetime</a:t>
            </a:r>
          </a:p>
        </p:txBody>
      </p:sp>
      <p:sp>
        <p:nvSpPr>
          <p:cNvPr id="27686" name="Line 37">
            <a:extLst>
              <a:ext uri="{FF2B5EF4-FFF2-40B4-BE49-F238E27FC236}">
                <a16:creationId xmlns:a16="http://schemas.microsoft.com/office/drawing/2014/main" id="{7DE18FC2-51AE-8AC6-05D5-131249DA6000}"/>
              </a:ext>
            </a:extLst>
          </p:cNvPr>
          <p:cNvSpPr>
            <a:spLocks noChangeShapeType="1"/>
          </p:cNvSpPr>
          <p:nvPr/>
        </p:nvSpPr>
        <p:spPr bwMode="auto">
          <a:xfrm>
            <a:off x="1844675" y="4435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87" name="Line 38">
            <a:extLst>
              <a:ext uri="{FF2B5EF4-FFF2-40B4-BE49-F238E27FC236}">
                <a16:creationId xmlns:a16="http://schemas.microsoft.com/office/drawing/2014/main" id="{629E9F25-6779-0076-E65E-6207CEDE8A1A}"/>
              </a:ext>
            </a:extLst>
          </p:cNvPr>
          <p:cNvSpPr>
            <a:spLocks noChangeShapeType="1"/>
          </p:cNvSpPr>
          <p:nvPr/>
        </p:nvSpPr>
        <p:spPr bwMode="auto">
          <a:xfrm>
            <a:off x="6721475" y="4435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7688" name="Text Box 39">
            <a:extLst>
              <a:ext uri="{FF2B5EF4-FFF2-40B4-BE49-F238E27FC236}">
                <a16:creationId xmlns:a16="http://schemas.microsoft.com/office/drawing/2014/main" id="{B7117AFF-1AB1-CFE0-05F8-82E91319DDC6}"/>
              </a:ext>
            </a:extLst>
          </p:cNvPr>
          <p:cNvSpPr txBox="1">
            <a:spLocks noChangeArrowheads="1"/>
          </p:cNvSpPr>
          <p:nvPr/>
        </p:nvSpPr>
        <p:spPr bwMode="auto">
          <a:xfrm>
            <a:off x="3902075" y="4511675"/>
            <a:ext cx="5270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dirty="0"/>
              <a:t>. . . </a:t>
            </a:r>
          </a:p>
        </p:txBody>
      </p:sp>
      <p:grpSp>
        <p:nvGrpSpPr>
          <p:cNvPr id="27689" name="Group 40">
            <a:extLst>
              <a:ext uri="{FF2B5EF4-FFF2-40B4-BE49-F238E27FC236}">
                <a16:creationId xmlns:a16="http://schemas.microsoft.com/office/drawing/2014/main" id="{6AE820DA-54FB-08A4-5388-1F7A072BFDC0}"/>
              </a:ext>
            </a:extLst>
          </p:cNvPr>
          <p:cNvGrpSpPr>
            <a:grpSpLocks/>
          </p:cNvGrpSpPr>
          <p:nvPr/>
        </p:nvGrpSpPr>
        <p:grpSpPr bwMode="auto">
          <a:xfrm>
            <a:off x="4283075" y="3749675"/>
            <a:ext cx="1219200" cy="228600"/>
            <a:chOff x="2832" y="2544"/>
            <a:chExt cx="1008" cy="144"/>
          </a:xfrm>
        </p:grpSpPr>
        <p:sp>
          <p:nvSpPr>
            <p:cNvPr id="27692" name="Rectangle 41">
              <a:extLst>
                <a:ext uri="{FF2B5EF4-FFF2-40B4-BE49-F238E27FC236}">
                  <a16:creationId xmlns:a16="http://schemas.microsoft.com/office/drawing/2014/main" id="{5CA5A622-072B-56F9-EEEC-28CC3545090A}"/>
                </a:ext>
              </a:extLst>
            </p:cNvPr>
            <p:cNvSpPr>
              <a:spLocks noChangeArrowheads="1"/>
            </p:cNvSpPr>
            <p:nvPr/>
          </p:nvSpPr>
          <p:spPr bwMode="auto">
            <a:xfrm>
              <a:off x="2832"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R</a:t>
              </a:r>
            </a:p>
          </p:txBody>
        </p:sp>
        <p:sp>
          <p:nvSpPr>
            <p:cNvPr id="27693" name="Rectangle 42">
              <a:extLst>
                <a:ext uri="{FF2B5EF4-FFF2-40B4-BE49-F238E27FC236}">
                  <a16:creationId xmlns:a16="http://schemas.microsoft.com/office/drawing/2014/main" id="{09EE7BC3-1CF1-82AA-6987-18C0A7752D1F}"/>
                </a:ext>
              </a:extLst>
            </p:cNvPr>
            <p:cNvSpPr>
              <a:spLocks noChangeArrowheads="1"/>
            </p:cNvSpPr>
            <p:nvPr/>
          </p:nvSpPr>
          <p:spPr bwMode="auto">
            <a:xfrm>
              <a:off x="2976"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B</a:t>
              </a:r>
            </a:p>
          </p:txBody>
        </p:sp>
        <p:sp>
          <p:nvSpPr>
            <p:cNvPr id="27694" name="Rectangle 43">
              <a:extLst>
                <a:ext uri="{FF2B5EF4-FFF2-40B4-BE49-F238E27FC236}">
                  <a16:creationId xmlns:a16="http://schemas.microsoft.com/office/drawing/2014/main" id="{84F84596-E080-F526-0973-CC98BB1BC10A}"/>
                </a:ext>
              </a:extLst>
            </p:cNvPr>
            <p:cNvSpPr>
              <a:spLocks noChangeArrowheads="1"/>
            </p:cNvSpPr>
            <p:nvPr/>
          </p:nvSpPr>
          <p:spPr bwMode="auto">
            <a:xfrm>
              <a:off x="3120"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H</a:t>
              </a:r>
            </a:p>
          </p:txBody>
        </p:sp>
        <p:sp>
          <p:nvSpPr>
            <p:cNvPr id="27695" name="Rectangle 44">
              <a:extLst>
                <a:ext uri="{FF2B5EF4-FFF2-40B4-BE49-F238E27FC236}">
                  <a16:creationId xmlns:a16="http://schemas.microsoft.com/office/drawing/2014/main" id="{5403919A-2292-FD2F-334D-AE9660DD76D2}"/>
                </a:ext>
              </a:extLst>
            </p:cNvPr>
            <p:cNvSpPr>
              <a:spLocks noChangeArrowheads="1"/>
            </p:cNvSpPr>
            <p:nvPr/>
          </p:nvSpPr>
          <p:spPr bwMode="auto">
            <a:xfrm>
              <a:off x="3264"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F</a:t>
              </a:r>
            </a:p>
          </p:txBody>
        </p:sp>
        <p:sp>
          <p:nvSpPr>
            <p:cNvPr id="27696" name="Rectangle 45">
              <a:extLst>
                <a:ext uri="{FF2B5EF4-FFF2-40B4-BE49-F238E27FC236}">
                  <a16:creationId xmlns:a16="http://schemas.microsoft.com/office/drawing/2014/main" id="{A9979D17-D077-28D8-6409-4EEB501E85A4}"/>
                </a:ext>
              </a:extLst>
            </p:cNvPr>
            <p:cNvSpPr>
              <a:spLocks noChangeArrowheads="1"/>
            </p:cNvSpPr>
            <p:nvPr/>
          </p:nvSpPr>
          <p:spPr bwMode="auto">
            <a:xfrm>
              <a:off x="3408"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M</a:t>
              </a:r>
            </a:p>
          </p:txBody>
        </p:sp>
        <p:sp>
          <p:nvSpPr>
            <p:cNvPr id="27697" name="Rectangle 46">
              <a:extLst>
                <a:ext uri="{FF2B5EF4-FFF2-40B4-BE49-F238E27FC236}">
                  <a16:creationId xmlns:a16="http://schemas.microsoft.com/office/drawing/2014/main" id="{9F789E27-E5E9-D859-7821-F47A000A55A9}"/>
                </a:ext>
              </a:extLst>
            </p:cNvPr>
            <p:cNvSpPr>
              <a:spLocks noChangeArrowheads="1"/>
            </p:cNvSpPr>
            <p:nvPr/>
          </p:nvSpPr>
          <p:spPr bwMode="auto">
            <a:xfrm>
              <a:off x="3552"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G</a:t>
              </a:r>
            </a:p>
          </p:txBody>
        </p:sp>
        <p:sp>
          <p:nvSpPr>
            <p:cNvPr id="27698" name="Rectangle 47">
              <a:extLst>
                <a:ext uri="{FF2B5EF4-FFF2-40B4-BE49-F238E27FC236}">
                  <a16:creationId xmlns:a16="http://schemas.microsoft.com/office/drawing/2014/main" id="{13527DC4-09A2-608B-BEBE-DF2AC1D18613}"/>
                </a:ext>
              </a:extLst>
            </p:cNvPr>
            <p:cNvSpPr>
              <a:spLocks noChangeArrowheads="1"/>
            </p:cNvSpPr>
            <p:nvPr/>
          </p:nvSpPr>
          <p:spPr bwMode="auto">
            <a:xfrm>
              <a:off x="3696" y="2544"/>
              <a:ext cx="144" cy="144"/>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V</a:t>
              </a:r>
            </a:p>
          </p:txBody>
        </p:sp>
      </p:grpSp>
      <p:sp>
        <p:nvSpPr>
          <p:cNvPr id="27690" name="Rectangle 48">
            <a:extLst>
              <a:ext uri="{FF2B5EF4-FFF2-40B4-BE49-F238E27FC236}">
                <a16:creationId xmlns:a16="http://schemas.microsoft.com/office/drawing/2014/main" id="{0227224E-B874-B5A1-0C4F-959386D40A79}"/>
              </a:ext>
            </a:extLst>
          </p:cNvPr>
          <p:cNvSpPr>
            <a:spLocks noChangeArrowheads="1"/>
          </p:cNvSpPr>
          <p:nvPr/>
        </p:nvSpPr>
        <p:spPr bwMode="auto">
          <a:xfrm>
            <a:off x="5502275" y="3749675"/>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reserved</a:t>
            </a:r>
          </a:p>
        </p:txBody>
      </p:sp>
    </p:spTree>
    <p:extLst>
      <p:ext uri="{BB962C8B-B14F-4D97-AF65-F5344CB8AC3E}">
        <p14:creationId xmlns:p14="http://schemas.microsoft.com/office/powerpoint/2010/main" val="2511234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dirty="0">
                <a:latin typeface="Berlin Sans FB" pitchFamily="34" charset="0"/>
              </a:rPr>
              <a:t>Mobile IP</a:t>
            </a:r>
          </a:p>
        </p:txBody>
      </p:sp>
      <p:sp>
        <p:nvSpPr>
          <p:cNvPr id="3" name="Subtitle 2"/>
          <p:cNvSpPr>
            <a:spLocks noGrp="1"/>
          </p:cNvSpPr>
          <p:nvPr>
            <p:ph type="subTitle" idx="1"/>
          </p:nvPr>
        </p:nvSpPr>
        <p:spPr/>
        <p:txBody>
          <a:bodyPr>
            <a:normAutofit/>
          </a:bodyPr>
          <a:lstStyle/>
          <a:p>
            <a:r>
              <a:rPr lang="en-US" sz="3600" dirty="0">
                <a:solidFill>
                  <a:srgbClr val="C00000"/>
                </a:solidFill>
              </a:rPr>
              <a:t>BY:</a:t>
            </a:r>
          </a:p>
          <a:p>
            <a:r>
              <a:rPr lang="en-US" sz="3600" dirty="0">
                <a:solidFill>
                  <a:srgbClr val="C00000"/>
                </a:solidFill>
              </a:rPr>
              <a:t>Ms. </a:t>
            </a:r>
            <a:r>
              <a:rPr lang="en-US" sz="3600" dirty="0" err="1">
                <a:solidFill>
                  <a:srgbClr val="C00000"/>
                </a:solidFill>
              </a:rPr>
              <a:t>Ankita</a:t>
            </a:r>
            <a:r>
              <a:rPr lang="en-US" sz="3600" dirty="0">
                <a:solidFill>
                  <a:srgbClr val="C00000"/>
                </a:solidFill>
              </a:rPr>
              <a:t> </a:t>
            </a:r>
            <a:r>
              <a:rPr lang="en-US" sz="3600" dirty="0" err="1">
                <a:solidFill>
                  <a:srgbClr val="C00000"/>
                </a:solidFill>
              </a:rPr>
              <a:t>Nagmote</a:t>
            </a:r>
            <a:endParaRPr lang="en-US" sz="3600" dirty="0">
              <a:solidFill>
                <a:srgbClr val="C00000"/>
              </a:solidFill>
            </a:endParaRPr>
          </a:p>
        </p:txBody>
      </p:sp>
      <p:pic>
        <p:nvPicPr>
          <p:cNvPr id="5" name="Picture 4" descr="NMIMS MPSTME Alumni Association - Official Page | LinkedIn"/>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48208"/>
            <a:ext cx="9067800" cy="1768475"/>
          </a:xfrm>
          <a:prstGeom prst="rect">
            <a:avLst/>
          </a:prstGeom>
          <a:noFill/>
          <a:ln>
            <a:noFill/>
          </a:ln>
        </p:spPr>
      </p:pic>
    </p:spTree>
    <p:extLst>
      <p:ext uri="{BB962C8B-B14F-4D97-AF65-F5344CB8AC3E}">
        <p14:creationId xmlns:p14="http://schemas.microsoft.com/office/powerpoint/2010/main" val="405239653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9FBD46F9-6711-2890-4A86-601725395E5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60DDD5C1-DB86-42F6-B3B5-2F202A88066E}" type="slidenum">
              <a:rPr lang="en-US" altLang="en-US" sz="1400">
                <a:latin typeface="Times New Roman" panose="02020603050405020304" pitchFamily="18" charset="0"/>
              </a:rPr>
              <a:pPr>
                <a:spcBef>
                  <a:spcPct val="0"/>
                </a:spcBef>
                <a:buClrTx/>
                <a:buFontTx/>
                <a:buNone/>
              </a:pPr>
              <a:t>30</a:t>
            </a:fld>
            <a:endParaRPr lang="en-US" altLang="en-US" sz="1400">
              <a:latin typeface="Times New Roman" panose="02020603050405020304" pitchFamily="18" charset="0"/>
            </a:endParaRPr>
          </a:p>
        </p:txBody>
      </p:sp>
      <p:sp>
        <p:nvSpPr>
          <p:cNvPr id="30723" name="Rectangle 2">
            <a:extLst>
              <a:ext uri="{FF2B5EF4-FFF2-40B4-BE49-F238E27FC236}">
                <a16:creationId xmlns:a16="http://schemas.microsoft.com/office/drawing/2014/main" id="{03B6D717-1C92-F9D8-1B95-0BA06A558428}"/>
              </a:ext>
            </a:extLst>
          </p:cNvPr>
          <p:cNvSpPr>
            <a:spLocks noGrp="1" noChangeArrowheads="1"/>
          </p:cNvSpPr>
          <p:nvPr>
            <p:ph type="title"/>
          </p:nvPr>
        </p:nvSpPr>
        <p:spPr>
          <a:xfrm>
            <a:off x="2209800" y="76200"/>
            <a:ext cx="7772400" cy="838200"/>
          </a:xfrm>
        </p:spPr>
        <p:txBody>
          <a:bodyPr>
            <a:normAutofit fontScale="90000"/>
          </a:bodyPr>
          <a:lstStyle/>
          <a:p>
            <a:pPr eaLnBrk="1" hangingPunct="1"/>
            <a:r>
              <a:rPr lang="en-US" altLang="en-US"/>
              <a:t>Mobile IP: Basic Operation –Agent Solicitation</a:t>
            </a:r>
          </a:p>
        </p:txBody>
      </p:sp>
      <p:sp>
        <p:nvSpPr>
          <p:cNvPr id="30724" name="Rectangle 3">
            <a:extLst>
              <a:ext uri="{FF2B5EF4-FFF2-40B4-BE49-F238E27FC236}">
                <a16:creationId xmlns:a16="http://schemas.microsoft.com/office/drawing/2014/main" id="{E94BBAF6-677D-A929-417C-4C8C53764AC5}"/>
              </a:ext>
            </a:extLst>
          </p:cNvPr>
          <p:cNvSpPr>
            <a:spLocks noGrp="1" noChangeArrowheads="1"/>
          </p:cNvSpPr>
          <p:nvPr>
            <p:ph type="body" idx="1"/>
          </p:nvPr>
        </p:nvSpPr>
        <p:spPr>
          <a:xfrm>
            <a:off x="2209800" y="1143000"/>
            <a:ext cx="8077200" cy="5486400"/>
          </a:xfrm>
        </p:spPr>
        <p:txBody>
          <a:bodyPr/>
          <a:lstStyle/>
          <a:p>
            <a:pPr eaLnBrk="1" hangingPunct="1">
              <a:lnSpc>
                <a:spcPct val="90000"/>
              </a:lnSpc>
            </a:pPr>
            <a:r>
              <a:rPr lang="en-US" altLang="en-US" sz="2000" dirty="0">
                <a:solidFill>
                  <a:srgbClr val="FF0000"/>
                </a:solidFill>
              </a:rPr>
              <a:t>Agent Solicitation</a:t>
            </a:r>
          </a:p>
          <a:p>
            <a:pPr lvl="1" algn="just" eaLnBrk="1" hangingPunct="1">
              <a:lnSpc>
                <a:spcPct val="90000"/>
              </a:lnSpc>
            </a:pPr>
            <a:r>
              <a:rPr lang="en-US" altLang="en-US" sz="1800" dirty="0"/>
              <a:t> If no agent advertisements are present or the inter arrival time between two advertisements are too high – the mobile node must send agent solicitation.</a:t>
            </a:r>
          </a:p>
          <a:p>
            <a:pPr lvl="1" algn="just" eaLnBrk="1" hangingPunct="1">
              <a:lnSpc>
                <a:spcPct val="90000"/>
              </a:lnSpc>
            </a:pPr>
            <a:endParaRPr lang="en-US" altLang="en-US" sz="1800" dirty="0"/>
          </a:p>
          <a:p>
            <a:pPr lvl="1" algn="just" eaLnBrk="1" hangingPunct="1">
              <a:lnSpc>
                <a:spcPct val="90000"/>
              </a:lnSpc>
            </a:pPr>
            <a:r>
              <a:rPr lang="en-US" altLang="en-US" sz="1800" dirty="0">
                <a:solidFill>
                  <a:srgbClr val="FF0000"/>
                </a:solidFill>
              </a:rPr>
              <a:t>Solicitation message – should not flood the network</a:t>
            </a:r>
          </a:p>
          <a:p>
            <a:pPr lvl="1" algn="just" eaLnBrk="1" hangingPunct="1">
              <a:lnSpc>
                <a:spcPct val="90000"/>
              </a:lnSpc>
            </a:pPr>
            <a:endParaRPr lang="en-US" altLang="en-US" sz="1800" dirty="0">
              <a:solidFill>
                <a:srgbClr val="FF0000"/>
              </a:solidFill>
            </a:endParaRPr>
          </a:p>
          <a:p>
            <a:pPr lvl="1" algn="just" eaLnBrk="1" hangingPunct="1">
              <a:lnSpc>
                <a:spcPct val="90000"/>
              </a:lnSpc>
            </a:pPr>
            <a:r>
              <a:rPr lang="en-US" altLang="en-US" sz="1800" dirty="0"/>
              <a:t>A mobile node can send three solicitation every one second as soon as it enters into the foreign network.</a:t>
            </a:r>
          </a:p>
          <a:p>
            <a:pPr lvl="1" algn="just" eaLnBrk="1" hangingPunct="1">
              <a:lnSpc>
                <a:spcPct val="90000"/>
              </a:lnSpc>
            </a:pPr>
            <a:endParaRPr lang="en-US" altLang="en-US" sz="1800" dirty="0"/>
          </a:p>
          <a:p>
            <a:pPr lvl="1" algn="just" eaLnBrk="1" hangingPunct="1">
              <a:lnSpc>
                <a:spcPct val="90000"/>
              </a:lnSpc>
            </a:pPr>
            <a:r>
              <a:rPr lang="en-US" altLang="en-US" sz="1800" dirty="0"/>
              <a:t>If a node does not receive an answer to its solicitation it must decrease the rate of solicitation exponentially to avoid flooding the network.</a:t>
            </a:r>
          </a:p>
          <a:p>
            <a:pPr lvl="1" algn="just" eaLnBrk="1" hangingPunct="1">
              <a:lnSpc>
                <a:spcPct val="90000"/>
              </a:lnSpc>
            </a:pPr>
            <a:endParaRPr lang="en-US" altLang="en-US" sz="1800" dirty="0"/>
          </a:p>
          <a:p>
            <a:pPr lvl="1" algn="just" eaLnBrk="1" hangingPunct="1">
              <a:lnSpc>
                <a:spcPct val="90000"/>
              </a:lnSpc>
            </a:pPr>
            <a:r>
              <a:rPr lang="en-US" altLang="en-US" sz="1800" dirty="0"/>
              <a:t>Agent discovery can be done – for better connection.</a:t>
            </a:r>
          </a:p>
          <a:p>
            <a:pPr lvl="1" algn="just" eaLnBrk="1" hangingPunct="1">
              <a:lnSpc>
                <a:spcPct val="90000"/>
              </a:lnSpc>
            </a:pPr>
            <a:r>
              <a:rPr lang="en-US" altLang="en-US" sz="1800" dirty="0"/>
              <a:t>Once agent is discovered mobile node will have COA.</a:t>
            </a:r>
          </a:p>
          <a:p>
            <a:pPr marL="457200" lvl="1" indent="0" algn="just" eaLnBrk="1" hangingPunct="1">
              <a:lnSpc>
                <a:spcPct val="90000"/>
              </a:lnSpc>
              <a:buNone/>
            </a:pPr>
            <a:endParaRPr lang="en-US" altLang="en-US" sz="1800" dirty="0"/>
          </a:p>
        </p:txBody>
      </p:sp>
    </p:spTree>
    <p:extLst>
      <p:ext uri="{BB962C8B-B14F-4D97-AF65-F5344CB8AC3E}">
        <p14:creationId xmlns:p14="http://schemas.microsoft.com/office/powerpoint/2010/main" val="1805629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82116869-5D3E-E5A6-E078-8DE96E0A113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8B39E50A-69B8-4D15-AA19-6E32299BA4D3}" type="slidenum">
              <a:rPr lang="en-US" altLang="en-US" sz="1400">
                <a:latin typeface="Times New Roman" panose="02020603050405020304" pitchFamily="18" charset="0"/>
              </a:rPr>
              <a:pPr>
                <a:spcBef>
                  <a:spcPct val="0"/>
                </a:spcBef>
                <a:buClrTx/>
                <a:buFontTx/>
                <a:buNone/>
              </a:pPr>
              <a:t>31</a:t>
            </a:fld>
            <a:endParaRPr lang="en-US" altLang="en-US" sz="1400">
              <a:latin typeface="Times New Roman" panose="02020603050405020304" pitchFamily="18" charset="0"/>
            </a:endParaRPr>
          </a:p>
        </p:txBody>
      </p:sp>
      <p:sp>
        <p:nvSpPr>
          <p:cNvPr id="33795" name="Rectangle 2">
            <a:extLst>
              <a:ext uri="{FF2B5EF4-FFF2-40B4-BE49-F238E27FC236}">
                <a16:creationId xmlns:a16="http://schemas.microsoft.com/office/drawing/2014/main" id="{C5C9999A-AEF4-2830-863A-4D88BC3A1299}"/>
              </a:ext>
            </a:extLst>
          </p:cNvPr>
          <p:cNvSpPr>
            <a:spLocks noGrp="1" noChangeArrowheads="1"/>
          </p:cNvSpPr>
          <p:nvPr>
            <p:ph type="title"/>
          </p:nvPr>
        </p:nvSpPr>
        <p:spPr>
          <a:xfrm>
            <a:off x="688731" y="-14287"/>
            <a:ext cx="7655169" cy="792162"/>
          </a:xfrm>
        </p:spPr>
        <p:txBody>
          <a:bodyPr/>
          <a:lstStyle/>
          <a:p>
            <a:pPr eaLnBrk="1" hangingPunct="1"/>
            <a:r>
              <a:rPr lang="en-US" altLang="en-US" dirty="0"/>
              <a:t>Registration request</a:t>
            </a:r>
          </a:p>
        </p:txBody>
      </p:sp>
      <p:sp>
        <p:nvSpPr>
          <p:cNvPr id="33796" name="Rectangle 3">
            <a:extLst>
              <a:ext uri="{FF2B5EF4-FFF2-40B4-BE49-F238E27FC236}">
                <a16:creationId xmlns:a16="http://schemas.microsoft.com/office/drawing/2014/main" id="{76B89B4A-B41B-4902-3D66-C6EE73A73CE5}"/>
              </a:ext>
            </a:extLst>
          </p:cNvPr>
          <p:cNvSpPr>
            <a:spLocks noChangeArrowheads="1"/>
          </p:cNvSpPr>
          <p:nvPr/>
        </p:nvSpPr>
        <p:spPr bwMode="auto">
          <a:xfrm>
            <a:off x="3581400" y="16922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home agent</a:t>
            </a:r>
          </a:p>
        </p:txBody>
      </p:sp>
      <p:sp>
        <p:nvSpPr>
          <p:cNvPr id="33797" name="Rectangle 4">
            <a:extLst>
              <a:ext uri="{FF2B5EF4-FFF2-40B4-BE49-F238E27FC236}">
                <a16:creationId xmlns:a16="http://schemas.microsoft.com/office/drawing/2014/main" id="{06DC650F-C29F-8439-D7CA-495FC9C12C18}"/>
              </a:ext>
            </a:extLst>
          </p:cNvPr>
          <p:cNvSpPr>
            <a:spLocks noChangeArrowheads="1"/>
          </p:cNvSpPr>
          <p:nvPr/>
        </p:nvSpPr>
        <p:spPr bwMode="auto">
          <a:xfrm>
            <a:off x="3581400" y="14636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home address</a:t>
            </a:r>
          </a:p>
        </p:txBody>
      </p:sp>
      <p:sp>
        <p:nvSpPr>
          <p:cNvPr id="33798" name="Rectangle 5">
            <a:extLst>
              <a:ext uri="{FF2B5EF4-FFF2-40B4-BE49-F238E27FC236}">
                <a16:creationId xmlns:a16="http://schemas.microsoft.com/office/drawing/2014/main" id="{CD38FEF7-227E-35F5-FB2F-25C728459A73}"/>
              </a:ext>
            </a:extLst>
          </p:cNvPr>
          <p:cNvSpPr>
            <a:spLocks noChangeArrowheads="1"/>
          </p:cNvSpPr>
          <p:nvPr/>
        </p:nvSpPr>
        <p:spPr bwMode="auto">
          <a:xfrm>
            <a:off x="3581400" y="1235075"/>
            <a:ext cx="12192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type</a:t>
            </a:r>
          </a:p>
        </p:txBody>
      </p:sp>
      <p:sp>
        <p:nvSpPr>
          <p:cNvPr id="33799" name="Rectangle 6">
            <a:extLst>
              <a:ext uri="{FF2B5EF4-FFF2-40B4-BE49-F238E27FC236}">
                <a16:creationId xmlns:a16="http://schemas.microsoft.com/office/drawing/2014/main" id="{C3EF673B-6DE7-7342-5918-EEA047911DD7}"/>
              </a:ext>
            </a:extLst>
          </p:cNvPr>
          <p:cNvSpPr>
            <a:spLocks noChangeArrowheads="1"/>
          </p:cNvSpPr>
          <p:nvPr/>
        </p:nvSpPr>
        <p:spPr bwMode="auto">
          <a:xfrm>
            <a:off x="6019800" y="1235075"/>
            <a:ext cx="2438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lifetime</a:t>
            </a:r>
          </a:p>
        </p:txBody>
      </p:sp>
      <p:sp>
        <p:nvSpPr>
          <p:cNvPr id="33800" name="Line 7">
            <a:extLst>
              <a:ext uri="{FF2B5EF4-FFF2-40B4-BE49-F238E27FC236}">
                <a16:creationId xmlns:a16="http://schemas.microsoft.com/office/drawing/2014/main" id="{88ACA237-85BC-C52C-30D2-15817C0A7645}"/>
              </a:ext>
            </a:extLst>
          </p:cNvPr>
          <p:cNvSpPr>
            <a:spLocks noChangeShapeType="1"/>
          </p:cNvSpPr>
          <p:nvPr/>
        </p:nvSpPr>
        <p:spPr bwMode="auto">
          <a:xfrm flipV="1">
            <a:off x="35814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01" name="Line 8">
            <a:extLst>
              <a:ext uri="{FF2B5EF4-FFF2-40B4-BE49-F238E27FC236}">
                <a16:creationId xmlns:a16="http://schemas.microsoft.com/office/drawing/2014/main" id="{A110C2DF-1CAD-96B9-0133-8B2CADCCB8BA}"/>
              </a:ext>
            </a:extLst>
          </p:cNvPr>
          <p:cNvSpPr>
            <a:spLocks noChangeShapeType="1"/>
          </p:cNvSpPr>
          <p:nvPr/>
        </p:nvSpPr>
        <p:spPr bwMode="auto">
          <a:xfrm flipV="1">
            <a:off x="48006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02" name="Line 9">
            <a:extLst>
              <a:ext uri="{FF2B5EF4-FFF2-40B4-BE49-F238E27FC236}">
                <a16:creationId xmlns:a16="http://schemas.microsoft.com/office/drawing/2014/main" id="{8B294144-D2F1-B6EA-D5AD-243576B13436}"/>
              </a:ext>
            </a:extLst>
          </p:cNvPr>
          <p:cNvSpPr>
            <a:spLocks noChangeShapeType="1"/>
          </p:cNvSpPr>
          <p:nvPr/>
        </p:nvSpPr>
        <p:spPr bwMode="auto">
          <a:xfrm flipV="1">
            <a:off x="60198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03" name="Line 10">
            <a:extLst>
              <a:ext uri="{FF2B5EF4-FFF2-40B4-BE49-F238E27FC236}">
                <a16:creationId xmlns:a16="http://schemas.microsoft.com/office/drawing/2014/main" id="{AB00BC46-2B99-3233-985D-B5FAB92DB178}"/>
              </a:ext>
            </a:extLst>
          </p:cNvPr>
          <p:cNvSpPr>
            <a:spLocks noChangeShapeType="1"/>
          </p:cNvSpPr>
          <p:nvPr/>
        </p:nvSpPr>
        <p:spPr bwMode="auto">
          <a:xfrm flipV="1">
            <a:off x="72390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04" name="Line 11">
            <a:extLst>
              <a:ext uri="{FF2B5EF4-FFF2-40B4-BE49-F238E27FC236}">
                <a16:creationId xmlns:a16="http://schemas.microsoft.com/office/drawing/2014/main" id="{C6530A16-60F9-D8FC-E5D9-6103BB8EDC49}"/>
              </a:ext>
            </a:extLst>
          </p:cNvPr>
          <p:cNvSpPr>
            <a:spLocks noChangeShapeType="1"/>
          </p:cNvSpPr>
          <p:nvPr/>
        </p:nvSpPr>
        <p:spPr bwMode="auto">
          <a:xfrm flipV="1">
            <a:off x="84582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05" name="Text Box 12">
            <a:extLst>
              <a:ext uri="{FF2B5EF4-FFF2-40B4-BE49-F238E27FC236}">
                <a16:creationId xmlns:a16="http://schemas.microsoft.com/office/drawing/2014/main" id="{BD4EB0A4-229B-E2F9-C8D9-7685D5470CED}"/>
              </a:ext>
            </a:extLst>
          </p:cNvPr>
          <p:cNvSpPr txBox="1">
            <a:spLocks noChangeArrowheads="1"/>
          </p:cNvSpPr>
          <p:nvPr/>
        </p:nvSpPr>
        <p:spPr bwMode="auto">
          <a:xfrm>
            <a:off x="3565526" y="914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0</a:t>
            </a:r>
          </a:p>
        </p:txBody>
      </p:sp>
      <p:sp>
        <p:nvSpPr>
          <p:cNvPr id="33806" name="Text Box 13">
            <a:extLst>
              <a:ext uri="{FF2B5EF4-FFF2-40B4-BE49-F238E27FC236}">
                <a16:creationId xmlns:a16="http://schemas.microsoft.com/office/drawing/2014/main" id="{C7FC55BA-9BCB-3AF9-14BC-F60E915F7AA0}"/>
              </a:ext>
            </a:extLst>
          </p:cNvPr>
          <p:cNvSpPr txBox="1">
            <a:spLocks noChangeArrowheads="1"/>
          </p:cNvSpPr>
          <p:nvPr/>
        </p:nvSpPr>
        <p:spPr bwMode="auto">
          <a:xfrm>
            <a:off x="4545013" y="9302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7</a:t>
            </a:r>
          </a:p>
        </p:txBody>
      </p:sp>
      <p:sp>
        <p:nvSpPr>
          <p:cNvPr id="33807" name="Text Box 14">
            <a:extLst>
              <a:ext uri="{FF2B5EF4-FFF2-40B4-BE49-F238E27FC236}">
                <a16:creationId xmlns:a16="http://schemas.microsoft.com/office/drawing/2014/main" id="{F6E53E16-5BFE-7AF6-9A29-91F6C245C54F}"/>
              </a:ext>
            </a:extLst>
          </p:cNvPr>
          <p:cNvSpPr txBox="1">
            <a:spLocks noChangeArrowheads="1"/>
          </p:cNvSpPr>
          <p:nvPr/>
        </p:nvSpPr>
        <p:spPr bwMode="auto">
          <a:xfrm>
            <a:off x="4800601" y="930275"/>
            <a:ext cx="29686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8</a:t>
            </a:r>
          </a:p>
        </p:txBody>
      </p:sp>
      <p:sp>
        <p:nvSpPr>
          <p:cNvPr id="33808" name="Text Box 15">
            <a:extLst>
              <a:ext uri="{FF2B5EF4-FFF2-40B4-BE49-F238E27FC236}">
                <a16:creationId xmlns:a16="http://schemas.microsoft.com/office/drawing/2014/main" id="{85865777-EF4C-6A03-BF7E-C1AEF394C696}"/>
              </a:ext>
            </a:extLst>
          </p:cNvPr>
          <p:cNvSpPr txBox="1">
            <a:spLocks noChangeArrowheads="1"/>
          </p:cNvSpPr>
          <p:nvPr/>
        </p:nvSpPr>
        <p:spPr bwMode="auto">
          <a:xfrm>
            <a:off x="56515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15</a:t>
            </a:r>
          </a:p>
        </p:txBody>
      </p:sp>
      <p:sp>
        <p:nvSpPr>
          <p:cNvPr id="33809" name="Text Box 16">
            <a:extLst>
              <a:ext uri="{FF2B5EF4-FFF2-40B4-BE49-F238E27FC236}">
                <a16:creationId xmlns:a16="http://schemas.microsoft.com/office/drawing/2014/main" id="{ED3B9065-EB69-1BCD-24B6-AC2A4AEDB4F2}"/>
              </a:ext>
            </a:extLst>
          </p:cNvPr>
          <p:cNvSpPr txBox="1">
            <a:spLocks noChangeArrowheads="1"/>
          </p:cNvSpPr>
          <p:nvPr/>
        </p:nvSpPr>
        <p:spPr bwMode="auto">
          <a:xfrm>
            <a:off x="60198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16</a:t>
            </a:r>
          </a:p>
        </p:txBody>
      </p:sp>
      <p:sp>
        <p:nvSpPr>
          <p:cNvPr id="33810" name="Text Box 17">
            <a:extLst>
              <a:ext uri="{FF2B5EF4-FFF2-40B4-BE49-F238E27FC236}">
                <a16:creationId xmlns:a16="http://schemas.microsoft.com/office/drawing/2014/main" id="{A62558DF-509E-069D-7B04-418EF37086B9}"/>
              </a:ext>
            </a:extLst>
          </p:cNvPr>
          <p:cNvSpPr txBox="1">
            <a:spLocks noChangeArrowheads="1"/>
          </p:cNvSpPr>
          <p:nvPr/>
        </p:nvSpPr>
        <p:spPr bwMode="auto">
          <a:xfrm>
            <a:off x="812165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31</a:t>
            </a:r>
          </a:p>
        </p:txBody>
      </p:sp>
      <p:sp>
        <p:nvSpPr>
          <p:cNvPr id="33811" name="Text Box 18">
            <a:extLst>
              <a:ext uri="{FF2B5EF4-FFF2-40B4-BE49-F238E27FC236}">
                <a16:creationId xmlns:a16="http://schemas.microsoft.com/office/drawing/2014/main" id="{8BCE01F3-D121-25DB-A49E-156B167F26FC}"/>
              </a:ext>
            </a:extLst>
          </p:cNvPr>
          <p:cNvSpPr txBox="1">
            <a:spLocks noChangeArrowheads="1"/>
          </p:cNvSpPr>
          <p:nvPr/>
        </p:nvSpPr>
        <p:spPr bwMode="auto">
          <a:xfrm>
            <a:off x="72390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24</a:t>
            </a:r>
          </a:p>
        </p:txBody>
      </p:sp>
      <p:sp>
        <p:nvSpPr>
          <p:cNvPr id="33812" name="Text Box 19">
            <a:extLst>
              <a:ext uri="{FF2B5EF4-FFF2-40B4-BE49-F238E27FC236}">
                <a16:creationId xmlns:a16="http://schemas.microsoft.com/office/drawing/2014/main" id="{909EE17E-2DE1-E656-B2CD-D9ED9CCF7F55}"/>
              </a:ext>
            </a:extLst>
          </p:cNvPr>
          <p:cNvSpPr txBox="1">
            <a:spLocks noChangeArrowheads="1"/>
          </p:cNvSpPr>
          <p:nvPr/>
        </p:nvSpPr>
        <p:spPr bwMode="auto">
          <a:xfrm>
            <a:off x="68580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23</a:t>
            </a:r>
          </a:p>
        </p:txBody>
      </p:sp>
      <p:sp>
        <p:nvSpPr>
          <p:cNvPr id="33813" name="Rectangle 20">
            <a:extLst>
              <a:ext uri="{FF2B5EF4-FFF2-40B4-BE49-F238E27FC236}">
                <a16:creationId xmlns:a16="http://schemas.microsoft.com/office/drawing/2014/main" id="{1E24CF88-098F-AEA8-536C-E891E8E81704}"/>
              </a:ext>
            </a:extLst>
          </p:cNvPr>
          <p:cNvSpPr>
            <a:spLocks noChangeArrowheads="1"/>
          </p:cNvSpPr>
          <p:nvPr/>
        </p:nvSpPr>
        <p:spPr bwMode="auto">
          <a:xfrm>
            <a:off x="5715000" y="1235075"/>
            <a:ext cx="304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dirty="0" err="1"/>
              <a:t>rx</a:t>
            </a:r>
            <a:endParaRPr lang="en-US" altLang="en-US" sz="1600" dirty="0"/>
          </a:p>
        </p:txBody>
      </p:sp>
      <p:sp>
        <p:nvSpPr>
          <p:cNvPr id="33814" name="Rectangle 21">
            <a:extLst>
              <a:ext uri="{FF2B5EF4-FFF2-40B4-BE49-F238E27FC236}">
                <a16:creationId xmlns:a16="http://schemas.microsoft.com/office/drawing/2014/main" id="{CDBFF29D-25DB-F760-53F8-19FDAE215AE1}"/>
              </a:ext>
            </a:extLst>
          </p:cNvPr>
          <p:cNvSpPr>
            <a:spLocks noChangeArrowheads="1"/>
          </p:cNvSpPr>
          <p:nvPr/>
        </p:nvSpPr>
        <p:spPr bwMode="auto">
          <a:xfrm>
            <a:off x="3581400" y="2149475"/>
            <a:ext cx="48768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identification</a:t>
            </a:r>
          </a:p>
        </p:txBody>
      </p:sp>
      <p:sp>
        <p:nvSpPr>
          <p:cNvPr id="33815" name="Rectangle 22">
            <a:extLst>
              <a:ext uri="{FF2B5EF4-FFF2-40B4-BE49-F238E27FC236}">
                <a16:creationId xmlns:a16="http://schemas.microsoft.com/office/drawing/2014/main" id="{BEC98DEB-AECD-5985-AD14-1B72E4FD0DCD}"/>
              </a:ext>
            </a:extLst>
          </p:cNvPr>
          <p:cNvSpPr>
            <a:spLocks noChangeArrowheads="1"/>
          </p:cNvSpPr>
          <p:nvPr/>
        </p:nvSpPr>
        <p:spPr bwMode="auto">
          <a:xfrm>
            <a:off x="3581400" y="19208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COA</a:t>
            </a:r>
          </a:p>
        </p:txBody>
      </p:sp>
      <p:sp>
        <p:nvSpPr>
          <p:cNvPr id="33816" name="Line 23">
            <a:extLst>
              <a:ext uri="{FF2B5EF4-FFF2-40B4-BE49-F238E27FC236}">
                <a16:creationId xmlns:a16="http://schemas.microsoft.com/office/drawing/2014/main" id="{82B576B6-CDA9-7EAF-E975-7D795104FB08}"/>
              </a:ext>
            </a:extLst>
          </p:cNvPr>
          <p:cNvSpPr>
            <a:spLocks noChangeShapeType="1"/>
          </p:cNvSpPr>
          <p:nvPr/>
        </p:nvSpPr>
        <p:spPr bwMode="auto">
          <a:xfrm>
            <a:off x="3581400" y="26066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17" name="Line 24">
            <a:extLst>
              <a:ext uri="{FF2B5EF4-FFF2-40B4-BE49-F238E27FC236}">
                <a16:creationId xmlns:a16="http://schemas.microsoft.com/office/drawing/2014/main" id="{057AB37D-1986-2A78-C6EB-252B6A13D193}"/>
              </a:ext>
            </a:extLst>
          </p:cNvPr>
          <p:cNvSpPr>
            <a:spLocks noChangeShapeType="1"/>
          </p:cNvSpPr>
          <p:nvPr/>
        </p:nvSpPr>
        <p:spPr bwMode="auto">
          <a:xfrm>
            <a:off x="8458200" y="26066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3818" name="Text Box 25">
            <a:extLst>
              <a:ext uri="{FF2B5EF4-FFF2-40B4-BE49-F238E27FC236}">
                <a16:creationId xmlns:a16="http://schemas.microsoft.com/office/drawing/2014/main" id="{E3E51700-5023-ECFE-E5DC-100C1D47FEFC}"/>
              </a:ext>
            </a:extLst>
          </p:cNvPr>
          <p:cNvSpPr txBox="1">
            <a:spLocks noChangeArrowheads="1"/>
          </p:cNvSpPr>
          <p:nvPr/>
        </p:nvSpPr>
        <p:spPr bwMode="auto">
          <a:xfrm>
            <a:off x="5334001" y="2682875"/>
            <a:ext cx="1554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extensions . . . </a:t>
            </a:r>
          </a:p>
        </p:txBody>
      </p:sp>
      <p:grpSp>
        <p:nvGrpSpPr>
          <p:cNvPr id="33819" name="Group 26">
            <a:extLst>
              <a:ext uri="{FF2B5EF4-FFF2-40B4-BE49-F238E27FC236}">
                <a16:creationId xmlns:a16="http://schemas.microsoft.com/office/drawing/2014/main" id="{A9C30190-11FA-4CE9-B523-A7773FDC146C}"/>
              </a:ext>
            </a:extLst>
          </p:cNvPr>
          <p:cNvGrpSpPr>
            <a:grpSpLocks/>
          </p:cNvGrpSpPr>
          <p:nvPr/>
        </p:nvGrpSpPr>
        <p:grpSpPr bwMode="auto">
          <a:xfrm>
            <a:off x="4800600" y="1235075"/>
            <a:ext cx="914400" cy="228600"/>
            <a:chOff x="2064" y="720"/>
            <a:chExt cx="658" cy="144"/>
          </a:xfrm>
        </p:grpSpPr>
        <p:sp>
          <p:nvSpPr>
            <p:cNvPr id="33822" name="Rectangle 27">
              <a:extLst>
                <a:ext uri="{FF2B5EF4-FFF2-40B4-BE49-F238E27FC236}">
                  <a16:creationId xmlns:a16="http://schemas.microsoft.com/office/drawing/2014/main" id="{688FBCE9-19E9-685D-2243-B0781141329D}"/>
                </a:ext>
              </a:extLst>
            </p:cNvPr>
            <p:cNvSpPr>
              <a:spLocks noChangeArrowheads="1"/>
            </p:cNvSpPr>
            <p:nvPr/>
          </p:nvSpPr>
          <p:spPr bwMode="auto">
            <a:xfrm>
              <a:off x="2064"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S</a:t>
              </a:r>
            </a:p>
          </p:txBody>
        </p:sp>
        <p:sp>
          <p:nvSpPr>
            <p:cNvPr id="33823" name="Rectangle 28">
              <a:extLst>
                <a:ext uri="{FF2B5EF4-FFF2-40B4-BE49-F238E27FC236}">
                  <a16:creationId xmlns:a16="http://schemas.microsoft.com/office/drawing/2014/main" id="{03F63CB3-EB90-BBB8-7DB3-5D16464F81F0}"/>
                </a:ext>
              </a:extLst>
            </p:cNvPr>
            <p:cNvSpPr>
              <a:spLocks noChangeArrowheads="1"/>
            </p:cNvSpPr>
            <p:nvPr/>
          </p:nvSpPr>
          <p:spPr bwMode="auto">
            <a:xfrm>
              <a:off x="2174" y="720"/>
              <a:ext cx="109"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B</a:t>
              </a:r>
            </a:p>
          </p:txBody>
        </p:sp>
        <p:sp>
          <p:nvSpPr>
            <p:cNvPr id="33824" name="Rectangle 29">
              <a:extLst>
                <a:ext uri="{FF2B5EF4-FFF2-40B4-BE49-F238E27FC236}">
                  <a16:creationId xmlns:a16="http://schemas.microsoft.com/office/drawing/2014/main" id="{5207A589-9D25-C199-985D-1DD2E32DC620}"/>
                </a:ext>
              </a:extLst>
            </p:cNvPr>
            <p:cNvSpPr>
              <a:spLocks noChangeArrowheads="1"/>
            </p:cNvSpPr>
            <p:nvPr/>
          </p:nvSpPr>
          <p:spPr bwMode="auto">
            <a:xfrm>
              <a:off x="2283"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D</a:t>
              </a:r>
            </a:p>
          </p:txBody>
        </p:sp>
        <p:sp>
          <p:nvSpPr>
            <p:cNvPr id="33825" name="Rectangle 30">
              <a:extLst>
                <a:ext uri="{FF2B5EF4-FFF2-40B4-BE49-F238E27FC236}">
                  <a16:creationId xmlns:a16="http://schemas.microsoft.com/office/drawing/2014/main" id="{9BE7EFFC-08BB-80C7-43E0-053CDDF9B7D1}"/>
                </a:ext>
              </a:extLst>
            </p:cNvPr>
            <p:cNvSpPr>
              <a:spLocks noChangeArrowheads="1"/>
            </p:cNvSpPr>
            <p:nvPr/>
          </p:nvSpPr>
          <p:spPr bwMode="auto">
            <a:xfrm>
              <a:off x="2393"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M</a:t>
              </a:r>
            </a:p>
          </p:txBody>
        </p:sp>
        <p:sp>
          <p:nvSpPr>
            <p:cNvPr id="33826" name="Rectangle 31">
              <a:extLst>
                <a:ext uri="{FF2B5EF4-FFF2-40B4-BE49-F238E27FC236}">
                  <a16:creationId xmlns:a16="http://schemas.microsoft.com/office/drawing/2014/main" id="{0AC0D77E-3B83-EE91-13E1-F1B9FA8A2C11}"/>
                </a:ext>
              </a:extLst>
            </p:cNvPr>
            <p:cNvSpPr>
              <a:spLocks noChangeArrowheads="1"/>
            </p:cNvSpPr>
            <p:nvPr/>
          </p:nvSpPr>
          <p:spPr bwMode="auto">
            <a:xfrm>
              <a:off x="2503"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G</a:t>
              </a:r>
            </a:p>
          </p:txBody>
        </p:sp>
        <p:sp>
          <p:nvSpPr>
            <p:cNvPr id="33827" name="Rectangle 32">
              <a:extLst>
                <a:ext uri="{FF2B5EF4-FFF2-40B4-BE49-F238E27FC236}">
                  <a16:creationId xmlns:a16="http://schemas.microsoft.com/office/drawing/2014/main" id="{FEA309B8-8F98-0A63-D2A5-C48DE30E6747}"/>
                </a:ext>
              </a:extLst>
            </p:cNvPr>
            <p:cNvSpPr>
              <a:spLocks noChangeArrowheads="1"/>
            </p:cNvSpPr>
            <p:nvPr/>
          </p:nvSpPr>
          <p:spPr bwMode="auto">
            <a:xfrm>
              <a:off x="2613" y="720"/>
              <a:ext cx="109"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dirty="0"/>
                <a:t>T</a:t>
              </a:r>
            </a:p>
          </p:txBody>
        </p:sp>
      </p:grpSp>
      <p:sp>
        <p:nvSpPr>
          <p:cNvPr id="33820" name="Line 33">
            <a:extLst>
              <a:ext uri="{FF2B5EF4-FFF2-40B4-BE49-F238E27FC236}">
                <a16:creationId xmlns:a16="http://schemas.microsoft.com/office/drawing/2014/main" id="{B72A6225-0DC4-A456-60C0-13231B1BEE1B}"/>
              </a:ext>
            </a:extLst>
          </p:cNvPr>
          <p:cNvSpPr>
            <a:spLocks noChangeShapeType="1"/>
          </p:cNvSpPr>
          <p:nvPr/>
        </p:nvSpPr>
        <p:spPr bwMode="auto">
          <a:xfrm flipV="1">
            <a:off x="48006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 name="TextBox 1">
            <a:extLst>
              <a:ext uri="{FF2B5EF4-FFF2-40B4-BE49-F238E27FC236}">
                <a16:creationId xmlns:a16="http://schemas.microsoft.com/office/drawing/2014/main" id="{2CA8CAC7-E061-041F-AED0-550761C6F7CC}"/>
              </a:ext>
            </a:extLst>
          </p:cNvPr>
          <p:cNvSpPr txBox="1"/>
          <p:nvPr/>
        </p:nvSpPr>
        <p:spPr>
          <a:xfrm>
            <a:off x="1828800" y="3124201"/>
            <a:ext cx="8077200" cy="4094163"/>
          </a:xfrm>
          <a:prstGeom prst="rect">
            <a:avLst/>
          </a:prstGeom>
          <a:noFill/>
        </p:spPr>
        <p:txBody>
          <a:bodyPr>
            <a:spAutoFit/>
          </a:bodyPr>
          <a:lstStyle/>
          <a:p>
            <a:pPr marL="342900" indent="-342900">
              <a:buFont typeface="Arial" panose="020B0604020202020204" pitchFamily="34" charset="0"/>
              <a:buChar char="•"/>
              <a:defRPr/>
            </a:pPr>
            <a:r>
              <a:rPr lang="en-US" sz="2000" dirty="0"/>
              <a:t>UDP packets are used for registration requests.</a:t>
            </a:r>
          </a:p>
          <a:p>
            <a:pPr marL="342900" indent="-342900">
              <a:buFont typeface="Arial" panose="020B0604020202020204" pitchFamily="34" charset="0"/>
              <a:buChar char="•"/>
              <a:defRPr/>
            </a:pPr>
            <a:r>
              <a:rPr lang="en-US" sz="2000" dirty="0"/>
              <a:t>Source address – address of MN</a:t>
            </a:r>
          </a:p>
          <a:p>
            <a:pPr marL="342900" indent="-342900">
              <a:buFont typeface="Arial" panose="020B0604020202020204" pitchFamily="34" charset="0"/>
              <a:buChar char="•"/>
              <a:defRPr/>
            </a:pPr>
            <a:r>
              <a:rPr lang="en-US" sz="2000" dirty="0"/>
              <a:t>Destination address –address of HA\FA (depending upon location of COA)</a:t>
            </a:r>
          </a:p>
          <a:p>
            <a:pPr marL="342900" indent="-342900">
              <a:buFont typeface="Arial" panose="020B0604020202020204" pitchFamily="34" charset="0"/>
              <a:buChar char="•"/>
              <a:defRPr/>
            </a:pPr>
            <a:r>
              <a:rPr lang="en-US" sz="2000" dirty="0"/>
              <a:t>Type  - set to 1 to denote registration request.</a:t>
            </a:r>
          </a:p>
          <a:p>
            <a:pPr marL="342900" indent="-342900">
              <a:buFont typeface="Arial" panose="020B0604020202020204" pitchFamily="34" charset="0"/>
              <a:buChar char="•"/>
              <a:defRPr/>
            </a:pPr>
            <a:r>
              <a:rPr lang="en-US" sz="2000" dirty="0"/>
              <a:t>S – if MN want HA to retain prior mobility binding.</a:t>
            </a:r>
          </a:p>
          <a:p>
            <a:pPr marL="342900" indent="-342900">
              <a:buFont typeface="Arial" panose="020B0604020202020204" pitchFamily="34" charset="0"/>
              <a:buChar char="•"/>
              <a:defRPr/>
            </a:pPr>
            <a:r>
              <a:rPr lang="en-US" sz="2000" dirty="0"/>
              <a:t>B – if set means MN – want to receive broadcast packet broadcasted into HN.</a:t>
            </a:r>
          </a:p>
          <a:p>
            <a:pPr marL="342900" indent="-342900">
              <a:buFont typeface="Arial" panose="020B0604020202020204" pitchFamily="34" charset="0"/>
              <a:buChar char="•"/>
              <a:defRPr/>
            </a:pPr>
            <a:r>
              <a:rPr lang="en-US" sz="2000" dirty="0"/>
              <a:t>D- if set then MN will do De capsulation at the tunnel (in case of COA located at MN).</a:t>
            </a:r>
          </a:p>
          <a:p>
            <a:pPr marL="342900" indent="-342900">
              <a:buFont typeface="Arial" panose="020B0604020202020204" pitchFamily="34" charset="0"/>
              <a:buChar char="•"/>
              <a:defRPr/>
            </a:pPr>
            <a:r>
              <a:rPr lang="en-US" sz="2000" dirty="0"/>
              <a:t>M\G – types of encapsulation</a:t>
            </a:r>
          </a:p>
          <a:p>
            <a:pPr marL="342900" indent="-342900">
              <a:buFont typeface="Arial" panose="020B0604020202020204" pitchFamily="34" charset="0"/>
              <a:buChar char="•"/>
              <a:defRPr/>
            </a:pPr>
            <a:r>
              <a:rPr lang="en-US" sz="2000" dirty="0"/>
              <a:t>T – reverse tunneling</a:t>
            </a:r>
          </a:p>
          <a:p>
            <a:pPr eaLnBrk="1" hangingPunct="1">
              <a:defRPr/>
            </a:pPr>
            <a:endParaRPr lang="en-US" sz="2000" dirty="0"/>
          </a:p>
        </p:txBody>
      </p:sp>
    </p:spTree>
    <p:extLst>
      <p:ext uri="{BB962C8B-B14F-4D97-AF65-F5344CB8AC3E}">
        <p14:creationId xmlns:p14="http://schemas.microsoft.com/office/powerpoint/2010/main" val="11236359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187641D2-B512-BD77-F9B8-032192013AA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E5679A02-B9B0-4151-8F2C-FBE8AB61D9F4}" type="slidenum">
              <a:rPr lang="en-US" altLang="en-US" sz="1400">
                <a:latin typeface="Times New Roman" panose="02020603050405020304" pitchFamily="18" charset="0"/>
              </a:rPr>
              <a:pPr>
                <a:spcBef>
                  <a:spcPct val="0"/>
                </a:spcBef>
                <a:buClrTx/>
                <a:buFontTx/>
                <a:buNone/>
              </a:pPr>
              <a:t>32</a:t>
            </a:fld>
            <a:endParaRPr lang="en-US" altLang="en-US" sz="1400">
              <a:latin typeface="Times New Roman" panose="02020603050405020304" pitchFamily="18" charset="0"/>
            </a:endParaRPr>
          </a:p>
        </p:txBody>
      </p:sp>
      <p:sp>
        <p:nvSpPr>
          <p:cNvPr id="34819" name="Rectangle 2">
            <a:extLst>
              <a:ext uri="{FF2B5EF4-FFF2-40B4-BE49-F238E27FC236}">
                <a16:creationId xmlns:a16="http://schemas.microsoft.com/office/drawing/2014/main" id="{C10A1E73-7970-3734-C537-B774C482F294}"/>
              </a:ext>
            </a:extLst>
          </p:cNvPr>
          <p:cNvSpPr>
            <a:spLocks noGrp="1" noChangeArrowheads="1"/>
          </p:cNvSpPr>
          <p:nvPr>
            <p:ph type="title"/>
          </p:nvPr>
        </p:nvSpPr>
        <p:spPr>
          <a:xfrm>
            <a:off x="838200" y="365125"/>
            <a:ext cx="9607062" cy="352425"/>
          </a:xfrm>
        </p:spPr>
        <p:txBody>
          <a:bodyPr>
            <a:normAutofit fontScale="90000"/>
          </a:bodyPr>
          <a:lstStyle/>
          <a:p>
            <a:pPr eaLnBrk="1" hangingPunct="1"/>
            <a:r>
              <a:rPr lang="en-US" altLang="en-US" dirty="0"/>
              <a:t>Registration request</a:t>
            </a:r>
          </a:p>
        </p:txBody>
      </p:sp>
      <p:sp>
        <p:nvSpPr>
          <p:cNvPr id="34820" name="Rectangle 3">
            <a:extLst>
              <a:ext uri="{FF2B5EF4-FFF2-40B4-BE49-F238E27FC236}">
                <a16:creationId xmlns:a16="http://schemas.microsoft.com/office/drawing/2014/main" id="{BC775653-B531-61EB-79CB-9D7A78E91627}"/>
              </a:ext>
            </a:extLst>
          </p:cNvPr>
          <p:cNvSpPr>
            <a:spLocks noChangeArrowheads="1"/>
          </p:cNvSpPr>
          <p:nvPr/>
        </p:nvSpPr>
        <p:spPr bwMode="auto">
          <a:xfrm>
            <a:off x="3581400" y="16922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home agent</a:t>
            </a:r>
          </a:p>
        </p:txBody>
      </p:sp>
      <p:sp>
        <p:nvSpPr>
          <p:cNvPr id="34821" name="Rectangle 4">
            <a:extLst>
              <a:ext uri="{FF2B5EF4-FFF2-40B4-BE49-F238E27FC236}">
                <a16:creationId xmlns:a16="http://schemas.microsoft.com/office/drawing/2014/main" id="{3571B545-5BB4-C0A9-82D4-9A4A076FC09E}"/>
              </a:ext>
            </a:extLst>
          </p:cNvPr>
          <p:cNvSpPr>
            <a:spLocks noChangeArrowheads="1"/>
          </p:cNvSpPr>
          <p:nvPr/>
        </p:nvSpPr>
        <p:spPr bwMode="auto">
          <a:xfrm>
            <a:off x="3581400" y="14636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dirty="0"/>
              <a:t>home address</a:t>
            </a:r>
          </a:p>
        </p:txBody>
      </p:sp>
      <p:sp>
        <p:nvSpPr>
          <p:cNvPr id="34822" name="Rectangle 5">
            <a:extLst>
              <a:ext uri="{FF2B5EF4-FFF2-40B4-BE49-F238E27FC236}">
                <a16:creationId xmlns:a16="http://schemas.microsoft.com/office/drawing/2014/main" id="{3EA70039-9253-8749-4465-F541EEE7C5CA}"/>
              </a:ext>
            </a:extLst>
          </p:cNvPr>
          <p:cNvSpPr>
            <a:spLocks noChangeArrowheads="1"/>
          </p:cNvSpPr>
          <p:nvPr/>
        </p:nvSpPr>
        <p:spPr bwMode="auto">
          <a:xfrm>
            <a:off x="3581400" y="1235075"/>
            <a:ext cx="12192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type</a:t>
            </a:r>
          </a:p>
        </p:txBody>
      </p:sp>
      <p:sp>
        <p:nvSpPr>
          <p:cNvPr id="34823" name="Rectangle 6">
            <a:extLst>
              <a:ext uri="{FF2B5EF4-FFF2-40B4-BE49-F238E27FC236}">
                <a16:creationId xmlns:a16="http://schemas.microsoft.com/office/drawing/2014/main" id="{F42615B5-3A1A-99E5-6B24-CBA1E6D58B4A}"/>
              </a:ext>
            </a:extLst>
          </p:cNvPr>
          <p:cNvSpPr>
            <a:spLocks noChangeArrowheads="1"/>
          </p:cNvSpPr>
          <p:nvPr/>
        </p:nvSpPr>
        <p:spPr bwMode="auto">
          <a:xfrm>
            <a:off x="6019800" y="1235075"/>
            <a:ext cx="24384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lifetime</a:t>
            </a:r>
          </a:p>
        </p:txBody>
      </p:sp>
      <p:sp>
        <p:nvSpPr>
          <p:cNvPr id="34824" name="Line 7">
            <a:extLst>
              <a:ext uri="{FF2B5EF4-FFF2-40B4-BE49-F238E27FC236}">
                <a16:creationId xmlns:a16="http://schemas.microsoft.com/office/drawing/2014/main" id="{DA4B84A6-B15D-7F96-3C55-BF441F64EFA6}"/>
              </a:ext>
            </a:extLst>
          </p:cNvPr>
          <p:cNvSpPr>
            <a:spLocks noChangeShapeType="1"/>
          </p:cNvSpPr>
          <p:nvPr/>
        </p:nvSpPr>
        <p:spPr bwMode="auto">
          <a:xfrm flipV="1">
            <a:off x="35814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25" name="Line 8">
            <a:extLst>
              <a:ext uri="{FF2B5EF4-FFF2-40B4-BE49-F238E27FC236}">
                <a16:creationId xmlns:a16="http://schemas.microsoft.com/office/drawing/2014/main" id="{B148CCB2-CB1D-7C54-7BC2-649E722A7BB8}"/>
              </a:ext>
            </a:extLst>
          </p:cNvPr>
          <p:cNvSpPr>
            <a:spLocks noChangeShapeType="1"/>
          </p:cNvSpPr>
          <p:nvPr/>
        </p:nvSpPr>
        <p:spPr bwMode="auto">
          <a:xfrm flipV="1">
            <a:off x="48006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26" name="Line 9">
            <a:extLst>
              <a:ext uri="{FF2B5EF4-FFF2-40B4-BE49-F238E27FC236}">
                <a16:creationId xmlns:a16="http://schemas.microsoft.com/office/drawing/2014/main" id="{3043CED6-D960-D306-0F24-90A4C7EC3F71}"/>
              </a:ext>
            </a:extLst>
          </p:cNvPr>
          <p:cNvSpPr>
            <a:spLocks noChangeShapeType="1"/>
          </p:cNvSpPr>
          <p:nvPr/>
        </p:nvSpPr>
        <p:spPr bwMode="auto">
          <a:xfrm flipV="1">
            <a:off x="60198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27" name="Line 10">
            <a:extLst>
              <a:ext uri="{FF2B5EF4-FFF2-40B4-BE49-F238E27FC236}">
                <a16:creationId xmlns:a16="http://schemas.microsoft.com/office/drawing/2014/main" id="{8757703F-8664-28C8-3B74-564F97F1219C}"/>
              </a:ext>
            </a:extLst>
          </p:cNvPr>
          <p:cNvSpPr>
            <a:spLocks noChangeShapeType="1"/>
          </p:cNvSpPr>
          <p:nvPr/>
        </p:nvSpPr>
        <p:spPr bwMode="auto">
          <a:xfrm flipV="1">
            <a:off x="72390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28" name="Line 11">
            <a:extLst>
              <a:ext uri="{FF2B5EF4-FFF2-40B4-BE49-F238E27FC236}">
                <a16:creationId xmlns:a16="http://schemas.microsoft.com/office/drawing/2014/main" id="{50205FA1-F50C-5B00-BF29-7838CA12F6B4}"/>
              </a:ext>
            </a:extLst>
          </p:cNvPr>
          <p:cNvSpPr>
            <a:spLocks noChangeShapeType="1"/>
          </p:cNvSpPr>
          <p:nvPr/>
        </p:nvSpPr>
        <p:spPr bwMode="auto">
          <a:xfrm flipV="1">
            <a:off x="84582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29" name="Text Box 12">
            <a:extLst>
              <a:ext uri="{FF2B5EF4-FFF2-40B4-BE49-F238E27FC236}">
                <a16:creationId xmlns:a16="http://schemas.microsoft.com/office/drawing/2014/main" id="{0059809C-609E-C963-8F42-6F9ECCAFED12}"/>
              </a:ext>
            </a:extLst>
          </p:cNvPr>
          <p:cNvSpPr txBox="1">
            <a:spLocks noChangeArrowheads="1"/>
          </p:cNvSpPr>
          <p:nvPr/>
        </p:nvSpPr>
        <p:spPr bwMode="auto">
          <a:xfrm>
            <a:off x="3565526" y="914400"/>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0</a:t>
            </a:r>
          </a:p>
        </p:txBody>
      </p:sp>
      <p:sp>
        <p:nvSpPr>
          <p:cNvPr id="34830" name="Text Box 13">
            <a:extLst>
              <a:ext uri="{FF2B5EF4-FFF2-40B4-BE49-F238E27FC236}">
                <a16:creationId xmlns:a16="http://schemas.microsoft.com/office/drawing/2014/main" id="{709659E7-C736-76F6-BC92-D96109E1E9B8}"/>
              </a:ext>
            </a:extLst>
          </p:cNvPr>
          <p:cNvSpPr txBox="1">
            <a:spLocks noChangeArrowheads="1"/>
          </p:cNvSpPr>
          <p:nvPr/>
        </p:nvSpPr>
        <p:spPr bwMode="auto">
          <a:xfrm>
            <a:off x="4545013" y="930275"/>
            <a:ext cx="2968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7</a:t>
            </a:r>
          </a:p>
        </p:txBody>
      </p:sp>
      <p:sp>
        <p:nvSpPr>
          <p:cNvPr id="34831" name="Text Box 14">
            <a:extLst>
              <a:ext uri="{FF2B5EF4-FFF2-40B4-BE49-F238E27FC236}">
                <a16:creationId xmlns:a16="http://schemas.microsoft.com/office/drawing/2014/main" id="{2B9F95A9-C0A5-D4D8-2495-F56C9AF2E693}"/>
              </a:ext>
            </a:extLst>
          </p:cNvPr>
          <p:cNvSpPr txBox="1">
            <a:spLocks noChangeArrowheads="1"/>
          </p:cNvSpPr>
          <p:nvPr/>
        </p:nvSpPr>
        <p:spPr bwMode="auto">
          <a:xfrm>
            <a:off x="4800601" y="930275"/>
            <a:ext cx="296863"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8</a:t>
            </a:r>
          </a:p>
        </p:txBody>
      </p:sp>
      <p:sp>
        <p:nvSpPr>
          <p:cNvPr id="34832" name="Text Box 15">
            <a:extLst>
              <a:ext uri="{FF2B5EF4-FFF2-40B4-BE49-F238E27FC236}">
                <a16:creationId xmlns:a16="http://schemas.microsoft.com/office/drawing/2014/main" id="{A3907F02-3636-E683-07E3-7CFF1993C4B8}"/>
              </a:ext>
            </a:extLst>
          </p:cNvPr>
          <p:cNvSpPr txBox="1">
            <a:spLocks noChangeArrowheads="1"/>
          </p:cNvSpPr>
          <p:nvPr/>
        </p:nvSpPr>
        <p:spPr bwMode="auto">
          <a:xfrm>
            <a:off x="56515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15</a:t>
            </a:r>
          </a:p>
        </p:txBody>
      </p:sp>
      <p:sp>
        <p:nvSpPr>
          <p:cNvPr id="34833" name="Text Box 16">
            <a:extLst>
              <a:ext uri="{FF2B5EF4-FFF2-40B4-BE49-F238E27FC236}">
                <a16:creationId xmlns:a16="http://schemas.microsoft.com/office/drawing/2014/main" id="{35A8F0DA-CC23-41A0-785D-D4A81DCA1FCB}"/>
              </a:ext>
            </a:extLst>
          </p:cNvPr>
          <p:cNvSpPr txBox="1">
            <a:spLocks noChangeArrowheads="1"/>
          </p:cNvSpPr>
          <p:nvPr/>
        </p:nvSpPr>
        <p:spPr bwMode="auto">
          <a:xfrm>
            <a:off x="60198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16</a:t>
            </a:r>
          </a:p>
        </p:txBody>
      </p:sp>
      <p:sp>
        <p:nvSpPr>
          <p:cNvPr id="34834" name="Text Box 17">
            <a:extLst>
              <a:ext uri="{FF2B5EF4-FFF2-40B4-BE49-F238E27FC236}">
                <a16:creationId xmlns:a16="http://schemas.microsoft.com/office/drawing/2014/main" id="{54E4943D-0A6F-3A5A-3806-7B28D18B3F65}"/>
              </a:ext>
            </a:extLst>
          </p:cNvPr>
          <p:cNvSpPr txBox="1">
            <a:spLocks noChangeArrowheads="1"/>
          </p:cNvSpPr>
          <p:nvPr/>
        </p:nvSpPr>
        <p:spPr bwMode="auto">
          <a:xfrm>
            <a:off x="812165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31</a:t>
            </a:r>
          </a:p>
        </p:txBody>
      </p:sp>
      <p:sp>
        <p:nvSpPr>
          <p:cNvPr id="34835" name="Text Box 18">
            <a:extLst>
              <a:ext uri="{FF2B5EF4-FFF2-40B4-BE49-F238E27FC236}">
                <a16:creationId xmlns:a16="http://schemas.microsoft.com/office/drawing/2014/main" id="{9279F276-DD70-20C9-9B18-A1AFEADB40C4}"/>
              </a:ext>
            </a:extLst>
          </p:cNvPr>
          <p:cNvSpPr txBox="1">
            <a:spLocks noChangeArrowheads="1"/>
          </p:cNvSpPr>
          <p:nvPr/>
        </p:nvSpPr>
        <p:spPr bwMode="auto">
          <a:xfrm>
            <a:off x="72390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24</a:t>
            </a:r>
          </a:p>
        </p:txBody>
      </p:sp>
      <p:sp>
        <p:nvSpPr>
          <p:cNvPr id="34836" name="Text Box 19">
            <a:extLst>
              <a:ext uri="{FF2B5EF4-FFF2-40B4-BE49-F238E27FC236}">
                <a16:creationId xmlns:a16="http://schemas.microsoft.com/office/drawing/2014/main" id="{BEBB991C-E98D-D371-08B0-475DE668FA39}"/>
              </a:ext>
            </a:extLst>
          </p:cNvPr>
          <p:cNvSpPr txBox="1">
            <a:spLocks noChangeArrowheads="1"/>
          </p:cNvSpPr>
          <p:nvPr/>
        </p:nvSpPr>
        <p:spPr bwMode="auto">
          <a:xfrm>
            <a:off x="6858001" y="930275"/>
            <a:ext cx="4095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23</a:t>
            </a:r>
          </a:p>
        </p:txBody>
      </p:sp>
      <p:sp>
        <p:nvSpPr>
          <p:cNvPr id="34837" name="Rectangle 20">
            <a:extLst>
              <a:ext uri="{FF2B5EF4-FFF2-40B4-BE49-F238E27FC236}">
                <a16:creationId xmlns:a16="http://schemas.microsoft.com/office/drawing/2014/main" id="{4915A137-2309-430A-264E-92E866B8CA21}"/>
              </a:ext>
            </a:extLst>
          </p:cNvPr>
          <p:cNvSpPr>
            <a:spLocks noChangeArrowheads="1"/>
          </p:cNvSpPr>
          <p:nvPr/>
        </p:nvSpPr>
        <p:spPr bwMode="auto">
          <a:xfrm>
            <a:off x="5715000" y="1235075"/>
            <a:ext cx="304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dirty="0" err="1"/>
              <a:t>rx</a:t>
            </a:r>
            <a:endParaRPr lang="en-US" altLang="en-US" sz="1600" dirty="0"/>
          </a:p>
        </p:txBody>
      </p:sp>
      <p:sp>
        <p:nvSpPr>
          <p:cNvPr id="34838" name="Rectangle 21">
            <a:extLst>
              <a:ext uri="{FF2B5EF4-FFF2-40B4-BE49-F238E27FC236}">
                <a16:creationId xmlns:a16="http://schemas.microsoft.com/office/drawing/2014/main" id="{15575422-8294-728C-E922-05EAF67DAA9D}"/>
              </a:ext>
            </a:extLst>
          </p:cNvPr>
          <p:cNvSpPr>
            <a:spLocks noChangeArrowheads="1"/>
          </p:cNvSpPr>
          <p:nvPr/>
        </p:nvSpPr>
        <p:spPr bwMode="auto">
          <a:xfrm>
            <a:off x="3581400" y="2149475"/>
            <a:ext cx="48768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identification</a:t>
            </a:r>
          </a:p>
        </p:txBody>
      </p:sp>
      <p:sp>
        <p:nvSpPr>
          <p:cNvPr id="34839" name="Rectangle 22">
            <a:extLst>
              <a:ext uri="{FF2B5EF4-FFF2-40B4-BE49-F238E27FC236}">
                <a16:creationId xmlns:a16="http://schemas.microsoft.com/office/drawing/2014/main" id="{0902724B-3E60-CA3B-AAAD-FDAAD68F9709}"/>
              </a:ext>
            </a:extLst>
          </p:cNvPr>
          <p:cNvSpPr>
            <a:spLocks noChangeArrowheads="1"/>
          </p:cNvSpPr>
          <p:nvPr/>
        </p:nvSpPr>
        <p:spPr bwMode="auto">
          <a:xfrm>
            <a:off x="3581400" y="1920875"/>
            <a:ext cx="4876800" cy="2286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COA</a:t>
            </a:r>
          </a:p>
        </p:txBody>
      </p:sp>
      <p:sp>
        <p:nvSpPr>
          <p:cNvPr id="34840" name="Line 23">
            <a:extLst>
              <a:ext uri="{FF2B5EF4-FFF2-40B4-BE49-F238E27FC236}">
                <a16:creationId xmlns:a16="http://schemas.microsoft.com/office/drawing/2014/main" id="{F7D1659E-4ADD-89FC-B818-0A9EA39740BE}"/>
              </a:ext>
            </a:extLst>
          </p:cNvPr>
          <p:cNvSpPr>
            <a:spLocks noChangeShapeType="1"/>
          </p:cNvSpPr>
          <p:nvPr/>
        </p:nvSpPr>
        <p:spPr bwMode="auto">
          <a:xfrm>
            <a:off x="3581400" y="26066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41" name="Line 24">
            <a:extLst>
              <a:ext uri="{FF2B5EF4-FFF2-40B4-BE49-F238E27FC236}">
                <a16:creationId xmlns:a16="http://schemas.microsoft.com/office/drawing/2014/main" id="{2EE5E779-A299-77FD-7E50-54199C999BC5}"/>
              </a:ext>
            </a:extLst>
          </p:cNvPr>
          <p:cNvSpPr>
            <a:spLocks noChangeShapeType="1"/>
          </p:cNvSpPr>
          <p:nvPr/>
        </p:nvSpPr>
        <p:spPr bwMode="auto">
          <a:xfrm>
            <a:off x="8458200" y="26066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4842" name="Text Box 25">
            <a:extLst>
              <a:ext uri="{FF2B5EF4-FFF2-40B4-BE49-F238E27FC236}">
                <a16:creationId xmlns:a16="http://schemas.microsoft.com/office/drawing/2014/main" id="{B2844EDC-E138-B07B-A6A9-FFFF25630DAA}"/>
              </a:ext>
            </a:extLst>
          </p:cNvPr>
          <p:cNvSpPr txBox="1">
            <a:spLocks noChangeArrowheads="1"/>
          </p:cNvSpPr>
          <p:nvPr/>
        </p:nvSpPr>
        <p:spPr bwMode="auto">
          <a:xfrm>
            <a:off x="5334001" y="2682875"/>
            <a:ext cx="1554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extensions . . . </a:t>
            </a:r>
          </a:p>
        </p:txBody>
      </p:sp>
      <p:grpSp>
        <p:nvGrpSpPr>
          <p:cNvPr id="34843" name="Group 26">
            <a:extLst>
              <a:ext uri="{FF2B5EF4-FFF2-40B4-BE49-F238E27FC236}">
                <a16:creationId xmlns:a16="http://schemas.microsoft.com/office/drawing/2014/main" id="{F54F6A9A-BA50-4C71-A239-48E9C4A8731A}"/>
              </a:ext>
            </a:extLst>
          </p:cNvPr>
          <p:cNvGrpSpPr>
            <a:grpSpLocks/>
          </p:cNvGrpSpPr>
          <p:nvPr/>
        </p:nvGrpSpPr>
        <p:grpSpPr bwMode="auto">
          <a:xfrm>
            <a:off x="4800600" y="1235075"/>
            <a:ext cx="914400" cy="228600"/>
            <a:chOff x="2064" y="720"/>
            <a:chExt cx="658" cy="144"/>
          </a:xfrm>
        </p:grpSpPr>
        <p:sp>
          <p:nvSpPr>
            <p:cNvPr id="34846" name="Rectangle 27">
              <a:extLst>
                <a:ext uri="{FF2B5EF4-FFF2-40B4-BE49-F238E27FC236}">
                  <a16:creationId xmlns:a16="http://schemas.microsoft.com/office/drawing/2014/main" id="{44571F24-B24C-825E-37CB-D65FD19B1ABE}"/>
                </a:ext>
              </a:extLst>
            </p:cNvPr>
            <p:cNvSpPr>
              <a:spLocks noChangeArrowheads="1"/>
            </p:cNvSpPr>
            <p:nvPr/>
          </p:nvSpPr>
          <p:spPr bwMode="auto">
            <a:xfrm>
              <a:off x="2064"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S</a:t>
              </a:r>
            </a:p>
          </p:txBody>
        </p:sp>
        <p:sp>
          <p:nvSpPr>
            <p:cNvPr id="34847" name="Rectangle 28">
              <a:extLst>
                <a:ext uri="{FF2B5EF4-FFF2-40B4-BE49-F238E27FC236}">
                  <a16:creationId xmlns:a16="http://schemas.microsoft.com/office/drawing/2014/main" id="{48D90D53-DACF-97AE-66B7-15D364885271}"/>
                </a:ext>
              </a:extLst>
            </p:cNvPr>
            <p:cNvSpPr>
              <a:spLocks noChangeArrowheads="1"/>
            </p:cNvSpPr>
            <p:nvPr/>
          </p:nvSpPr>
          <p:spPr bwMode="auto">
            <a:xfrm>
              <a:off x="2174" y="720"/>
              <a:ext cx="109"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B</a:t>
              </a:r>
            </a:p>
          </p:txBody>
        </p:sp>
        <p:sp>
          <p:nvSpPr>
            <p:cNvPr id="34848" name="Rectangle 29">
              <a:extLst>
                <a:ext uri="{FF2B5EF4-FFF2-40B4-BE49-F238E27FC236}">
                  <a16:creationId xmlns:a16="http://schemas.microsoft.com/office/drawing/2014/main" id="{4DE7C3A1-6C94-D3BD-69E3-A65EFB81C9DF}"/>
                </a:ext>
              </a:extLst>
            </p:cNvPr>
            <p:cNvSpPr>
              <a:spLocks noChangeArrowheads="1"/>
            </p:cNvSpPr>
            <p:nvPr/>
          </p:nvSpPr>
          <p:spPr bwMode="auto">
            <a:xfrm>
              <a:off x="2283"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D</a:t>
              </a:r>
            </a:p>
          </p:txBody>
        </p:sp>
        <p:sp>
          <p:nvSpPr>
            <p:cNvPr id="34849" name="Rectangle 30">
              <a:extLst>
                <a:ext uri="{FF2B5EF4-FFF2-40B4-BE49-F238E27FC236}">
                  <a16:creationId xmlns:a16="http://schemas.microsoft.com/office/drawing/2014/main" id="{98E71A5A-7C29-20FF-09E7-D548D785AE52}"/>
                </a:ext>
              </a:extLst>
            </p:cNvPr>
            <p:cNvSpPr>
              <a:spLocks noChangeArrowheads="1"/>
            </p:cNvSpPr>
            <p:nvPr/>
          </p:nvSpPr>
          <p:spPr bwMode="auto">
            <a:xfrm>
              <a:off x="2393"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M</a:t>
              </a:r>
            </a:p>
          </p:txBody>
        </p:sp>
        <p:sp>
          <p:nvSpPr>
            <p:cNvPr id="34850" name="Rectangle 31">
              <a:extLst>
                <a:ext uri="{FF2B5EF4-FFF2-40B4-BE49-F238E27FC236}">
                  <a16:creationId xmlns:a16="http://schemas.microsoft.com/office/drawing/2014/main" id="{CC083F20-549A-400C-9F78-BB8B9DD02B48}"/>
                </a:ext>
              </a:extLst>
            </p:cNvPr>
            <p:cNvSpPr>
              <a:spLocks noChangeArrowheads="1"/>
            </p:cNvSpPr>
            <p:nvPr/>
          </p:nvSpPr>
          <p:spPr bwMode="auto">
            <a:xfrm>
              <a:off x="2503" y="720"/>
              <a:ext cx="110"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a:t>G</a:t>
              </a:r>
            </a:p>
          </p:txBody>
        </p:sp>
        <p:sp>
          <p:nvSpPr>
            <p:cNvPr id="34851" name="Rectangle 32">
              <a:extLst>
                <a:ext uri="{FF2B5EF4-FFF2-40B4-BE49-F238E27FC236}">
                  <a16:creationId xmlns:a16="http://schemas.microsoft.com/office/drawing/2014/main" id="{4702DECD-8741-B2B6-688A-CBDDF23173B3}"/>
                </a:ext>
              </a:extLst>
            </p:cNvPr>
            <p:cNvSpPr>
              <a:spLocks noChangeArrowheads="1"/>
            </p:cNvSpPr>
            <p:nvPr/>
          </p:nvSpPr>
          <p:spPr bwMode="auto">
            <a:xfrm>
              <a:off x="2613" y="720"/>
              <a:ext cx="109" cy="144"/>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400" dirty="0"/>
                <a:t>T</a:t>
              </a:r>
            </a:p>
          </p:txBody>
        </p:sp>
      </p:grpSp>
      <p:sp>
        <p:nvSpPr>
          <p:cNvPr id="34844" name="Line 33">
            <a:extLst>
              <a:ext uri="{FF2B5EF4-FFF2-40B4-BE49-F238E27FC236}">
                <a16:creationId xmlns:a16="http://schemas.microsoft.com/office/drawing/2014/main" id="{770E1342-717A-D1CC-6066-17BCA3C15BBE}"/>
              </a:ext>
            </a:extLst>
          </p:cNvPr>
          <p:cNvSpPr>
            <a:spLocks noChangeShapeType="1"/>
          </p:cNvSpPr>
          <p:nvPr/>
        </p:nvSpPr>
        <p:spPr bwMode="auto">
          <a:xfrm flipV="1">
            <a:off x="4800600" y="1006475"/>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2" name="TextBox 1">
            <a:extLst>
              <a:ext uri="{FF2B5EF4-FFF2-40B4-BE49-F238E27FC236}">
                <a16:creationId xmlns:a16="http://schemas.microsoft.com/office/drawing/2014/main" id="{21AA43BE-BD26-5627-6EBB-F3C0811694A9}"/>
              </a:ext>
            </a:extLst>
          </p:cNvPr>
          <p:cNvSpPr txBox="1"/>
          <p:nvPr/>
        </p:nvSpPr>
        <p:spPr>
          <a:xfrm>
            <a:off x="1828800" y="3124200"/>
            <a:ext cx="8077200" cy="3786188"/>
          </a:xfrm>
          <a:prstGeom prst="rect">
            <a:avLst/>
          </a:prstGeom>
          <a:noFill/>
        </p:spPr>
        <p:txBody>
          <a:bodyPr>
            <a:spAutoFit/>
          </a:bodyPr>
          <a:lstStyle/>
          <a:p>
            <a:pPr marL="342900" indent="-342900">
              <a:buFont typeface="Arial" panose="020B0604020202020204" pitchFamily="34" charset="0"/>
              <a:buChar char="•"/>
              <a:defRPr/>
            </a:pPr>
            <a:r>
              <a:rPr lang="en-US" sz="2000" dirty="0"/>
              <a:t>Lifetime – denotes the validity of the registration in seconds</a:t>
            </a:r>
          </a:p>
          <a:p>
            <a:pPr marL="342900" indent="-342900">
              <a:buFont typeface="Arial" panose="020B0604020202020204" pitchFamily="34" charset="0"/>
              <a:buChar char="•"/>
              <a:defRPr/>
            </a:pPr>
            <a:endParaRPr lang="en-US" sz="2000" dirty="0"/>
          </a:p>
          <a:p>
            <a:pPr marL="342900" indent="-342900">
              <a:buFont typeface="Arial" panose="020B0604020202020204" pitchFamily="34" charset="0"/>
              <a:buChar char="•"/>
              <a:defRPr/>
            </a:pPr>
            <a:r>
              <a:rPr lang="en-US" sz="2000" dirty="0"/>
              <a:t>Home address – fixed IP address of MN</a:t>
            </a:r>
          </a:p>
          <a:p>
            <a:pPr marL="342900" indent="-342900">
              <a:buFont typeface="Arial" panose="020B0604020202020204" pitchFamily="34" charset="0"/>
              <a:buChar char="•"/>
              <a:defRPr/>
            </a:pPr>
            <a:endParaRPr lang="en-US" sz="2000" dirty="0"/>
          </a:p>
          <a:p>
            <a:pPr marL="342900" indent="-342900">
              <a:buFont typeface="Arial" panose="020B0604020202020204" pitchFamily="34" charset="0"/>
              <a:buChar char="•"/>
              <a:defRPr/>
            </a:pPr>
            <a:r>
              <a:rPr lang="en-US" sz="2000" dirty="0"/>
              <a:t>Home agent – IP address of home agent</a:t>
            </a:r>
          </a:p>
          <a:p>
            <a:pPr marL="342900" indent="-342900">
              <a:buFont typeface="Arial" panose="020B0604020202020204" pitchFamily="34" charset="0"/>
              <a:buChar char="•"/>
              <a:defRPr/>
            </a:pPr>
            <a:endParaRPr lang="en-US" sz="2000" dirty="0"/>
          </a:p>
          <a:p>
            <a:pPr marL="342900" indent="-342900">
              <a:buFont typeface="Arial" panose="020B0604020202020204" pitchFamily="34" charset="0"/>
              <a:buChar char="•"/>
              <a:defRPr/>
            </a:pPr>
            <a:r>
              <a:rPr lang="en-US" sz="2000" dirty="0"/>
              <a:t>COA – represents tunnel end point</a:t>
            </a:r>
          </a:p>
          <a:p>
            <a:pPr marL="342900" indent="-342900">
              <a:buFont typeface="Arial" panose="020B0604020202020204" pitchFamily="34" charset="0"/>
              <a:buChar char="•"/>
              <a:defRPr/>
            </a:pPr>
            <a:endParaRPr lang="en-US" sz="2000" dirty="0"/>
          </a:p>
          <a:p>
            <a:pPr marL="342900" indent="-342900">
              <a:buFont typeface="Arial" panose="020B0604020202020204" pitchFamily="34" charset="0"/>
              <a:buChar char="•"/>
              <a:defRPr/>
            </a:pPr>
            <a:r>
              <a:rPr lang="en-US" sz="2000" dirty="0"/>
              <a:t>Identification – 64 bit identification generated by MN to identify a request and match it with registration replies. – field is used to protect against replay attacks of registrations.</a:t>
            </a:r>
          </a:p>
          <a:p>
            <a:pPr eaLnBrk="1" hangingPunct="1">
              <a:defRPr/>
            </a:pPr>
            <a:endParaRPr lang="en-US" sz="2000" dirty="0"/>
          </a:p>
        </p:txBody>
      </p:sp>
    </p:spTree>
    <p:extLst>
      <p:ext uri="{BB962C8B-B14F-4D97-AF65-F5344CB8AC3E}">
        <p14:creationId xmlns:p14="http://schemas.microsoft.com/office/powerpoint/2010/main" val="13340329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D1644995-79E9-19A3-D1D4-EB6D41A2C9B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AABD3304-9263-4C54-AE38-3123AF99CB03}" type="slidenum">
              <a:rPr lang="en-US" altLang="en-US" sz="1400">
                <a:latin typeface="Times New Roman" panose="02020603050405020304" pitchFamily="18" charset="0"/>
              </a:rPr>
              <a:pPr>
                <a:spcBef>
                  <a:spcPct val="0"/>
                </a:spcBef>
                <a:buClrTx/>
                <a:buFontTx/>
                <a:buNone/>
              </a:pPr>
              <a:t>33</a:t>
            </a:fld>
            <a:endParaRPr lang="en-US" altLang="en-US" sz="1400">
              <a:latin typeface="Times New Roman" panose="02020603050405020304" pitchFamily="18" charset="0"/>
            </a:endParaRPr>
          </a:p>
        </p:txBody>
      </p:sp>
      <p:sp>
        <p:nvSpPr>
          <p:cNvPr id="35843" name="Rectangle 2">
            <a:extLst>
              <a:ext uri="{FF2B5EF4-FFF2-40B4-BE49-F238E27FC236}">
                <a16:creationId xmlns:a16="http://schemas.microsoft.com/office/drawing/2014/main" id="{D332F89A-12D1-4E19-F379-01E283B86793}"/>
              </a:ext>
            </a:extLst>
          </p:cNvPr>
          <p:cNvSpPr>
            <a:spLocks noGrp="1" noChangeArrowheads="1"/>
          </p:cNvSpPr>
          <p:nvPr>
            <p:ph type="title"/>
          </p:nvPr>
        </p:nvSpPr>
        <p:spPr>
          <a:xfrm>
            <a:off x="838200" y="365125"/>
            <a:ext cx="9659815" cy="320675"/>
          </a:xfrm>
        </p:spPr>
        <p:txBody>
          <a:bodyPr>
            <a:normAutofit fontScale="90000"/>
          </a:bodyPr>
          <a:lstStyle/>
          <a:p>
            <a:pPr eaLnBrk="1" hangingPunct="1"/>
            <a:r>
              <a:rPr lang="en-US" altLang="en-US" dirty="0"/>
              <a:t>Registration reply</a:t>
            </a:r>
          </a:p>
        </p:txBody>
      </p:sp>
      <p:sp>
        <p:nvSpPr>
          <p:cNvPr id="2" name="TextBox 1">
            <a:extLst>
              <a:ext uri="{FF2B5EF4-FFF2-40B4-BE49-F238E27FC236}">
                <a16:creationId xmlns:a16="http://schemas.microsoft.com/office/drawing/2014/main" id="{7C5C0D40-FCE7-41D9-D5CC-284DB95FC972}"/>
              </a:ext>
            </a:extLst>
          </p:cNvPr>
          <p:cNvSpPr txBox="1"/>
          <p:nvPr/>
        </p:nvSpPr>
        <p:spPr>
          <a:xfrm>
            <a:off x="6781800" y="1295401"/>
            <a:ext cx="3886200" cy="2246313"/>
          </a:xfrm>
          <a:prstGeom prst="rect">
            <a:avLst/>
          </a:prstGeom>
          <a:noFill/>
        </p:spPr>
        <p:txBody>
          <a:bodyPr>
            <a:spAutoFit/>
          </a:bodyPr>
          <a:lstStyle/>
          <a:p>
            <a:pPr marL="342900" indent="-342900">
              <a:buFont typeface="Arial" panose="020B0604020202020204" pitchFamily="34" charset="0"/>
              <a:buChar char="•"/>
              <a:defRPr/>
            </a:pPr>
            <a:r>
              <a:rPr lang="en-US" sz="2000" dirty="0"/>
              <a:t>UDP packets are used for registration reply</a:t>
            </a:r>
          </a:p>
          <a:p>
            <a:pPr marL="342900" indent="-342900">
              <a:buFont typeface="Arial" panose="020B0604020202020204" pitchFamily="34" charset="0"/>
              <a:buChar char="•"/>
              <a:defRPr/>
            </a:pPr>
            <a:r>
              <a:rPr lang="en-US" sz="2000" dirty="0"/>
              <a:t>Type field – set to 3 – indicating registration reply</a:t>
            </a:r>
          </a:p>
          <a:p>
            <a:pPr marL="342900" indent="-342900">
              <a:buFont typeface="Arial" panose="020B0604020202020204" pitchFamily="34" charset="0"/>
              <a:buChar char="•"/>
              <a:defRPr/>
            </a:pPr>
            <a:r>
              <a:rPr lang="en-US" sz="2000" dirty="0"/>
              <a:t> Code – indicates result of registration request.</a:t>
            </a:r>
          </a:p>
          <a:p>
            <a:pPr eaLnBrk="1" hangingPunct="1">
              <a:defRPr/>
            </a:pPr>
            <a:endParaRPr lang="en-US" sz="2000" dirty="0"/>
          </a:p>
        </p:txBody>
      </p:sp>
      <p:pic>
        <p:nvPicPr>
          <p:cNvPr id="35845" name="Picture 2">
            <a:extLst>
              <a:ext uri="{FF2B5EF4-FFF2-40B4-BE49-F238E27FC236}">
                <a16:creationId xmlns:a16="http://schemas.microsoft.com/office/drawing/2014/main" id="{CDAC7E0B-1236-BF97-21AD-408763CA4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143000"/>
            <a:ext cx="48006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3">
            <a:extLst>
              <a:ext uri="{FF2B5EF4-FFF2-40B4-BE49-F238E27FC236}">
                <a16:creationId xmlns:a16="http://schemas.microsoft.com/office/drawing/2014/main" id="{DBA8EEFD-08F9-18BC-0059-52BDD19CE2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1" y="2990850"/>
            <a:ext cx="4962525" cy="386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550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81C7C904-9136-C110-B1B6-80BDFD030E8D}"/>
              </a:ext>
            </a:extLst>
          </p:cNvPr>
          <p:cNvSpPr>
            <a:spLocks noGrp="1" noChangeArrowheads="1"/>
          </p:cNvSpPr>
          <p:nvPr>
            <p:ph type="title"/>
          </p:nvPr>
        </p:nvSpPr>
        <p:spPr/>
        <p:txBody>
          <a:bodyPr/>
          <a:lstStyle/>
          <a:p>
            <a:r>
              <a:rPr lang="en-US" altLang="en-US" dirty="0"/>
              <a:t>Types of  Encapsulation</a:t>
            </a:r>
          </a:p>
        </p:txBody>
      </p:sp>
      <p:sp>
        <p:nvSpPr>
          <p:cNvPr id="38915" name="Content Placeholder 2">
            <a:extLst>
              <a:ext uri="{FF2B5EF4-FFF2-40B4-BE49-F238E27FC236}">
                <a16:creationId xmlns:a16="http://schemas.microsoft.com/office/drawing/2014/main" id="{40CE1475-1E64-509D-D063-BF4466A614C4}"/>
              </a:ext>
            </a:extLst>
          </p:cNvPr>
          <p:cNvSpPr>
            <a:spLocks noGrp="1"/>
          </p:cNvSpPr>
          <p:nvPr>
            <p:ph idx="1"/>
          </p:nvPr>
        </p:nvSpPr>
        <p:spPr>
          <a:xfrm>
            <a:off x="457200" y="1690688"/>
            <a:ext cx="11139854" cy="4953000"/>
          </a:xfrm>
        </p:spPr>
        <p:txBody>
          <a:bodyPr/>
          <a:lstStyle/>
          <a:p>
            <a:pPr marL="0" indent="0" algn="just">
              <a:buNone/>
              <a:defRPr/>
            </a:pPr>
            <a:r>
              <a:rPr lang="en-US" altLang="en-US" b="1" dirty="0">
                <a:solidFill>
                  <a:schemeClr val="accent6"/>
                </a:solidFill>
              </a:rPr>
              <a:t>Three types</a:t>
            </a:r>
          </a:p>
          <a:p>
            <a:pPr lvl="1" algn="just">
              <a:defRPr/>
            </a:pPr>
            <a:r>
              <a:rPr lang="en-US" altLang="en-US" dirty="0"/>
              <a:t>IP-in-IP encapsulation</a:t>
            </a:r>
          </a:p>
          <a:p>
            <a:pPr lvl="1" algn="just">
              <a:defRPr/>
            </a:pPr>
            <a:r>
              <a:rPr lang="en-US" altLang="en-US" dirty="0"/>
              <a:t>Minimal encapsulation</a:t>
            </a:r>
          </a:p>
          <a:p>
            <a:pPr lvl="1" algn="just">
              <a:defRPr/>
            </a:pPr>
            <a:r>
              <a:rPr lang="en-US" altLang="en-US" dirty="0"/>
              <a:t>Generic routing encapsulation</a:t>
            </a:r>
          </a:p>
          <a:p>
            <a:pPr marL="0" indent="0">
              <a:buNone/>
              <a:defRPr/>
            </a:pPr>
            <a:r>
              <a:rPr lang="en-US" sz="2400" dirty="0" smtClean="0"/>
              <a:t>(The </a:t>
            </a:r>
            <a:r>
              <a:rPr lang="en-US" sz="2400" dirty="0"/>
              <a:t>HA takes the original packet with the MN as destination, puts it into the data part of a new packet and sets the new IP header in such a way that the packet is routed to the </a:t>
            </a:r>
            <a:r>
              <a:rPr lang="en-US" sz="2400" dirty="0" smtClean="0"/>
              <a:t>COA)</a:t>
            </a:r>
          </a:p>
          <a:p>
            <a:pPr>
              <a:defRPr/>
            </a:pPr>
            <a:r>
              <a:rPr lang="en-US" dirty="0" smtClean="0"/>
              <a:t>The new header is also called the </a:t>
            </a:r>
            <a:r>
              <a:rPr lang="en-US" b="1" dirty="0" smtClean="0"/>
              <a:t>outer header.</a:t>
            </a:r>
            <a:endParaRPr lang="en-US" altLang="en-US" dirty="0"/>
          </a:p>
        </p:txBody>
      </p:sp>
      <p:sp>
        <p:nvSpPr>
          <p:cNvPr id="38916" name="Slide Number Placeholder 5">
            <a:extLst>
              <a:ext uri="{FF2B5EF4-FFF2-40B4-BE49-F238E27FC236}">
                <a16:creationId xmlns:a16="http://schemas.microsoft.com/office/drawing/2014/main" id="{6D354E11-38A8-ABFB-8E4B-7FD0E3F7A69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F22FAAB0-9B20-4D07-BEF4-0919789664DA}" type="slidenum">
              <a:rPr lang="en-US" altLang="en-US" sz="1400">
                <a:latin typeface="Times New Roman" panose="02020603050405020304" pitchFamily="18" charset="0"/>
              </a:rPr>
              <a:pPr>
                <a:spcBef>
                  <a:spcPct val="0"/>
                </a:spcBef>
                <a:buClrTx/>
                <a:buFontTx/>
                <a:buNone/>
              </a:pPr>
              <a:t>34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8178815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1230B954-E186-5A6D-D96E-AF1D5E2C4CD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6BEEB1B6-2650-4B9D-AC1B-C89AEC9CDA1E}" type="slidenum">
              <a:rPr lang="en-US" altLang="en-US" sz="1400">
                <a:latin typeface="Times New Roman" panose="02020603050405020304" pitchFamily="18" charset="0"/>
              </a:rPr>
              <a:pPr>
                <a:spcBef>
                  <a:spcPct val="0"/>
                </a:spcBef>
                <a:buClrTx/>
                <a:buFontTx/>
                <a:buNone/>
              </a:pPr>
              <a:t>35</a:t>
            </a:fld>
            <a:endParaRPr lang="en-US" altLang="en-US" sz="1400">
              <a:latin typeface="Times New Roman" panose="02020603050405020304" pitchFamily="18" charset="0"/>
            </a:endParaRPr>
          </a:p>
        </p:txBody>
      </p:sp>
      <p:sp>
        <p:nvSpPr>
          <p:cNvPr id="39939" name="Rectangle 2">
            <a:extLst>
              <a:ext uri="{FF2B5EF4-FFF2-40B4-BE49-F238E27FC236}">
                <a16:creationId xmlns:a16="http://schemas.microsoft.com/office/drawing/2014/main" id="{EBCA34E6-6998-3F4B-F0FD-8FBCABC636EA}"/>
              </a:ext>
            </a:extLst>
          </p:cNvPr>
          <p:cNvSpPr>
            <a:spLocks noGrp="1" noChangeArrowheads="1"/>
          </p:cNvSpPr>
          <p:nvPr>
            <p:ph type="title"/>
          </p:nvPr>
        </p:nvSpPr>
        <p:spPr/>
        <p:txBody>
          <a:bodyPr/>
          <a:lstStyle/>
          <a:p>
            <a:pPr eaLnBrk="1" hangingPunct="1"/>
            <a:r>
              <a:rPr lang="en-US" altLang="en-US"/>
              <a:t>IP-in-IP Encapsulation</a:t>
            </a:r>
          </a:p>
        </p:txBody>
      </p:sp>
      <p:sp>
        <p:nvSpPr>
          <p:cNvPr id="39940" name="Rectangle 3">
            <a:extLst>
              <a:ext uri="{FF2B5EF4-FFF2-40B4-BE49-F238E27FC236}">
                <a16:creationId xmlns:a16="http://schemas.microsoft.com/office/drawing/2014/main" id="{0FB0BDDF-DCAE-3099-9925-84357B5B8E56}"/>
              </a:ext>
            </a:extLst>
          </p:cNvPr>
          <p:cNvSpPr>
            <a:spLocks noChangeArrowheads="1"/>
          </p:cNvSpPr>
          <p:nvPr/>
        </p:nvSpPr>
        <p:spPr bwMode="auto">
          <a:xfrm>
            <a:off x="4876800" y="1905000"/>
            <a:ext cx="1752600" cy="457200"/>
          </a:xfrm>
          <a:prstGeom prst="rect">
            <a:avLst/>
          </a:prstGeom>
          <a:solidFill>
            <a:srgbClr val="DADAF6"/>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original IP header</a:t>
            </a:r>
          </a:p>
        </p:txBody>
      </p:sp>
      <p:sp>
        <p:nvSpPr>
          <p:cNvPr id="39941" name="Rectangle 4">
            <a:extLst>
              <a:ext uri="{FF2B5EF4-FFF2-40B4-BE49-F238E27FC236}">
                <a16:creationId xmlns:a16="http://schemas.microsoft.com/office/drawing/2014/main" id="{6E9E338D-521B-7F28-0F94-22D33552BCF6}"/>
              </a:ext>
            </a:extLst>
          </p:cNvPr>
          <p:cNvSpPr>
            <a:spLocks noChangeArrowheads="1"/>
          </p:cNvSpPr>
          <p:nvPr/>
        </p:nvSpPr>
        <p:spPr bwMode="auto">
          <a:xfrm>
            <a:off x="6629400" y="1905000"/>
            <a:ext cx="1752600" cy="457200"/>
          </a:xfrm>
          <a:prstGeom prst="rect">
            <a:avLst/>
          </a:prstGeom>
          <a:solidFill>
            <a:srgbClr val="DADAF6"/>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original data</a:t>
            </a:r>
          </a:p>
        </p:txBody>
      </p:sp>
      <p:sp>
        <p:nvSpPr>
          <p:cNvPr id="39942" name="Rectangle 5">
            <a:extLst>
              <a:ext uri="{FF2B5EF4-FFF2-40B4-BE49-F238E27FC236}">
                <a16:creationId xmlns:a16="http://schemas.microsoft.com/office/drawing/2014/main" id="{5C7B66FD-D55F-E7B8-87C6-2E7CAAA6927D}"/>
              </a:ext>
            </a:extLst>
          </p:cNvPr>
          <p:cNvSpPr>
            <a:spLocks noChangeArrowheads="1"/>
          </p:cNvSpPr>
          <p:nvPr/>
        </p:nvSpPr>
        <p:spPr bwMode="auto">
          <a:xfrm>
            <a:off x="4876800" y="2667000"/>
            <a:ext cx="3505200" cy="457200"/>
          </a:xfrm>
          <a:prstGeom prst="rect">
            <a:avLst/>
          </a:prstGeom>
          <a:solidFill>
            <a:srgbClr val="DADAF6"/>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new data</a:t>
            </a:r>
          </a:p>
        </p:txBody>
      </p:sp>
      <p:sp>
        <p:nvSpPr>
          <p:cNvPr id="39943" name="Rectangle 6">
            <a:extLst>
              <a:ext uri="{FF2B5EF4-FFF2-40B4-BE49-F238E27FC236}">
                <a16:creationId xmlns:a16="http://schemas.microsoft.com/office/drawing/2014/main" id="{164F6D53-6393-7EBA-1B0E-CB4476BEE59A}"/>
              </a:ext>
            </a:extLst>
          </p:cNvPr>
          <p:cNvSpPr>
            <a:spLocks noChangeArrowheads="1"/>
          </p:cNvSpPr>
          <p:nvPr/>
        </p:nvSpPr>
        <p:spPr bwMode="auto">
          <a:xfrm>
            <a:off x="3352800" y="2667000"/>
            <a:ext cx="15240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new IP header</a:t>
            </a:r>
          </a:p>
        </p:txBody>
      </p:sp>
      <p:sp>
        <p:nvSpPr>
          <p:cNvPr id="39944" name="Line 7">
            <a:extLst>
              <a:ext uri="{FF2B5EF4-FFF2-40B4-BE49-F238E27FC236}">
                <a16:creationId xmlns:a16="http://schemas.microsoft.com/office/drawing/2014/main" id="{118C8925-CEDD-2C1F-B909-6792B387BE14}"/>
              </a:ext>
            </a:extLst>
          </p:cNvPr>
          <p:cNvSpPr>
            <a:spLocks noChangeShapeType="1"/>
          </p:cNvSpPr>
          <p:nvPr/>
        </p:nvSpPr>
        <p:spPr bwMode="auto">
          <a:xfrm>
            <a:off x="4876800" y="2362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9945" name="Line 8">
            <a:extLst>
              <a:ext uri="{FF2B5EF4-FFF2-40B4-BE49-F238E27FC236}">
                <a16:creationId xmlns:a16="http://schemas.microsoft.com/office/drawing/2014/main" id="{3C6FFFE4-4453-1E7E-25D4-B9242A4EAA4F}"/>
              </a:ext>
            </a:extLst>
          </p:cNvPr>
          <p:cNvSpPr>
            <a:spLocks noChangeShapeType="1"/>
          </p:cNvSpPr>
          <p:nvPr/>
        </p:nvSpPr>
        <p:spPr bwMode="auto">
          <a:xfrm>
            <a:off x="8382000" y="2362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9946" name="Rectangle 9">
            <a:extLst>
              <a:ext uri="{FF2B5EF4-FFF2-40B4-BE49-F238E27FC236}">
                <a16:creationId xmlns:a16="http://schemas.microsoft.com/office/drawing/2014/main" id="{C53847E3-8DBD-CA19-F356-8295D41CE340}"/>
              </a:ext>
            </a:extLst>
          </p:cNvPr>
          <p:cNvSpPr>
            <a:spLocks noChangeArrowheads="1"/>
          </p:cNvSpPr>
          <p:nvPr/>
        </p:nvSpPr>
        <p:spPr bwMode="auto">
          <a:xfrm>
            <a:off x="3352800" y="3352800"/>
            <a:ext cx="1524000" cy="457200"/>
          </a:xfrm>
          <a:prstGeom prst="rect">
            <a:avLst/>
          </a:prstGeom>
          <a:solidFill>
            <a:schemeClr val="bg1"/>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outer header</a:t>
            </a:r>
          </a:p>
        </p:txBody>
      </p:sp>
      <p:sp>
        <p:nvSpPr>
          <p:cNvPr id="39947" name="Rectangle 10">
            <a:extLst>
              <a:ext uri="{FF2B5EF4-FFF2-40B4-BE49-F238E27FC236}">
                <a16:creationId xmlns:a16="http://schemas.microsoft.com/office/drawing/2014/main" id="{C9AEECD7-6FFA-8C01-76FC-9BA7EB72402D}"/>
              </a:ext>
            </a:extLst>
          </p:cNvPr>
          <p:cNvSpPr>
            <a:spLocks noChangeArrowheads="1"/>
          </p:cNvSpPr>
          <p:nvPr/>
        </p:nvSpPr>
        <p:spPr bwMode="auto">
          <a:xfrm>
            <a:off x="4876800" y="3352800"/>
            <a:ext cx="1752600" cy="457200"/>
          </a:xfrm>
          <a:prstGeom prst="rect">
            <a:avLst/>
          </a:prstGeom>
          <a:solidFill>
            <a:srgbClr val="DADAF6"/>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inner header</a:t>
            </a:r>
          </a:p>
        </p:txBody>
      </p:sp>
      <p:sp>
        <p:nvSpPr>
          <p:cNvPr id="39948" name="Rectangle 11">
            <a:extLst>
              <a:ext uri="{FF2B5EF4-FFF2-40B4-BE49-F238E27FC236}">
                <a16:creationId xmlns:a16="http://schemas.microsoft.com/office/drawing/2014/main" id="{D7288605-9E47-CCF8-E11A-773C9C64ACD9}"/>
              </a:ext>
            </a:extLst>
          </p:cNvPr>
          <p:cNvSpPr>
            <a:spLocks noChangeArrowheads="1"/>
          </p:cNvSpPr>
          <p:nvPr/>
        </p:nvSpPr>
        <p:spPr bwMode="auto">
          <a:xfrm>
            <a:off x="6629400" y="3352800"/>
            <a:ext cx="1752600" cy="457200"/>
          </a:xfrm>
          <a:prstGeom prst="rect">
            <a:avLst/>
          </a:prstGeom>
          <a:solidFill>
            <a:srgbClr val="DADAF6"/>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original data</a:t>
            </a:r>
          </a:p>
        </p:txBody>
      </p:sp>
      <p:sp>
        <p:nvSpPr>
          <p:cNvPr id="39949" name="Line 12">
            <a:extLst>
              <a:ext uri="{FF2B5EF4-FFF2-40B4-BE49-F238E27FC236}">
                <a16:creationId xmlns:a16="http://schemas.microsoft.com/office/drawing/2014/main" id="{0D6294E6-1EF3-0263-E940-FBEE18182623}"/>
              </a:ext>
            </a:extLst>
          </p:cNvPr>
          <p:cNvSpPr>
            <a:spLocks noChangeShapeType="1"/>
          </p:cNvSpPr>
          <p:nvPr/>
        </p:nvSpPr>
        <p:spPr bwMode="auto">
          <a:xfrm>
            <a:off x="3352800" y="3124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39950" name="Line 13">
            <a:extLst>
              <a:ext uri="{FF2B5EF4-FFF2-40B4-BE49-F238E27FC236}">
                <a16:creationId xmlns:a16="http://schemas.microsoft.com/office/drawing/2014/main" id="{F3E75822-E348-AFB8-CD4B-05FA3A067DB0}"/>
              </a:ext>
            </a:extLst>
          </p:cNvPr>
          <p:cNvSpPr>
            <a:spLocks noChangeShapeType="1"/>
          </p:cNvSpPr>
          <p:nvPr/>
        </p:nvSpPr>
        <p:spPr bwMode="auto">
          <a:xfrm>
            <a:off x="8382000" y="3124200"/>
            <a:ext cx="0" cy="30480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GB"/>
          </a:p>
        </p:txBody>
      </p:sp>
    </p:spTree>
    <p:extLst>
      <p:ext uri="{BB962C8B-B14F-4D97-AF65-F5344CB8AC3E}">
        <p14:creationId xmlns:p14="http://schemas.microsoft.com/office/powerpoint/2010/main" val="144423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CB5E0C1F-CA66-10A5-3FF5-C329512E80C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F7BCC1B4-2405-4418-85B4-C04C69C5B245}" type="slidenum">
              <a:rPr lang="en-US" altLang="en-US" sz="1400">
                <a:latin typeface="Times New Roman" panose="02020603050405020304" pitchFamily="18" charset="0"/>
              </a:rPr>
              <a:pPr>
                <a:spcBef>
                  <a:spcPct val="0"/>
                </a:spcBef>
                <a:buClrTx/>
                <a:buFontTx/>
                <a:buNone/>
              </a:pPr>
              <a:t>36</a:t>
            </a:fld>
            <a:endParaRPr lang="en-US" altLang="en-US" sz="1400">
              <a:latin typeface="Times New Roman" panose="02020603050405020304" pitchFamily="18" charset="0"/>
            </a:endParaRPr>
          </a:p>
        </p:txBody>
      </p:sp>
      <p:sp>
        <p:nvSpPr>
          <p:cNvPr id="40963" name="Rectangle 2">
            <a:extLst>
              <a:ext uri="{FF2B5EF4-FFF2-40B4-BE49-F238E27FC236}">
                <a16:creationId xmlns:a16="http://schemas.microsoft.com/office/drawing/2014/main" id="{B5F01C16-9482-6F1C-14E9-620C79CFB1B5}"/>
              </a:ext>
            </a:extLst>
          </p:cNvPr>
          <p:cNvSpPr>
            <a:spLocks noGrp="1" noChangeArrowheads="1"/>
          </p:cNvSpPr>
          <p:nvPr>
            <p:ph type="title"/>
          </p:nvPr>
        </p:nvSpPr>
        <p:spPr/>
        <p:txBody>
          <a:bodyPr/>
          <a:lstStyle/>
          <a:p>
            <a:pPr eaLnBrk="1" hangingPunct="1"/>
            <a:r>
              <a:rPr lang="en-US" altLang="en-US"/>
              <a:t>IP-in-IP encapsulation</a:t>
            </a:r>
          </a:p>
        </p:txBody>
      </p:sp>
      <p:sp>
        <p:nvSpPr>
          <p:cNvPr id="40964" name="Rectangle 3">
            <a:extLst>
              <a:ext uri="{FF2B5EF4-FFF2-40B4-BE49-F238E27FC236}">
                <a16:creationId xmlns:a16="http://schemas.microsoft.com/office/drawing/2014/main" id="{650420E8-39C7-8329-5E0C-75C761261B95}"/>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0965" name="Rectangle 4">
            <a:extLst>
              <a:ext uri="{FF2B5EF4-FFF2-40B4-BE49-F238E27FC236}">
                <a16:creationId xmlns:a16="http://schemas.microsoft.com/office/drawing/2014/main" id="{8D98392A-57CB-5B21-338A-C0665AA4D202}"/>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0966" name="Rectangle 5">
            <a:extLst>
              <a:ext uri="{FF2B5EF4-FFF2-40B4-BE49-F238E27FC236}">
                <a16:creationId xmlns:a16="http://schemas.microsoft.com/office/drawing/2014/main" id="{ACD26D08-F40D-58D6-DA62-3C2A136D60E5}"/>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0967" name="Rectangle 6">
            <a:extLst>
              <a:ext uri="{FF2B5EF4-FFF2-40B4-BE49-F238E27FC236}">
                <a16:creationId xmlns:a16="http://schemas.microsoft.com/office/drawing/2014/main" id="{B4C22B4F-F2C8-EA57-5153-DF32B907C689}"/>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0968" name="Rectangle 7">
            <a:extLst>
              <a:ext uri="{FF2B5EF4-FFF2-40B4-BE49-F238E27FC236}">
                <a16:creationId xmlns:a16="http://schemas.microsoft.com/office/drawing/2014/main" id="{08F30373-F43A-689E-B598-7905DC369C14}"/>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0969" name="Rectangle 8">
            <a:extLst>
              <a:ext uri="{FF2B5EF4-FFF2-40B4-BE49-F238E27FC236}">
                <a16:creationId xmlns:a16="http://schemas.microsoft.com/office/drawing/2014/main" id="{4C6DE513-153A-1F2E-71E4-1790008B41C9}"/>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0970" name="Rectangle 9">
            <a:extLst>
              <a:ext uri="{FF2B5EF4-FFF2-40B4-BE49-F238E27FC236}">
                <a16:creationId xmlns:a16="http://schemas.microsoft.com/office/drawing/2014/main" id="{CC6C7320-3390-53EA-5262-B268DEDB261D}"/>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0971" name="Rectangle 10">
            <a:extLst>
              <a:ext uri="{FF2B5EF4-FFF2-40B4-BE49-F238E27FC236}">
                <a16:creationId xmlns:a16="http://schemas.microsoft.com/office/drawing/2014/main" id="{89716BF3-D9EB-F0F3-EA27-6FFC0CFF97DA}"/>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0972" name="Rectangle 11">
            <a:extLst>
              <a:ext uri="{FF2B5EF4-FFF2-40B4-BE49-F238E27FC236}">
                <a16:creationId xmlns:a16="http://schemas.microsoft.com/office/drawing/2014/main" id="{1C202779-EE8E-9077-933C-96F54F284FDE}"/>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0973" name="Rectangle 12">
            <a:extLst>
              <a:ext uri="{FF2B5EF4-FFF2-40B4-BE49-F238E27FC236}">
                <a16:creationId xmlns:a16="http://schemas.microsoft.com/office/drawing/2014/main" id="{35833A09-981F-A0FF-1420-68CC7A6FE028}"/>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0974" name="Rectangle 13">
            <a:extLst>
              <a:ext uri="{FF2B5EF4-FFF2-40B4-BE49-F238E27FC236}">
                <a16:creationId xmlns:a16="http://schemas.microsoft.com/office/drawing/2014/main" id="{B44ED005-821C-23D1-C398-826AA5720591}"/>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0975" name="Rectangle 14">
            <a:extLst>
              <a:ext uri="{FF2B5EF4-FFF2-40B4-BE49-F238E27FC236}">
                <a16:creationId xmlns:a16="http://schemas.microsoft.com/office/drawing/2014/main" id="{6C471E67-F473-5062-2B02-E87610FC1406}"/>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0976" name="Rectangle 15">
            <a:extLst>
              <a:ext uri="{FF2B5EF4-FFF2-40B4-BE49-F238E27FC236}">
                <a16:creationId xmlns:a16="http://schemas.microsoft.com/office/drawing/2014/main" id="{DC436CC3-D55B-57F3-44D0-06387739BAA2}"/>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0977" name="Rectangle 16">
            <a:extLst>
              <a:ext uri="{FF2B5EF4-FFF2-40B4-BE49-F238E27FC236}">
                <a16:creationId xmlns:a16="http://schemas.microsoft.com/office/drawing/2014/main" id="{DF1C0E35-A69B-D83B-CC5E-C0691B430552}"/>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0978" name="Rectangle 17">
            <a:extLst>
              <a:ext uri="{FF2B5EF4-FFF2-40B4-BE49-F238E27FC236}">
                <a16:creationId xmlns:a16="http://schemas.microsoft.com/office/drawing/2014/main" id="{6E1F6479-B24D-3109-CBAF-EDA108887284}"/>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0979" name="Rectangle 18">
            <a:extLst>
              <a:ext uri="{FF2B5EF4-FFF2-40B4-BE49-F238E27FC236}">
                <a16:creationId xmlns:a16="http://schemas.microsoft.com/office/drawing/2014/main" id="{7C7A9D94-3373-5FD0-1444-97AED137549C}"/>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0980" name="Rectangle 19">
            <a:extLst>
              <a:ext uri="{FF2B5EF4-FFF2-40B4-BE49-F238E27FC236}">
                <a16:creationId xmlns:a16="http://schemas.microsoft.com/office/drawing/2014/main" id="{C3B18075-E066-3EB2-F56E-1E30DFE087B6}"/>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0981" name="Rectangle 20">
            <a:extLst>
              <a:ext uri="{FF2B5EF4-FFF2-40B4-BE49-F238E27FC236}">
                <a16:creationId xmlns:a16="http://schemas.microsoft.com/office/drawing/2014/main" id="{1A91FCEA-F04D-9245-B74A-8CFB44715685}"/>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0982" name="Rectangle 21">
            <a:extLst>
              <a:ext uri="{FF2B5EF4-FFF2-40B4-BE49-F238E27FC236}">
                <a16:creationId xmlns:a16="http://schemas.microsoft.com/office/drawing/2014/main" id="{FB413E2F-AA63-C5DB-6C5C-B3CA96A3C3E1}"/>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0983" name="Rectangle 22">
            <a:extLst>
              <a:ext uri="{FF2B5EF4-FFF2-40B4-BE49-F238E27FC236}">
                <a16:creationId xmlns:a16="http://schemas.microsoft.com/office/drawing/2014/main" id="{BA7292D7-0618-FAFF-87A7-FB9E58CAF0BF}"/>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0984" name="Rectangle 23">
            <a:extLst>
              <a:ext uri="{FF2B5EF4-FFF2-40B4-BE49-F238E27FC236}">
                <a16:creationId xmlns:a16="http://schemas.microsoft.com/office/drawing/2014/main" id="{1DCC157D-A019-16E4-6BE4-03A05BDD15C9}"/>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0985" name="Rectangle 24">
            <a:extLst>
              <a:ext uri="{FF2B5EF4-FFF2-40B4-BE49-F238E27FC236}">
                <a16:creationId xmlns:a16="http://schemas.microsoft.com/office/drawing/2014/main" id="{A799999C-6F02-5859-F4A9-E6F7ADAAA6F5}"/>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0986" name="Rectangle 25">
            <a:extLst>
              <a:ext uri="{FF2B5EF4-FFF2-40B4-BE49-F238E27FC236}">
                <a16:creationId xmlns:a16="http://schemas.microsoft.com/office/drawing/2014/main" id="{B4BA6906-11D2-10C8-E0D4-073DAA26A97F}"/>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0987" name="Rectangle 26">
            <a:extLst>
              <a:ext uri="{FF2B5EF4-FFF2-40B4-BE49-F238E27FC236}">
                <a16:creationId xmlns:a16="http://schemas.microsoft.com/office/drawing/2014/main" id="{704C36C6-6D8B-D4CC-EB80-2AC299902690}"/>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0988" name="Rectangle 27">
            <a:extLst>
              <a:ext uri="{FF2B5EF4-FFF2-40B4-BE49-F238E27FC236}">
                <a16:creationId xmlns:a16="http://schemas.microsoft.com/office/drawing/2014/main" id="{8222882C-CF83-F18E-0C79-738127854B9F}"/>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0989" name="Rectangle 28">
            <a:extLst>
              <a:ext uri="{FF2B5EF4-FFF2-40B4-BE49-F238E27FC236}">
                <a16:creationId xmlns:a16="http://schemas.microsoft.com/office/drawing/2014/main" id="{556C8BD8-7C3F-F8DE-E1DF-763C85CC9040}"/>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30480C9F-A309-4B79-C8CD-8917E885E811}"/>
              </a:ext>
            </a:extLst>
          </p:cNvPr>
          <p:cNvSpPr txBox="1"/>
          <p:nvPr/>
        </p:nvSpPr>
        <p:spPr>
          <a:xfrm>
            <a:off x="7696200" y="2476500"/>
            <a:ext cx="2057400" cy="92333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32 bit word to specify IP version- IPv4 or IPv6</a:t>
            </a:r>
          </a:p>
        </p:txBody>
      </p:sp>
      <p:cxnSp>
        <p:nvCxnSpPr>
          <p:cNvPr id="5" name="Elbow Connector 4">
            <a:extLst>
              <a:ext uri="{FF2B5EF4-FFF2-40B4-BE49-F238E27FC236}">
                <a16:creationId xmlns:a16="http://schemas.microsoft.com/office/drawing/2014/main" id="{EE0F6E1C-B616-BBB4-EA19-C8F3151785DC}"/>
              </a:ext>
            </a:extLst>
          </p:cNvPr>
          <p:cNvCxnSpPr>
            <a:stCxn id="2" idx="0"/>
            <a:endCxn id="40975" idx="0"/>
          </p:cNvCxnSpPr>
          <p:nvPr/>
        </p:nvCxnSpPr>
        <p:spPr>
          <a:xfrm rot="16200000" flipV="1">
            <a:off x="5372100" y="-876300"/>
            <a:ext cx="114300" cy="6591300"/>
          </a:xfrm>
          <a:prstGeom prst="bentConnector3">
            <a:avLst>
              <a:gd name="adj1" fmla="val 300000"/>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071372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B56CD4D4-5C1B-7FD9-D742-D4A3B6D3BA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F85C154E-C3BD-4B60-BD2C-D29969988A36}" type="slidenum">
              <a:rPr lang="en-US" altLang="en-US" sz="1400">
                <a:latin typeface="Times New Roman" panose="02020603050405020304" pitchFamily="18" charset="0"/>
              </a:rPr>
              <a:pPr>
                <a:spcBef>
                  <a:spcPct val="0"/>
                </a:spcBef>
                <a:buClrTx/>
                <a:buFontTx/>
                <a:buNone/>
              </a:pPr>
              <a:t>37</a:t>
            </a:fld>
            <a:endParaRPr lang="en-US" altLang="en-US" sz="1400">
              <a:latin typeface="Times New Roman" panose="02020603050405020304" pitchFamily="18" charset="0"/>
            </a:endParaRPr>
          </a:p>
        </p:txBody>
      </p:sp>
      <p:sp>
        <p:nvSpPr>
          <p:cNvPr id="41987" name="Rectangle 2">
            <a:extLst>
              <a:ext uri="{FF2B5EF4-FFF2-40B4-BE49-F238E27FC236}">
                <a16:creationId xmlns:a16="http://schemas.microsoft.com/office/drawing/2014/main" id="{FD630C35-0AF2-1337-B4A8-48FCE4C62075}"/>
              </a:ext>
            </a:extLst>
          </p:cNvPr>
          <p:cNvSpPr>
            <a:spLocks noGrp="1" noChangeArrowheads="1"/>
          </p:cNvSpPr>
          <p:nvPr>
            <p:ph type="title"/>
          </p:nvPr>
        </p:nvSpPr>
        <p:spPr/>
        <p:txBody>
          <a:bodyPr/>
          <a:lstStyle/>
          <a:p>
            <a:pPr eaLnBrk="1" hangingPunct="1"/>
            <a:r>
              <a:rPr lang="en-US" altLang="en-US"/>
              <a:t>IP-in-IP encapsulation</a:t>
            </a:r>
          </a:p>
        </p:txBody>
      </p:sp>
      <p:sp>
        <p:nvSpPr>
          <p:cNvPr id="41988" name="Rectangle 3">
            <a:extLst>
              <a:ext uri="{FF2B5EF4-FFF2-40B4-BE49-F238E27FC236}">
                <a16:creationId xmlns:a16="http://schemas.microsoft.com/office/drawing/2014/main" id="{8F0BF647-E615-59B6-91DD-339D8F72398B}"/>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1989" name="Rectangle 4">
            <a:extLst>
              <a:ext uri="{FF2B5EF4-FFF2-40B4-BE49-F238E27FC236}">
                <a16:creationId xmlns:a16="http://schemas.microsoft.com/office/drawing/2014/main" id="{F06EAF9B-185D-00EA-69FC-1EA4F506C87A}"/>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1990" name="Rectangle 5">
            <a:extLst>
              <a:ext uri="{FF2B5EF4-FFF2-40B4-BE49-F238E27FC236}">
                <a16:creationId xmlns:a16="http://schemas.microsoft.com/office/drawing/2014/main" id="{489B95AF-C4AF-9FE2-CD74-B695AE3527D0}"/>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1991" name="Rectangle 6">
            <a:extLst>
              <a:ext uri="{FF2B5EF4-FFF2-40B4-BE49-F238E27FC236}">
                <a16:creationId xmlns:a16="http://schemas.microsoft.com/office/drawing/2014/main" id="{64C6D07F-FA18-FF13-8995-48ABDD564814}"/>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1992" name="Rectangle 7">
            <a:extLst>
              <a:ext uri="{FF2B5EF4-FFF2-40B4-BE49-F238E27FC236}">
                <a16:creationId xmlns:a16="http://schemas.microsoft.com/office/drawing/2014/main" id="{A351DC3B-68E4-7142-33A3-A73085609E4D}"/>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1993" name="Rectangle 8">
            <a:extLst>
              <a:ext uri="{FF2B5EF4-FFF2-40B4-BE49-F238E27FC236}">
                <a16:creationId xmlns:a16="http://schemas.microsoft.com/office/drawing/2014/main" id="{79B8BC77-C402-43AD-3D3A-0CD4C467D2CD}"/>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1994" name="Rectangle 9">
            <a:extLst>
              <a:ext uri="{FF2B5EF4-FFF2-40B4-BE49-F238E27FC236}">
                <a16:creationId xmlns:a16="http://schemas.microsoft.com/office/drawing/2014/main" id="{BAF93131-B8C4-00A5-F51D-250BFAEF6DCC}"/>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1995" name="Rectangle 10">
            <a:extLst>
              <a:ext uri="{FF2B5EF4-FFF2-40B4-BE49-F238E27FC236}">
                <a16:creationId xmlns:a16="http://schemas.microsoft.com/office/drawing/2014/main" id="{589C04D9-98A2-DDBD-1293-BFACBA0C589C}"/>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1996" name="Rectangle 11">
            <a:extLst>
              <a:ext uri="{FF2B5EF4-FFF2-40B4-BE49-F238E27FC236}">
                <a16:creationId xmlns:a16="http://schemas.microsoft.com/office/drawing/2014/main" id="{7AFD491A-5D46-D8C4-6384-C6E413BBFB3D}"/>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1997" name="Rectangle 12">
            <a:extLst>
              <a:ext uri="{FF2B5EF4-FFF2-40B4-BE49-F238E27FC236}">
                <a16:creationId xmlns:a16="http://schemas.microsoft.com/office/drawing/2014/main" id="{5053C2E8-E9E1-CECC-0FC9-EAC4FC67C41D}"/>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1998" name="Rectangle 13">
            <a:extLst>
              <a:ext uri="{FF2B5EF4-FFF2-40B4-BE49-F238E27FC236}">
                <a16:creationId xmlns:a16="http://schemas.microsoft.com/office/drawing/2014/main" id="{ACD6CEBD-D8B1-5B05-3DD1-3C0CFAEAE8B0}"/>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1999" name="Rectangle 14">
            <a:extLst>
              <a:ext uri="{FF2B5EF4-FFF2-40B4-BE49-F238E27FC236}">
                <a16:creationId xmlns:a16="http://schemas.microsoft.com/office/drawing/2014/main" id="{20360E59-C2B4-7E11-CF4E-C11654DD696A}"/>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2000" name="Rectangle 15">
            <a:extLst>
              <a:ext uri="{FF2B5EF4-FFF2-40B4-BE49-F238E27FC236}">
                <a16:creationId xmlns:a16="http://schemas.microsoft.com/office/drawing/2014/main" id="{D21C74F2-11B9-1216-DA94-C68194F2AF67}"/>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2001" name="Rectangle 16">
            <a:extLst>
              <a:ext uri="{FF2B5EF4-FFF2-40B4-BE49-F238E27FC236}">
                <a16:creationId xmlns:a16="http://schemas.microsoft.com/office/drawing/2014/main" id="{824A0781-A249-4035-47F9-801FB4B4569B}"/>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2002" name="Rectangle 17">
            <a:extLst>
              <a:ext uri="{FF2B5EF4-FFF2-40B4-BE49-F238E27FC236}">
                <a16:creationId xmlns:a16="http://schemas.microsoft.com/office/drawing/2014/main" id="{38AAB195-713B-3684-6615-EA6D1B613D01}"/>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2003" name="Rectangle 18">
            <a:extLst>
              <a:ext uri="{FF2B5EF4-FFF2-40B4-BE49-F238E27FC236}">
                <a16:creationId xmlns:a16="http://schemas.microsoft.com/office/drawing/2014/main" id="{EC654BCC-4277-C244-16F9-4B7427D8B02E}"/>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2004" name="Rectangle 19">
            <a:extLst>
              <a:ext uri="{FF2B5EF4-FFF2-40B4-BE49-F238E27FC236}">
                <a16:creationId xmlns:a16="http://schemas.microsoft.com/office/drawing/2014/main" id="{AEF638B7-19B2-3F11-9D1B-8D44F6ACA3F8}"/>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2005" name="Rectangle 20">
            <a:extLst>
              <a:ext uri="{FF2B5EF4-FFF2-40B4-BE49-F238E27FC236}">
                <a16:creationId xmlns:a16="http://schemas.microsoft.com/office/drawing/2014/main" id="{54973A40-A8B6-4D0D-7C1F-BFF4ADD8A38E}"/>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2006" name="Rectangle 21">
            <a:extLst>
              <a:ext uri="{FF2B5EF4-FFF2-40B4-BE49-F238E27FC236}">
                <a16:creationId xmlns:a16="http://schemas.microsoft.com/office/drawing/2014/main" id="{33C0133E-0114-537B-D771-79045EEA45D8}"/>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2007" name="Rectangle 22">
            <a:extLst>
              <a:ext uri="{FF2B5EF4-FFF2-40B4-BE49-F238E27FC236}">
                <a16:creationId xmlns:a16="http://schemas.microsoft.com/office/drawing/2014/main" id="{D0BA6836-FA91-E418-D1D2-F4E0E9D0C1A9}"/>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2008" name="Rectangle 23">
            <a:extLst>
              <a:ext uri="{FF2B5EF4-FFF2-40B4-BE49-F238E27FC236}">
                <a16:creationId xmlns:a16="http://schemas.microsoft.com/office/drawing/2014/main" id="{BE40587A-C5AA-F768-5AFF-FA86D91FDCCC}"/>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2009" name="Rectangle 24">
            <a:extLst>
              <a:ext uri="{FF2B5EF4-FFF2-40B4-BE49-F238E27FC236}">
                <a16:creationId xmlns:a16="http://schemas.microsoft.com/office/drawing/2014/main" id="{BE8CE205-35FB-DFB2-7DE5-31023C0AA83E}"/>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2010" name="Rectangle 25">
            <a:extLst>
              <a:ext uri="{FF2B5EF4-FFF2-40B4-BE49-F238E27FC236}">
                <a16:creationId xmlns:a16="http://schemas.microsoft.com/office/drawing/2014/main" id="{53E1A7DE-8353-9F0D-5A52-8DFA848B6F75}"/>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2011" name="Rectangle 26">
            <a:extLst>
              <a:ext uri="{FF2B5EF4-FFF2-40B4-BE49-F238E27FC236}">
                <a16:creationId xmlns:a16="http://schemas.microsoft.com/office/drawing/2014/main" id="{AC37A4E0-FBD4-3099-6B08-DBF5F2CA3E88}"/>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2012" name="Rectangle 27">
            <a:extLst>
              <a:ext uri="{FF2B5EF4-FFF2-40B4-BE49-F238E27FC236}">
                <a16:creationId xmlns:a16="http://schemas.microsoft.com/office/drawing/2014/main" id="{CD6E370D-F945-D955-44E6-D9C4A524BA49}"/>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2013" name="Rectangle 28">
            <a:extLst>
              <a:ext uri="{FF2B5EF4-FFF2-40B4-BE49-F238E27FC236}">
                <a16:creationId xmlns:a16="http://schemas.microsoft.com/office/drawing/2014/main" id="{3AAB283F-D89C-EBC9-A054-74E586D950B5}"/>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C37C09D5-218F-7811-7C38-574678B77612}"/>
              </a:ext>
            </a:extLst>
          </p:cNvPr>
          <p:cNvSpPr txBox="1"/>
          <p:nvPr/>
        </p:nvSpPr>
        <p:spPr>
          <a:xfrm>
            <a:off x="7696200" y="2476500"/>
            <a:ext cx="2057400" cy="92333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Length of the outer IP header (five words)</a:t>
            </a:r>
          </a:p>
        </p:txBody>
      </p:sp>
      <p:cxnSp>
        <p:nvCxnSpPr>
          <p:cNvPr id="5" name="Elbow Connector 4">
            <a:extLst>
              <a:ext uri="{FF2B5EF4-FFF2-40B4-BE49-F238E27FC236}">
                <a16:creationId xmlns:a16="http://schemas.microsoft.com/office/drawing/2014/main" id="{F3E8AD35-C4FF-4A56-1EE8-039FEA791158}"/>
              </a:ext>
            </a:extLst>
          </p:cNvPr>
          <p:cNvCxnSpPr>
            <a:stCxn id="2" idx="0"/>
            <a:endCxn id="42000" idx="0"/>
          </p:cNvCxnSpPr>
          <p:nvPr/>
        </p:nvCxnSpPr>
        <p:spPr>
          <a:xfrm rot="16200000" flipV="1">
            <a:off x="5676900" y="-571500"/>
            <a:ext cx="114300" cy="5981700"/>
          </a:xfrm>
          <a:prstGeom prst="bentConnector3">
            <a:avLst>
              <a:gd name="adj1" fmla="val 300000"/>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294267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58784474-5B63-646C-AB89-145DCFD4B47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3683B4CE-BCA3-4F4A-97E3-356C63693D5B}" type="slidenum">
              <a:rPr lang="en-US" altLang="en-US" sz="1400">
                <a:latin typeface="Times New Roman" panose="02020603050405020304" pitchFamily="18" charset="0"/>
              </a:rPr>
              <a:pPr>
                <a:spcBef>
                  <a:spcPct val="0"/>
                </a:spcBef>
                <a:buClrTx/>
                <a:buFontTx/>
                <a:buNone/>
              </a:pPr>
              <a:t>38</a:t>
            </a:fld>
            <a:endParaRPr lang="en-US" altLang="en-US" sz="1400">
              <a:latin typeface="Times New Roman" panose="02020603050405020304" pitchFamily="18" charset="0"/>
            </a:endParaRPr>
          </a:p>
        </p:txBody>
      </p:sp>
      <p:sp>
        <p:nvSpPr>
          <p:cNvPr id="43011" name="Rectangle 2">
            <a:extLst>
              <a:ext uri="{FF2B5EF4-FFF2-40B4-BE49-F238E27FC236}">
                <a16:creationId xmlns:a16="http://schemas.microsoft.com/office/drawing/2014/main" id="{8D5314AC-F878-A23D-EAB3-8D0F92947048}"/>
              </a:ext>
            </a:extLst>
          </p:cNvPr>
          <p:cNvSpPr>
            <a:spLocks noGrp="1" noChangeArrowheads="1"/>
          </p:cNvSpPr>
          <p:nvPr>
            <p:ph type="title"/>
          </p:nvPr>
        </p:nvSpPr>
        <p:spPr/>
        <p:txBody>
          <a:bodyPr/>
          <a:lstStyle/>
          <a:p>
            <a:pPr eaLnBrk="1" hangingPunct="1"/>
            <a:r>
              <a:rPr lang="en-US" altLang="en-US"/>
              <a:t>IP-in-IP encapsulation</a:t>
            </a:r>
          </a:p>
        </p:txBody>
      </p:sp>
      <p:sp>
        <p:nvSpPr>
          <p:cNvPr id="43012" name="Rectangle 3">
            <a:extLst>
              <a:ext uri="{FF2B5EF4-FFF2-40B4-BE49-F238E27FC236}">
                <a16:creationId xmlns:a16="http://schemas.microsoft.com/office/drawing/2014/main" id="{2BD1ABF3-FF58-8157-5354-D03E99108103}"/>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3013" name="Rectangle 4">
            <a:extLst>
              <a:ext uri="{FF2B5EF4-FFF2-40B4-BE49-F238E27FC236}">
                <a16:creationId xmlns:a16="http://schemas.microsoft.com/office/drawing/2014/main" id="{3276E625-9853-E660-F6B8-F36C1EE80156}"/>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3014" name="Rectangle 5">
            <a:extLst>
              <a:ext uri="{FF2B5EF4-FFF2-40B4-BE49-F238E27FC236}">
                <a16:creationId xmlns:a16="http://schemas.microsoft.com/office/drawing/2014/main" id="{A7EE646C-891A-EB78-75E4-9AB5570B24AE}"/>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3015" name="Rectangle 6">
            <a:extLst>
              <a:ext uri="{FF2B5EF4-FFF2-40B4-BE49-F238E27FC236}">
                <a16:creationId xmlns:a16="http://schemas.microsoft.com/office/drawing/2014/main" id="{F847BA80-2099-1DAE-AD1A-2266D3E2121C}"/>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3016" name="Rectangle 7">
            <a:extLst>
              <a:ext uri="{FF2B5EF4-FFF2-40B4-BE49-F238E27FC236}">
                <a16:creationId xmlns:a16="http://schemas.microsoft.com/office/drawing/2014/main" id="{D0B4D399-3751-BE8A-F659-EDA6C96D1879}"/>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3017" name="Rectangle 8">
            <a:extLst>
              <a:ext uri="{FF2B5EF4-FFF2-40B4-BE49-F238E27FC236}">
                <a16:creationId xmlns:a16="http://schemas.microsoft.com/office/drawing/2014/main" id="{E5C3BDB5-B52E-D992-F53B-302389A2DFEC}"/>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3018" name="Rectangle 9">
            <a:extLst>
              <a:ext uri="{FF2B5EF4-FFF2-40B4-BE49-F238E27FC236}">
                <a16:creationId xmlns:a16="http://schemas.microsoft.com/office/drawing/2014/main" id="{8BEC98F9-27C1-BEC7-4D43-8D024E6D54F0}"/>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3019" name="Rectangle 10">
            <a:extLst>
              <a:ext uri="{FF2B5EF4-FFF2-40B4-BE49-F238E27FC236}">
                <a16:creationId xmlns:a16="http://schemas.microsoft.com/office/drawing/2014/main" id="{5BACDC8F-4330-CB7A-52FA-E6A9D15584B4}"/>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3020" name="Rectangle 11">
            <a:extLst>
              <a:ext uri="{FF2B5EF4-FFF2-40B4-BE49-F238E27FC236}">
                <a16:creationId xmlns:a16="http://schemas.microsoft.com/office/drawing/2014/main" id="{FDE52A4C-C0BE-35FE-BA13-A39CBB52C6C3}"/>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3021" name="Rectangle 12">
            <a:extLst>
              <a:ext uri="{FF2B5EF4-FFF2-40B4-BE49-F238E27FC236}">
                <a16:creationId xmlns:a16="http://schemas.microsoft.com/office/drawing/2014/main" id="{62907EBD-50DF-F696-2EBF-72B88C26C52B}"/>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3022" name="Rectangle 13">
            <a:extLst>
              <a:ext uri="{FF2B5EF4-FFF2-40B4-BE49-F238E27FC236}">
                <a16:creationId xmlns:a16="http://schemas.microsoft.com/office/drawing/2014/main" id="{2C085533-8BF2-00D0-B32C-C86DFB05D8D9}"/>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3023" name="Rectangle 14">
            <a:extLst>
              <a:ext uri="{FF2B5EF4-FFF2-40B4-BE49-F238E27FC236}">
                <a16:creationId xmlns:a16="http://schemas.microsoft.com/office/drawing/2014/main" id="{E0DF6FCD-5181-8D21-B131-7ABC27597359}"/>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3024" name="Rectangle 15">
            <a:extLst>
              <a:ext uri="{FF2B5EF4-FFF2-40B4-BE49-F238E27FC236}">
                <a16:creationId xmlns:a16="http://schemas.microsoft.com/office/drawing/2014/main" id="{FF6BF317-0DB2-B324-5D7B-57E736F3FA6B}"/>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3025" name="Rectangle 16">
            <a:extLst>
              <a:ext uri="{FF2B5EF4-FFF2-40B4-BE49-F238E27FC236}">
                <a16:creationId xmlns:a16="http://schemas.microsoft.com/office/drawing/2014/main" id="{72A47D9B-FC23-7905-CD46-600ABF45998A}"/>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3026" name="Rectangle 17">
            <a:extLst>
              <a:ext uri="{FF2B5EF4-FFF2-40B4-BE49-F238E27FC236}">
                <a16:creationId xmlns:a16="http://schemas.microsoft.com/office/drawing/2014/main" id="{3196F937-158E-35AE-C699-1DAB4460A1C3}"/>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3027" name="Rectangle 18">
            <a:extLst>
              <a:ext uri="{FF2B5EF4-FFF2-40B4-BE49-F238E27FC236}">
                <a16:creationId xmlns:a16="http://schemas.microsoft.com/office/drawing/2014/main" id="{EC572E43-35B1-6DC5-6A21-4075E0E93BE8}"/>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3028" name="Rectangle 19">
            <a:extLst>
              <a:ext uri="{FF2B5EF4-FFF2-40B4-BE49-F238E27FC236}">
                <a16:creationId xmlns:a16="http://schemas.microsoft.com/office/drawing/2014/main" id="{0C816316-A458-3F56-EE8E-E04565F7B6ED}"/>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3029" name="Rectangle 20">
            <a:extLst>
              <a:ext uri="{FF2B5EF4-FFF2-40B4-BE49-F238E27FC236}">
                <a16:creationId xmlns:a16="http://schemas.microsoft.com/office/drawing/2014/main" id="{A3C5590B-C6A9-0488-BBB3-4559C371D9CB}"/>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3030" name="Rectangle 21">
            <a:extLst>
              <a:ext uri="{FF2B5EF4-FFF2-40B4-BE49-F238E27FC236}">
                <a16:creationId xmlns:a16="http://schemas.microsoft.com/office/drawing/2014/main" id="{02C97010-5587-C6BD-B168-D5FD7FCFEE69}"/>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3031" name="Rectangle 22">
            <a:extLst>
              <a:ext uri="{FF2B5EF4-FFF2-40B4-BE49-F238E27FC236}">
                <a16:creationId xmlns:a16="http://schemas.microsoft.com/office/drawing/2014/main" id="{2BDEEC8E-DAC0-D6A0-47A5-51D480BC16D9}"/>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3032" name="Rectangle 23">
            <a:extLst>
              <a:ext uri="{FF2B5EF4-FFF2-40B4-BE49-F238E27FC236}">
                <a16:creationId xmlns:a16="http://schemas.microsoft.com/office/drawing/2014/main" id="{55693512-68A4-AD95-5F10-E94E7F101F44}"/>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3033" name="Rectangle 24">
            <a:extLst>
              <a:ext uri="{FF2B5EF4-FFF2-40B4-BE49-F238E27FC236}">
                <a16:creationId xmlns:a16="http://schemas.microsoft.com/office/drawing/2014/main" id="{A16FE160-3393-5944-ADE2-9D7EF741679F}"/>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3034" name="Rectangle 25">
            <a:extLst>
              <a:ext uri="{FF2B5EF4-FFF2-40B4-BE49-F238E27FC236}">
                <a16:creationId xmlns:a16="http://schemas.microsoft.com/office/drawing/2014/main" id="{7984AE3A-DD7A-AB62-AA37-FBFB6F1FA287}"/>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3035" name="Rectangle 26">
            <a:extLst>
              <a:ext uri="{FF2B5EF4-FFF2-40B4-BE49-F238E27FC236}">
                <a16:creationId xmlns:a16="http://schemas.microsoft.com/office/drawing/2014/main" id="{E26E1DA6-A542-442D-3A8A-BAA2B912976D}"/>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3036" name="Rectangle 27">
            <a:extLst>
              <a:ext uri="{FF2B5EF4-FFF2-40B4-BE49-F238E27FC236}">
                <a16:creationId xmlns:a16="http://schemas.microsoft.com/office/drawing/2014/main" id="{FFF2BA3A-1DF3-D0C6-0156-1DB81571A46F}"/>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3037" name="Rectangle 28">
            <a:extLst>
              <a:ext uri="{FF2B5EF4-FFF2-40B4-BE49-F238E27FC236}">
                <a16:creationId xmlns:a16="http://schemas.microsoft.com/office/drawing/2014/main" id="{C2753D17-F3E3-608E-38AE-9064F6DBA747}"/>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CD5A1754-5A4D-81F4-6875-3B1D39DBCCBC}"/>
              </a:ext>
            </a:extLst>
          </p:cNvPr>
          <p:cNvSpPr txBox="1"/>
          <p:nvPr/>
        </p:nvSpPr>
        <p:spPr>
          <a:xfrm>
            <a:off x="7696200" y="2476501"/>
            <a:ext cx="2057400" cy="1200329"/>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Differentiated services – copied from inner IP header</a:t>
            </a:r>
          </a:p>
        </p:txBody>
      </p:sp>
      <p:cxnSp>
        <p:nvCxnSpPr>
          <p:cNvPr id="5" name="Elbow Connector 4">
            <a:extLst>
              <a:ext uri="{FF2B5EF4-FFF2-40B4-BE49-F238E27FC236}">
                <a16:creationId xmlns:a16="http://schemas.microsoft.com/office/drawing/2014/main" id="{B5501B71-29E8-39A3-BFFC-B3F44D1F87E5}"/>
              </a:ext>
            </a:extLst>
          </p:cNvPr>
          <p:cNvCxnSpPr>
            <a:stCxn id="2" idx="0"/>
            <a:endCxn id="43022" idx="0"/>
          </p:cNvCxnSpPr>
          <p:nvPr/>
        </p:nvCxnSpPr>
        <p:spPr>
          <a:xfrm rot="16200000" flipV="1">
            <a:off x="6134100" y="-114300"/>
            <a:ext cx="114300" cy="5067300"/>
          </a:xfrm>
          <a:prstGeom prst="bentConnector3">
            <a:avLst>
              <a:gd name="adj1" fmla="val 300000"/>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2913115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FABA8724-9A0C-1CCD-1C43-029ED07AA23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0CB360E0-38F0-41D4-9D4C-43AA7DB5CEA9}" type="slidenum">
              <a:rPr lang="en-US" altLang="en-US" sz="1400">
                <a:latin typeface="Times New Roman" panose="02020603050405020304" pitchFamily="18" charset="0"/>
              </a:rPr>
              <a:pPr>
                <a:spcBef>
                  <a:spcPct val="0"/>
                </a:spcBef>
                <a:buClrTx/>
                <a:buFontTx/>
                <a:buNone/>
              </a:pPr>
              <a:t>39</a:t>
            </a:fld>
            <a:endParaRPr lang="en-US" altLang="en-US" sz="1400">
              <a:latin typeface="Times New Roman" panose="02020603050405020304" pitchFamily="18" charset="0"/>
            </a:endParaRPr>
          </a:p>
        </p:txBody>
      </p:sp>
      <p:sp>
        <p:nvSpPr>
          <p:cNvPr id="44035" name="Rectangle 2">
            <a:extLst>
              <a:ext uri="{FF2B5EF4-FFF2-40B4-BE49-F238E27FC236}">
                <a16:creationId xmlns:a16="http://schemas.microsoft.com/office/drawing/2014/main" id="{EBD06E33-9163-5974-8870-4300E5BA57A3}"/>
              </a:ext>
            </a:extLst>
          </p:cNvPr>
          <p:cNvSpPr>
            <a:spLocks noGrp="1" noChangeArrowheads="1"/>
          </p:cNvSpPr>
          <p:nvPr>
            <p:ph type="title"/>
          </p:nvPr>
        </p:nvSpPr>
        <p:spPr/>
        <p:txBody>
          <a:bodyPr/>
          <a:lstStyle/>
          <a:p>
            <a:pPr eaLnBrk="1" hangingPunct="1"/>
            <a:r>
              <a:rPr lang="en-US" altLang="en-US"/>
              <a:t>IP-in-IP encapsulation</a:t>
            </a:r>
          </a:p>
        </p:txBody>
      </p:sp>
      <p:sp>
        <p:nvSpPr>
          <p:cNvPr id="44036" name="Rectangle 3">
            <a:extLst>
              <a:ext uri="{FF2B5EF4-FFF2-40B4-BE49-F238E27FC236}">
                <a16:creationId xmlns:a16="http://schemas.microsoft.com/office/drawing/2014/main" id="{D75F2515-21B8-F4AB-FBDB-F221B4DFF20A}"/>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4037" name="Rectangle 4">
            <a:extLst>
              <a:ext uri="{FF2B5EF4-FFF2-40B4-BE49-F238E27FC236}">
                <a16:creationId xmlns:a16="http://schemas.microsoft.com/office/drawing/2014/main" id="{32905A12-2610-2C54-75F9-C27A01038C41}"/>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4038" name="Rectangle 5">
            <a:extLst>
              <a:ext uri="{FF2B5EF4-FFF2-40B4-BE49-F238E27FC236}">
                <a16:creationId xmlns:a16="http://schemas.microsoft.com/office/drawing/2014/main" id="{0C159996-2E80-4D15-0DC5-E6878A1C7764}"/>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dirty="0"/>
              <a:t>IP address of HA</a:t>
            </a:r>
            <a:endParaRPr lang="en-US" altLang="en-US" sz="1600" dirty="0"/>
          </a:p>
        </p:txBody>
      </p:sp>
      <p:sp>
        <p:nvSpPr>
          <p:cNvPr id="44039" name="Rectangle 6">
            <a:extLst>
              <a:ext uri="{FF2B5EF4-FFF2-40B4-BE49-F238E27FC236}">
                <a16:creationId xmlns:a16="http://schemas.microsoft.com/office/drawing/2014/main" id="{5B916B23-D05B-C85F-6528-73F1CCD36926}"/>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4040" name="Rectangle 7">
            <a:extLst>
              <a:ext uri="{FF2B5EF4-FFF2-40B4-BE49-F238E27FC236}">
                <a16:creationId xmlns:a16="http://schemas.microsoft.com/office/drawing/2014/main" id="{8A457066-3AE3-68F0-0087-E2435F2D1D67}"/>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4041" name="Rectangle 8">
            <a:extLst>
              <a:ext uri="{FF2B5EF4-FFF2-40B4-BE49-F238E27FC236}">
                <a16:creationId xmlns:a16="http://schemas.microsoft.com/office/drawing/2014/main" id="{DA0790BA-303A-4A03-CFCE-6A35C8BBD2DD}"/>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4042" name="Rectangle 9">
            <a:extLst>
              <a:ext uri="{FF2B5EF4-FFF2-40B4-BE49-F238E27FC236}">
                <a16:creationId xmlns:a16="http://schemas.microsoft.com/office/drawing/2014/main" id="{87A69C76-75C5-579C-017D-327108C2B80A}"/>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4043" name="Rectangle 10">
            <a:extLst>
              <a:ext uri="{FF2B5EF4-FFF2-40B4-BE49-F238E27FC236}">
                <a16:creationId xmlns:a16="http://schemas.microsoft.com/office/drawing/2014/main" id="{349DFEAB-898D-DDA4-7F8D-7985A9BD702A}"/>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4044" name="Rectangle 11">
            <a:extLst>
              <a:ext uri="{FF2B5EF4-FFF2-40B4-BE49-F238E27FC236}">
                <a16:creationId xmlns:a16="http://schemas.microsoft.com/office/drawing/2014/main" id="{6315125D-D6B4-9900-7DFF-FEFBC6C868D7}"/>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4045" name="Rectangle 12">
            <a:extLst>
              <a:ext uri="{FF2B5EF4-FFF2-40B4-BE49-F238E27FC236}">
                <a16:creationId xmlns:a16="http://schemas.microsoft.com/office/drawing/2014/main" id="{D93FA56F-7B8D-E783-4BF8-8B7779C6BC0E}"/>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4046" name="Rectangle 13">
            <a:extLst>
              <a:ext uri="{FF2B5EF4-FFF2-40B4-BE49-F238E27FC236}">
                <a16:creationId xmlns:a16="http://schemas.microsoft.com/office/drawing/2014/main" id="{9E6D847F-28D6-E51C-8CAC-A8FDEB55F142}"/>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4047" name="Rectangle 14">
            <a:extLst>
              <a:ext uri="{FF2B5EF4-FFF2-40B4-BE49-F238E27FC236}">
                <a16:creationId xmlns:a16="http://schemas.microsoft.com/office/drawing/2014/main" id="{E46F3423-ABAD-1754-CBD0-B6F96B857919}"/>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4048" name="Rectangle 15">
            <a:extLst>
              <a:ext uri="{FF2B5EF4-FFF2-40B4-BE49-F238E27FC236}">
                <a16:creationId xmlns:a16="http://schemas.microsoft.com/office/drawing/2014/main" id="{7343BDA8-8B74-BE84-FE81-52D9747BB876}"/>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4049" name="Rectangle 16">
            <a:extLst>
              <a:ext uri="{FF2B5EF4-FFF2-40B4-BE49-F238E27FC236}">
                <a16:creationId xmlns:a16="http://schemas.microsoft.com/office/drawing/2014/main" id="{0E2C1FC6-6CB6-22AD-1A09-3643DACD7360}"/>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4050" name="Rectangle 17">
            <a:extLst>
              <a:ext uri="{FF2B5EF4-FFF2-40B4-BE49-F238E27FC236}">
                <a16:creationId xmlns:a16="http://schemas.microsoft.com/office/drawing/2014/main" id="{F2B58997-4D11-162D-B1F8-E02B4C863B52}"/>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4051" name="Rectangle 18">
            <a:extLst>
              <a:ext uri="{FF2B5EF4-FFF2-40B4-BE49-F238E27FC236}">
                <a16:creationId xmlns:a16="http://schemas.microsoft.com/office/drawing/2014/main" id="{429BA7E8-6889-C8CF-268F-F7A22B0421A9}"/>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4052" name="Rectangle 19">
            <a:extLst>
              <a:ext uri="{FF2B5EF4-FFF2-40B4-BE49-F238E27FC236}">
                <a16:creationId xmlns:a16="http://schemas.microsoft.com/office/drawing/2014/main" id="{BDD237C2-ED4E-EB72-4E17-0C9FF2BF6809}"/>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4053" name="Rectangle 20">
            <a:extLst>
              <a:ext uri="{FF2B5EF4-FFF2-40B4-BE49-F238E27FC236}">
                <a16:creationId xmlns:a16="http://schemas.microsoft.com/office/drawing/2014/main" id="{B292451C-45EC-E53E-B54D-297688BF2169}"/>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4054" name="Rectangle 21">
            <a:extLst>
              <a:ext uri="{FF2B5EF4-FFF2-40B4-BE49-F238E27FC236}">
                <a16:creationId xmlns:a16="http://schemas.microsoft.com/office/drawing/2014/main" id="{929A42F5-12E3-BFD9-27A7-A07B22A40F41}"/>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4055" name="Rectangle 22">
            <a:extLst>
              <a:ext uri="{FF2B5EF4-FFF2-40B4-BE49-F238E27FC236}">
                <a16:creationId xmlns:a16="http://schemas.microsoft.com/office/drawing/2014/main" id="{E5D5C5C0-F6F0-0211-5283-0282E2284AD6}"/>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4056" name="Rectangle 23">
            <a:extLst>
              <a:ext uri="{FF2B5EF4-FFF2-40B4-BE49-F238E27FC236}">
                <a16:creationId xmlns:a16="http://schemas.microsoft.com/office/drawing/2014/main" id="{80E62B05-4592-7EF3-2E63-294AC0050270}"/>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4057" name="Rectangle 24">
            <a:extLst>
              <a:ext uri="{FF2B5EF4-FFF2-40B4-BE49-F238E27FC236}">
                <a16:creationId xmlns:a16="http://schemas.microsoft.com/office/drawing/2014/main" id="{404F5D75-6CB3-F6C4-62DD-61C4E80BCFDD}"/>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4058" name="Rectangle 25">
            <a:extLst>
              <a:ext uri="{FF2B5EF4-FFF2-40B4-BE49-F238E27FC236}">
                <a16:creationId xmlns:a16="http://schemas.microsoft.com/office/drawing/2014/main" id="{D2078C2F-E016-E4FE-671A-8600B5FB1D80}"/>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4059" name="Rectangle 26">
            <a:extLst>
              <a:ext uri="{FF2B5EF4-FFF2-40B4-BE49-F238E27FC236}">
                <a16:creationId xmlns:a16="http://schemas.microsoft.com/office/drawing/2014/main" id="{9ABDC735-6574-D8F4-B59E-53FDC852EEBE}"/>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4060" name="Rectangle 27">
            <a:extLst>
              <a:ext uri="{FF2B5EF4-FFF2-40B4-BE49-F238E27FC236}">
                <a16:creationId xmlns:a16="http://schemas.microsoft.com/office/drawing/2014/main" id="{72059751-2832-BBED-8757-A312872C778A}"/>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4061" name="Rectangle 28">
            <a:extLst>
              <a:ext uri="{FF2B5EF4-FFF2-40B4-BE49-F238E27FC236}">
                <a16:creationId xmlns:a16="http://schemas.microsoft.com/office/drawing/2014/main" id="{ECDCFA9A-74A6-97FA-34B9-6264BAA512B8}"/>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8C1BBD6A-DF3D-A4FF-B16E-749CA30EEE8F}"/>
              </a:ext>
            </a:extLst>
          </p:cNvPr>
          <p:cNvSpPr txBox="1"/>
          <p:nvPr/>
        </p:nvSpPr>
        <p:spPr>
          <a:xfrm>
            <a:off x="7696200" y="2476500"/>
            <a:ext cx="2057400" cy="92333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Length of complete encapsulated packet</a:t>
            </a:r>
          </a:p>
        </p:txBody>
      </p:sp>
      <p:cxnSp>
        <p:nvCxnSpPr>
          <p:cNvPr id="5" name="Elbow Connector 4">
            <a:extLst>
              <a:ext uri="{FF2B5EF4-FFF2-40B4-BE49-F238E27FC236}">
                <a16:creationId xmlns:a16="http://schemas.microsoft.com/office/drawing/2014/main" id="{331C6C53-D4F3-713F-11C3-7F95E78FA967}"/>
              </a:ext>
            </a:extLst>
          </p:cNvPr>
          <p:cNvCxnSpPr>
            <a:stCxn id="2" idx="0"/>
            <a:endCxn id="44045" idx="0"/>
          </p:cNvCxnSpPr>
          <p:nvPr/>
        </p:nvCxnSpPr>
        <p:spPr>
          <a:xfrm rot="16200000" flipV="1">
            <a:off x="7048500" y="800100"/>
            <a:ext cx="114300" cy="3238500"/>
          </a:xfrm>
          <a:prstGeom prst="bentConnector3">
            <a:avLst>
              <a:gd name="adj1" fmla="val 300000"/>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32374870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685800"/>
            <a:ext cx="8229600" cy="5410200"/>
          </a:xfrm>
        </p:spPr>
        <p:txBody>
          <a:bodyPr>
            <a:normAutofit fontScale="92500" lnSpcReduction="20000"/>
          </a:bodyPr>
          <a:lstStyle/>
          <a:p>
            <a:pPr marL="514350" indent="-514350">
              <a:buNone/>
            </a:pPr>
            <a:r>
              <a:rPr lang="en-US" b="1" u="sng" dirty="0" smtClean="0">
                <a:solidFill>
                  <a:srgbClr val="C00000"/>
                </a:solidFill>
                <a:latin typeface="+mj-lt"/>
              </a:rPr>
              <a:t>Contents</a:t>
            </a:r>
          </a:p>
          <a:p>
            <a:pPr marL="514350" indent="-514350">
              <a:buAutoNum type="arabicPeriod"/>
            </a:pPr>
            <a:endParaRPr lang="en-US" dirty="0" smtClean="0"/>
          </a:p>
          <a:p>
            <a:pPr marL="514350" indent="-514350">
              <a:buAutoNum type="arabicPeriod"/>
            </a:pPr>
            <a:r>
              <a:rPr lang="en-US" sz="2400" dirty="0"/>
              <a:t>Introduction to Internet</a:t>
            </a:r>
          </a:p>
          <a:p>
            <a:pPr marL="514350" indent="-514350">
              <a:buAutoNum type="arabicPeriod"/>
            </a:pPr>
            <a:endParaRPr lang="en-US" sz="2400" dirty="0"/>
          </a:p>
          <a:p>
            <a:pPr marL="514350" indent="-514350">
              <a:buAutoNum type="arabicPeriod"/>
            </a:pPr>
            <a:r>
              <a:rPr lang="en-US" sz="2400" dirty="0"/>
              <a:t>Traditional IP address</a:t>
            </a:r>
          </a:p>
          <a:p>
            <a:pPr marL="514350" indent="-514350">
              <a:buNone/>
            </a:pPr>
            <a:r>
              <a:rPr lang="en-US" sz="2400" dirty="0"/>
              <a:t> </a:t>
            </a:r>
          </a:p>
          <a:p>
            <a:pPr marL="514350" indent="-514350">
              <a:buNone/>
            </a:pPr>
            <a:r>
              <a:rPr lang="en-US" sz="2400" dirty="0"/>
              <a:t>3.	Mobile IP and its Functions</a:t>
            </a:r>
          </a:p>
          <a:p>
            <a:pPr marL="514350" indent="-514350">
              <a:buAutoNum type="arabicPeriod"/>
            </a:pPr>
            <a:endParaRPr lang="en-US" sz="2400" dirty="0"/>
          </a:p>
          <a:p>
            <a:pPr marL="514350" indent="-514350">
              <a:buNone/>
            </a:pPr>
            <a:r>
              <a:rPr lang="en-US" sz="2400" dirty="0"/>
              <a:t>4.	Working of Mobile IP</a:t>
            </a:r>
          </a:p>
          <a:p>
            <a:pPr marL="514350" indent="-514350">
              <a:buAutoNum type="arabicPeriod"/>
            </a:pPr>
            <a:endParaRPr lang="en-US" sz="2400" dirty="0"/>
          </a:p>
          <a:p>
            <a:pPr marL="514350" indent="-514350">
              <a:buAutoNum type="arabicPeriod" startAt="5"/>
            </a:pPr>
            <a:r>
              <a:rPr lang="en-US" sz="2400" dirty="0"/>
              <a:t>Applications and Challenges</a:t>
            </a:r>
          </a:p>
          <a:p>
            <a:pPr marL="514350" indent="-514350">
              <a:buAutoNum type="arabicPeriod" startAt="5"/>
            </a:pPr>
            <a:endParaRPr lang="en-US" sz="2400" dirty="0"/>
          </a:p>
          <a:p>
            <a:pPr marL="514350" indent="-514350">
              <a:buAutoNum type="arabicPeriod" startAt="5"/>
            </a:pPr>
            <a:r>
              <a:rPr lang="en-IN" sz="2400" dirty="0"/>
              <a:t>Agent advertisement and discovery, Registration, tunnelling and encapsulation, Optimizations, Reverse tunnelling,</a:t>
            </a:r>
            <a:endParaRPr lang="en-US" sz="2400" dirty="0"/>
          </a:p>
        </p:txBody>
      </p:sp>
    </p:spTree>
    <p:extLst>
      <p:ext uri="{BB962C8B-B14F-4D97-AF65-F5344CB8AC3E}">
        <p14:creationId xmlns:p14="http://schemas.microsoft.com/office/powerpoint/2010/main" val="25854096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6AD1F62F-6A0E-146A-D97F-B17C30DE621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0F0C04F1-8952-480C-A156-5EE27AED21D4}" type="slidenum">
              <a:rPr lang="en-US" altLang="en-US" sz="1400">
                <a:latin typeface="Times New Roman" panose="02020603050405020304" pitchFamily="18" charset="0"/>
              </a:rPr>
              <a:pPr>
                <a:spcBef>
                  <a:spcPct val="0"/>
                </a:spcBef>
                <a:buClrTx/>
                <a:buFontTx/>
                <a:buNone/>
              </a:pPr>
              <a:t>40</a:t>
            </a:fld>
            <a:endParaRPr lang="en-US" altLang="en-US" sz="1400">
              <a:latin typeface="Times New Roman" panose="02020603050405020304" pitchFamily="18" charset="0"/>
            </a:endParaRPr>
          </a:p>
        </p:txBody>
      </p:sp>
      <p:sp>
        <p:nvSpPr>
          <p:cNvPr id="45059" name="Rectangle 2">
            <a:extLst>
              <a:ext uri="{FF2B5EF4-FFF2-40B4-BE49-F238E27FC236}">
                <a16:creationId xmlns:a16="http://schemas.microsoft.com/office/drawing/2014/main" id="{1D6EBCDB-1107-F533-E3CA-A1569E505630}"/>
              </a:ext>
            </a:extLst>
          </p:cNvPr>
          <p:cNvSpPr>
            <a:spLocks noGrp="1" noChangeArrowheads="1"/>
          </p:cNvSpPr>
          <p:nvPr>
            <p:ph type="title"/>
          </p:nvPr>
        </p:nvSpPr>
        <p:spPr/>
        <p:txBody>
          <a:bodyPr/>
          <a:lstStyle/>
          <a:p>
            <a:pPr eaLnBrk="1" hangingPunct="1"/>
            <a:r>
              <a:rPr lang="en-US" altLang="en-US"/>
              <a:t>IP-in-IP encapsulation</a:t>
            </a:r>
          </a:p>
        </p:txBody>
      </p:sp>
      <p:sp>
        <p:nvSpPr>
          <p:cNvPr id="45060" name="Rectangle 3">
            <a:extLst>
              <a:ext uri="{FF2B5EF4-FFF2-40B4-BE49-F238E27FC236}">
                <a16:creationId xmlns:a16="http://schemas.microsoft.com/office/drawing/2014/main" id="{8D42BF15-87A6-8193-2A52-9A374D6286F6}"/>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5061" name="Rectangle 4">
            <a:extLst>
              <a:ext uri="{FF2B5EF4-FFF2-40B4-BE49-F238E27FC236}">
                <a16:creationId xmlns:a16="http://schemas.microsoft.com/office/drawing/2014/main" id="{528AF05B-D594-DF4C-D0A8-4E38C78B894B}"/>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5062" name="Rectangle 5">
            <a:extLst>
              <a:ext uri="{FF2B5EF4-FFF2-40B4-BE49-F238E27FC236}">
                <a16:creationId xmlns:a16="http://schemas.microsoft.com/office/drawing/2014/main" id="{EA9306AC-A712-841F-A873-9C6266B4F34A}"/>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5063" name="Rectangle 6">
            <a:extLst>
              <a:ext uri="{FF2B5EF4-FFF2-40B4-BE49-F238E27FC236}">
                <a16:creationId xmlns:a16="http://schemas.microsoft.com/office/drawing/2014/main" id="{EECA80E4-BD3F-714D-AC3D-EE033BDE9929}"/>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5064" name="Rectangle 7">
            <a:extLst>
              <a:ext uri="{FF2B5EF4-FFF2-40B4-BE49-F238E27FC236}">
                <a16:creationId xmlns:a16="http://schemas.microsoft.com/office/drawing/2014/main" id="{8F696DDE-FE78-B3D7-A627-33A03C320541}"/>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dirty="0"/>
              <a:t>IP identification</a:t>
            </a:r>
          </a:p>
        </p:txBody>
      </p:sp>
      <p:sp>
        <p:nvSpPr>
          <p:cNvPr id="45065" name="Rectangle 8">
            <a:extLst>
              <a:ext uri="{FF2B5EF4-FFF2-40B4-BE49-F238E27FC236}">
                <a16:creationId xmlns:a16="http://schemas.microsoft.com/office/drawing/2014/main" id="{F1A13687-08B4-D135-4C7A-73E59D488E57}"/>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5066" name="Rectangle 9">
            <a:extLst>
              <a:ext uri="{FF2B5EF4-FFF2-40B4-BE49-F238E27FC236}">
                <a16:creationId xmlns:a16="http://schemas.microsoft.com/office/drawing/2014/main" id="{4EC6E907-1092-34B2-9EF0-B59712707BC2}"/>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5067" name="Rectangle 10">
            <a:extLst>
              <a:ext uri="{FF2B5EF4-FFF2-40B4-BE49-F238E27FC236}">
                <a16:creationId xmlns:a16="http://schemas.microsoft.com/office/drawing/2014/main" id="{D8E15750-6400-3E4A-A653-4D5D75D74B2D}"/>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5068" name="Rectangle 11">
            <a:extLst>
              <a:ext uri="{FF2B5EF4-FFF2-40B4-BE49-F238E27FC236}">
                <a16:creationId xmlns:a16="http://schemas.microsoft.com/office/drawing/2014/main" id="{A2A4C5E3-1D11-0AED-410D-644626939E3A}"/>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5069" name="Rectangle 12">
            <a:extLst>
              <a:ext uri="{FF2B5EF4-FFF2-40B4-BE49-F238E27FC236}">
                <a16:creationId xmlns:a16="http://schemas.microsoft.com/office/drawing/2014/main" id="{30764610-F14A-9CA6-2B7D-8BF4F1E0E250}"/>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5070" name="Rectangle 13">
            <a:extLst>
              <a:ext uri="{FF2B5EF4-FFF2-40B4-BE49-F238E27FC236}">
                <a16:creationId xmlns:a16="http://schemas.microsoft.com/office/drawing/2014/main" id="{48BFCA9E-F3D8-D657-AD9A-1732A222BEBA}"/>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5071" name="Rectangle 14">
            <a:extLst>
              <a:ext uri="{FF2B5EF4-FFF2-40B4-BE49-F238E27FC236}">
                <a16:creationId xmlns:a16="http://schemas.microsoft.com/office/drawing/2014/main" id="{2296F0EC-5E89-0C11-2EC2-CF6ED83CBDAB}"/>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5072" name="Rectangle 15">
            <a:extLst>
              <a:ext uri="{FF2B5EF4-FFF2-40B4-BE49-F238E27FC236}">
                <a16:creationId xmlns:a16="http://schemas.microsoft.com/office/drawing/2014/main" id="{C5FF9E02-FE09-0DBE-9D36-BE2E337B257E}"/>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5073" name="Rectangle 16">
            <a:extLst>
              <a:ext uri="{FF2B5EF4-FFF2-40B4-BE49-F238E27FC236}">
                <a16:creationId xmlns:a16="http://schemas.microsoft.com/office/drawing/2014/main" id="{5168F8B3-94EC-1425-57C5-1725F6C68777}"/>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5074" name="Rectangle 17">
            <a:extLst>
              <a:ext uri="{FF2B5EF4-FFF2-40B4-BE49-F238E27FC236}">
                <a16:creationId xmlns:a16="http://schemas.microsoft.com/office/drawing/2014/main" id="{E5621C95-BC9E-050F-D83C-E16DB71B42AB}"/>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5075" name="Rectangle 18">
            <a:extLst>
              <a:ext uri="{FF2B5EF4-FFF2-40B4-BE49-F238E27FC236}">
                <a16:creationId xmlns:a16="http://schemas.microsoft.com/office/drawing/2014/main" id="{8906E555-E74E-40A9-946D-16EAB8D4E5E3}"/>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5076" name="Rectangle 19">
            <a:extLst>
              <a:ext uri="{FF2B5EF4-FFF2-40B4-BE49-F238E27FC236}">
                <a16:creationId xmlns:a16="http://schemas.microsoft.com/office/drawing/2014/main" id="{90108392-6821-B241-8590-88CA74246DFB}"/>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5077" name="Rectangle 20">
            <a:extLst>
              <a:ext uri="{FF2B5EF4-FFF2-40B4-BE49-F238E27FC236}">
                <a16:creationId xmlns:a16="http://schemas.microsoft.com/office/drawing/2014/main" id="{64B5C922-9904-82C5-F5F2-306523045DB1}"/>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5078" name="Rectangle 21">
            <a:extLst>
              <a:ext uri="{FF2B5EF4-FFF2-40B4-BE49-F238E27FC236}">
                <a16:creationId xmlns:a16="http://schemas.microsoft.com/office/drawing/2014/main" id="{58D9F1D8-C89B-AF32-B6E7-821D50929C95}"/>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5079" name="Rectangle 22">
            <a:extLst>
              <a:ext uri="{FF2B5EF4-FFF2-40B4-BE49-F238E27FC236}">
                <a16:creationId xmlns:a16="http://schemas.microsoft.com/office/drawing/2014/main" id="{32F5295D-278E-4A85-3DDE-39710E43B789}"/>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5080" name="Rectangle 23">
            <a:extLst>
              <a:ext uri="{FF2B5EF4-FFF2-40B4-BE49-F238E27FC236}">
                <a16:creationId xmlns:a16="http://schemas.microsoft.com/office/drawing/2014/main" id="{32BD8061-500E-4FD4-E70D-606E2BC0704E}"/>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5081" name="Rectangle 24">
            <a:extLst>
              <a:ext uri="{FF2B5EF4-FFF2-40B4-BE49-F238E27FC236}">
                <a16:creationId xmlns:a16="http://schemas.microsoft.com/office/drawing/2014/main" id="{33E8FB2A-907A-4B9D-9913-B1B4D362D184}"/>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5082" name="Rectangle 25">
            <a:extLst>
              <a:ext uri="{FF2B5EF4-FFF2-40B4-BE49-F238E27FC236}">
                <a16:creationId xmlns:a16="http://schemas.microsoft.com/office/drawing/2014/main" id="{8854472D-5EA6-EE45-AE93-DE7430DE1315}"/>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5083" name="Rectangle 26">
            <a:extLst>
              <a:ext uri="{FF2B5EF4-FFF2-40B4-BE49-F238E27FC236}">
                <a16:creationId xmlns:a16="http://schemas.microsoft.com/office/drawing/2014/main" id="{168F1189-7DC3-9A4A-F5EC-5426533B3CA9}"/>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5084" name="Rectangle 27">
            <a:extLst>
              <a:ext uri="{FF2B5EF4-FFF2-40B4-BE49-F238E27FC236}">
                <a16:creationId xmlns:a16="http://schemas.microsoft.com/office/drawing/2014/main" id="{415FA1F4-9242-8CA2-2199-390E442AA237}"/>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5085" name="Rectangle 28">
            <a:extLst>
              <a:ext uri="{FF2B5EF4-FFF2-40B4-BE49-F238E27FC236}">
                <a16:creationId xmlns:a16="http://schemas.microsoft.com/office/drawing/2014/main" id="{F79DD04C-30D6-0C06-7C40-7CF48911B95E}"/>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91A9B6DA-6D4E-F950-CECD-F3711D7FC379}"/>
              </a:ext>
            </a:extLst>
          </p:cNvPr>
          <p:cNvSpPr txBox="1"/>
          <p:nvPr/>
        </p:nvSpPr>
        <p:spPr>
          <a:xfrm>
            <a:off x="7696200" y="2476501"/>
            <a:ext cx="2514600" cy="20313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A 32 bit word to specify the ID for the packet, flags, and fragment offset for the same packet ID (a packet can be transmitted in fragments)</a:t>
            </a:r>
          </a:p>
        </p:txBody>
      </p:sp>
      <p:cxnSp>
        <p:nvCxnSpPr>
          <p:cNvPr id="5" name="Elbow Connector 4">
            <a:extLst>
              <a:ext uri="{FF2B5EF4-FFF2-40B4-BE49-F238E27FC236}">
                <a16:creationId xmlns:a16="http://schemas.microsoft.com/office/drawing/2014/main" id="{D239BAAF-BC23-2C45-FBBA-36D0885E9AF8}"/>
              </a:ext>
            </a:extLst>
          </p:cNvPr>
          <p:cNvCxnSpPr>
            <a:stCxn id="2" idx="0"/>
            <a:endCxn id="45068" idx="3"/>
          </p:cNvCxnSpPr>
          <p:nvPr/>
        </p:nvCxnSpPr>
        <p:spPr>
          <a:xfrm rot="16200000" flipH="1" flipV="1">
            <a:off x="7715250" y="1466850"/>
            <a:ext cx="228600" cy="2247900"/>
          </a:xfrm>
          <a:prstGeom prst="bentConnector4">
            <a:avLst>
              <a:gd name="adj1" fmla="val -100000"/>
              <a:gd name="adj2" fmla="val 77966"/>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922947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12CA07C5-C339-7ACD-728B-1570BA78763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A1434F8C-E732-447A-A71C-69DBA0EB6649}" type="slidenum">
              <a:rPr lang="en-US" altLang="en-US" sz="1400">
                <a:latin typeface="Times New Roman" panose="02020603050405020304" pitchFamily="18" charset="0"/>
              </a:rPr>
              <a:pPr>
                <a:spcBef>
                  <a:spcPct val="0"/>
                </a:spcBef>
                <a:buClrTx/>
                <a:buFontTx/>
                <a:buNone/>
              </a:pPr>
              <a:t>41</a:t>
            </a:fld>
            <a:endParaRPr lang="en-US" altLang="en-US" sz="1400">
              <a:latin typeface="Times New Roman" panose="02020603050405020304" pitchFamily="18" charset="0"/>
            </a:endParaRPr>
          </a:p>
        </p:txBody>
      </p:sp>
      <p:sp>
        <p:nvSpPr>
          <p:cNvPr id="46083" name="Rectangle 2">
            <a:extLst>
              <a:ext uri="{FF2B5EF4-FFF2-40B4-BE49-F238E27FC236}">
                <a16:creationId xmlns:a16="http://schemas.microsoft.com/office/drawing/2014/main" id="{5303C98F-916B-C899-7EE4-B2E98556C4AE}"/>
              </a:ext>
            </a:extLst>
          </p:cNvPr>
          <p:cNvSpPr>
            <a:spLocks noGrp="1" noChangeArrowheads="1"/>
          </p:cNvSpPr>
          <p:nvPr>
            <p:ph type="title"/>
          </p:nvPr>
        </p:nvSpPr>
        <p:spPr/>
        <p:txBody>
          <a:bodyPr/>
          <a:lstStyle/>
          <a:p>
            <a:pPr eaLnBrk="1" hangingPunct="1"/>
            <a:r>
              <a:rPr lang="en-US" altLang="en-US"/>
              <a:t>IP-in-IP encapsulation</a:t>
            </a:r>
          </a:p>
        </p:txBody>
      </p:sp>
      <p:sp>
        <p:nvSpPr>
          <p:cNvPr id="46084" name="Rectangle 3">
            <a:extLst>
              <a:ext uri="{FF2B5EF4-FFF2-40B4-BE49-F238E27FC236}">
                <a16:creationId xmlns:a16="http://schemas.microsoft.com/office/drawing/2014/main" id="{739648DF-4C13-7C29-5539-EDB7C5E3E595}"/>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6085" name="Rectangle 4">
            <a:extLst>
              <a:ext uri="{FF2B5EF4-FFF2-40B4-BE49-F238E27FC236}">
                <a16:creationId xmlns:a16="http://schemas.microsoft.com/office/drawing/2014/main" id="{AE8E21BF-7B84-A65A-F405-56F18744C381}"/>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6086" name="Rectangle 5">
            <a:extLst>
              <a:ext uri="{FF2B5EF4-FFF2-40B4-BE49-F238E27FC236}">
                <a16:creationId xmlns:a16="http://schemas.microsoft.com/office/drawing/2014/main" id="{D7F674E3-4C0A-2D80-B2D8-F2AF84DE7D16}"/>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6087" name="Rectangle 6">
            <a:extLst>
              <a:ext uri="{FF2B5EF4-FFF2-40B4-BE49-F238E27FC236}">
                <a16:creationId xmlns:a16="http://schemas.microsoft.com/office/drawing/2014/main" id="{E49BDF30-DC5E-A5C6-31CD-0AEB2016D195}"/>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6088" name="Rectangle 7">
            <a:extLst>
              <a:ext uri="{FF2B5EF4-FFF2-40B4-BE49-F238E27FC236}">
                <a16:creationId xmlns:a16="http://schemas.microsoft.com/office/drawing/2014/main" id="{10AE8979-7584-4F65-3E4E-81FCAE93803B}"/>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6089" name="Rectangle 8">
            <a:extLst>
              <a:ext uri="{FF2B5EF4-FFF2-40B4-BE49-F238E27FC236}">
                <a16:creationId xmlns:a16="http://schemas.microsoft.com/office/drawing/2014/main" id="{2EA68F29-A128-CF8F-36BD-DED4B61463FC}"/>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6090" name="Rectangle 9">
            <a:extLst>
              <a:ext uri="{FF2B5EF4-FFF2-40B4-BE49-F238E27FC236}">
                <a16:creationId xmlns:a16="http://schemas.microsoft.com/office/drawing/2014/main" id="{EAEB0CBD-16A6-5848-D977-0CF41D4D6EBD}"/>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6091" name="Rectangle 10">
            <a:extLst>
              <a:ext uri="{FF2B5EF4-FFF2-40B4-BE49-F238E27FC236}">
                <a16:creationId xmlns:a16="http://schemas.microsoft.com/office/drawing/2014/main" id="{64557909-4CF7-381E-ECCD-BBCCF05D4D65}"/>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6092" name="Rectangle 11">
            <a:extLst>
              <a:ext uri="{FF2B5EF4-FFF2-40B4-BE49-F238E27FC236}">
                <a16:creationId xmlns:a16="http://schemas.microsoft.com/office/drawing/2014/main" id="{F613AE20-0B91-A3A5-42EA-DBB259410CF1}"/>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6093" name="Rectangle 12">
            <a:extLst>
              <a:ext uri="{FF2B5EF4-FFF2-40B4-BE49-F238E27FC236}">
                <a16:creationId xmlns:a16="http://schemas.microsoft.com/office/drawing/2014/main" id="{EA5023AD-FAF5-7D22-4642-6BD6B7B53A31}"/>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6094" name="Rectangle 13">
            <a:extLst>
              <a:ext uri="{FF2B5EF4-FFF2-40B4-BE49-F238E27FC236}">
                <a16:creationId xmlns:a16="http://schemas.microsoft.com/office/drawing/2014/main" id="{59C23949-0F49-0FC6-2955-D894F472D08F}"/>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6095" name="Rectangle 14">
            <a:extLst>
              <a:ext uri="{FF2B5EF4-FFF2-40B4-BE49-F238E27FC236}">
                <a16:creationId xmlns:a16="http://schemas.microsoft.com/office/drawing/2014/main" id="{70F661DE-E1F0-E6EB-9B39-56C28EB32EE0}"/>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6096" name="Rectangle 15">
            <a:extLst>
              <a:ext uri="{FF2B5EF4-FFF2-40B4-BE49-F238E27FC236}">
                <a16:creationId xmlns:a16="http://schemas.microsoft.com/office/drawing/2014/main" id="{EAAD9319-5714-EF21-40CA-C278396F6336}"/>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6097" name="Rectangle 16">
            <a:extLst>
              <a:ext uri="{FF2B5EF4-FFF2-40B4-BE49-F238E27FC236}">
                <a16:creationId xmlns:a16="http://schemas.microsoft.com/office/drawing/2014/main" id="{0BD81C17-FF85-0A34-A62D-35786DF8AE25}"/>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6098" name="Rectangle 17">
            <a:extLst>
              <a:ext uri="{FF2B5EF4-FFF2-40B4-BE49-F238E27FC236}">
                <a16:creationId xmlns:a16="http://schemas.microsoft.com/office/drawing/2014/main" id="{C930993E-DFA6-535C-BB64-FEA651995CC2}"/>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6099" name="Rectangle 18">
            <a:extLst>
              <a:ext uri="{FF2B5EF4-FFF2-40B4-BE49-F238E27FC236}">
                <a16:creationId xmlns:a16="http://schemas.microsoft.com/office/drawing/2014/main" id="{F1FD784C-BCCA-5021-3640-976037CF7917}"/>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6100" name="Rectangle 19">
            <a:extLst>
              <a:ext uri="{FF2B5EF4-FFF2-40B4-BE49-F238E27FC236}">
                <a16:creationId xmlns:a16="http://schemas.microsoft.com/office/drawing/2014/main" id="{9ED3B7DA-FB65-E87B-6903-AE0BFEAC70BC}"/>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6101" name="Rectangle 20">
            <a:extLst>
              <a:ext uri="{FF2B5EF4-FFF2-40B4-BE49-F238E27FC236}">
                <a16:creationId xmlns:a16="http://schemas.microsoft.com/office/drawing/2014/main" id="{0F70DBE1-B85B-75F8-921F-FEE459FC5712}"/>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6102" name="Rectangle 21">
            <a:extLst>
              <a:ext uri="{FF2B5EF4-FFF2-40B4-BE49-F238E27FC236}">
                <a16:creationId xmlns:a16="http://schemas.microsoft.com/office/drawing/2014/main" id="{ADD7B99D-BE8A-B370-9DA9-410F1A0E4D17}"/>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6103" name="Rectangle 22">
            <a:extLst>
              <a:ext uri="{FF2B5EF4-FFF2-40B4-BE49-F238E27FC236}">
                <a16:creationId xmlns:a16="http://schemas.microsoft.com/office/drawing/2014/main" id="{FCDBEAD6-BC74-617F-FA41-60DE10FC4AD0}"/>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6104" name="Rectangle 23">
            <a:extLst>
              <a:ext uri="{FF2B5EF4-FFF2-40B4-BE49-F238E27FC236}">
                <a16:creationId xmlns:a16="http://schemas.microsoft.com/office/drawing/2014/main" id="{099725CF-827A-A6B6-9DDD-4AE4BDF73184}"/>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6105" name="Rectangle 24">
            <a:extLst>
              <a:ext uri="{FF2B5EF4-FFF2-40B4-BE49-F238E27FC236}">
                <a16:creationId xmlns:a16="http://schemas.microsoft.com/office/drawing/2014/main" id="{9EB0160C-2DB3-7323-DE87-94DF8EF8A144}"/>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6106" name="Rectangle 25">
            <a:extLst>
              <a:ext uri="{FF2B5EF4-FFF2-40B4-BE49-F238E27FC236}">
                <a16:creationId xmlns:a16="http://schemas.microsoft.com/office/drawing/2014/main" id="{7F575B3B-316D-FB0A-A625-5B9FD75FC634}"/>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6107" name="Rectangle 26">
            <a:extLst>
              <a:ext uri="{FF2B5EF4-FFF2-40B4-BE49-F238E27FC236}">
                <a16:creationId xmlns:a16="http://schemas.microsoft.com/office/drawing/2014/main" id="{B74A0D74-5B0A-80A3-F0FD-761A18DC274A}"/>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6108" name="Rectangle 27">
            <a:extLst>
              <a:ext uri="{FF2B5EF4-FFF2-40B4-BE49-F238E27FC236}">
                <a16:creationId xmlns:a16="http://schemas.microsoft.com/office/drawing/2014/main" id="{D997B9A6-EEF5-FB7C-4B5C-938E7B24FBF9}"/>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6109" name="Rectangle 28">
            <a:extLst>
              <a:ext uri="{FF2B5EF4-FFF2-40B4-BE49-F238E27FC236}">
                <a16:creationId xmlns:a16="http://schemas.microsoft.com/office/drawing/2014/main" id="{1ED97A04-727E-7673-7FA4-1ADA51846988}"/>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9547EB12-8517-6FC3-AD4D-E2ED0B08C173}"/>
              </a:ext>
            </a:extLst>
          </p:cNvPr>
          <p:cNvSpPr txBox="1"/>
          <p:nvPr/>
        </p:nvSpPr>
        <p:spPr>
          <a:xfrm>
            <a:off x="7696200" y="2476501"/>
            <a:ext cx="2743200" cy="2031325"/>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A 32 bit word, to specify number of attempts to hop before expiry of packets at the network, type of protocol, and checksum of the header (for finding transmission errors)</a:t>
            </a:r>
          </a:p>
        </p:txBody>
      </p:sp>
      <p:cxnSp>
        <p:nvCxnSpPr>
          <p:cNvPr id="5" name="Elbow Connector 4">
            <a:extLst>
              <a:ext uri="{FF2B5EF4-FFF2-40B4-BE49-F238E27FC236}">
                <a16:creationId xmlns:a16="http://schemas.microsoft.com/office/drawing/2014/main" id="{10772035-FA35-982C-4601-A9BD544F96EC}"/>
              </a:ext>
            </a:extLst>
          </p:cNvPr>
          <p:cNvCxnSpPr>
            <a:stCxn id="2" idx="0"/>
          </p:cNvCxnSpPr>
          <p:nvPr/>
        </p:nvCxnSpPr>
        <p:spPr>
          <a:xfrm rot="16200000" flipH="1" flipV="1">
            <a:off x="7648575" y="1514475"/>
            <a:ext cx="457200" cy="2381250"/>
          </a:xfrm>
          <a:prstGeom prst="bentConnector4">
            <a:avLst>
              <a:gd name="adj1" fmla="val -50000"/>
              <a:gd name="adj2" fmla="val 78803"/>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6876128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a:extLst>
              <a:ext uri="{FF2B5EF4-FFF2-40B4-BE49-F238E27FC236}">
                <a16:creationId xmlns:a16="http://schemas.microsoft.com/office/drawing/2014/main" id="{86551532-ADCD-109A-6713-B20A8A23BDF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2B635172-CC63-46F4-A916-75C69A030843}" type="slidenum">
              <a:rPr lang="en-US" altLang="en-US" sz="1400">
                <a:latin typeface="Times New Roman" panose="02020603050405020304" pitchFamily="18" charset="0"/>
              </a:rPr>
              <a:pPr>
                <a:spcBef>
                  <a:spcPct val="0"/>
                </a:spcBef>
                <a:buClrTx/>
                <a:buFontTx/>
                <a:buNone/>
              </a:pPr>
              <a:t>42</a:t>
            </a:fld>
            <a:endParaRPr lang="en-US" altLang="en-US" sz="1400">
              <a:latin typeface="Times New Roman" panose="02020603050405020304" pitchFamily="18" charset="0"/>
            </a:endParaRPr>
          </a:p>
        </p:txBody>
      </p:sp>
      <p:sp>
        <p:nvSpPr>
          <p:cNvPr id="47107" name="Rectangle 2">
            <a:extLst>
              <a:ext uri="{FF2B5EF4-FFF2-40B4-BE49-F238E27FC236}">
                <a16:creationId xmlns:a16="http://schemas.microsoft.com/office/drawing/2014/main" id="{B9FB1A4F-4137-9122-ADED-0C074EDEDFE9}"/>
              </a:ext>
            </a:extLst>
          </p:cNvPr>
          <p:cNvSpPr>
            <a:spLocks noGrp="1" noChangeArrowheads="1"/>
          </p:cNvSpPr>
          <p:nvPr>
            <p:ph type="title"/>
          </p:nvPr>
        </p:nvSpPr>
        <p:spPr/>
        <p:txBody>
          <a:bodyPr/>
          <a:lstStyle/>
          <a:p>
            <a:pPr eaLnBrk="1" hangingPunct="1"/>
            <a:r>
              <a:rPr lang="en-US" altLang="en-US"/>
              <a:t>IP-in-IP encapsulation</a:t>
            </a:r>
          </a:p>
        </p:txBody>
      </p:sp>
      <p:sp>
        <p:nvSpPr>
          <p:cNvPr id="47108" name="Rectangle 3">
            <a:extLst>
              <a:ext uri="{FF2B5EF4-FFF2-40B4-BE49-F238E27FC236}">
                <a16:creationId xmlns:a16="http://schemas.microsoft.com/office/drawing/2014/main" id="{542C6039-2C92-2346-035A-E3D0784B1FEF}"/>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7109" name="Rectangle 4">
            <a:extLst>
              <a:ext uri="{FF2B5EF4-FFF2-40B4-BE49-F238E27FC236}">
                <a16:creationId xmlns:a16="http://schemas.microsoft.com/office/drawing/2014/main" id="{D5FA04A4-EB50-8305-645B-16698258192D}"/>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7110" name="Rectangle 5">
            <a:extLst>
              <a:ext uri="{FF2B5EF4-FFF2-40B4-BE49-F238E27FC236}">
                <a16:creationId xmlns:a16="http://schemas.microsoft.com/office/drawing/2014/main" id="{910D5D89-D628-CC99-1BC4-140F79FDAD40}"/>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7111" name="Rectangle 6">
            <a:extLst>
              <a:ext uri="{FF2B5EF4-FFF2-40B4-BE49-F238E27FC236}">
                <a16:creationId xmlns:a16="http://schemas.microsoft.com/office/drawing/2014/main" id="{E3BB0679-5DE1-6AF7-2873-02D3F7731983}"/>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7112" name="Rectangle 7">
            <a:extLst>
              <a:ext uri="{FF2B5EF4-FFF2-40B4-BE49-F238E27FC236}">
                <a16:creationId xmlns:a16="http://schemas.microsoft.com/office/drawing/2014/main" id="{AED84F43-7ADA-247A-6E6D-7869A3D78F9C}"/>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7113" name="Rectangle 8">
            <a:extLst>
              <a:ext uri="{FF2B5EF4-FFF2-40B4-BE49-F238E27FC236}">
                <a16:creationId xmlns:a16="http://schemas.microsoft.com/office/drawing/2014/main" id="{652E8534-1C99-00D7-9B86-1940B6735D09}"/>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7114" name="Rectangle 9">
            <a:extLst>
              <a:ext uri="{FF2B5EF4-FFF2-40B4-BE49-F238E27FC236}">
                <a16:creationId xmlns:a16="http://schemas.microsoft.com/office/drawing/2014/main" id="{9F3BF394-5C01-34CB-E04E-383FF7274A3E}"/>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7115" name="Rectangle 10">
            <a:extLst>
              <a:ext uri="{FF2B5EF4-FFF2-40B4-BE49-F238E27FC236}">
                <a16:creationId xmlns:a16="http://schemas.microsoft.com/office/drawing/2014/main" id="{2672DF05-A96D-7304-0B2F-CD01F6CB72FC}"/>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7116" name="Rectangle 11">
            <a:extLst>
              <a:ext uri="{FF2B5EF4-FFF2-40B4-BE49-F238E27FC236}">
                <a16:creationId xmlns:a16="http://schemas.microsoft.com/office/drawing/2014/main" id="{A2F77DEB-6B75-53F0-4E14-23D0FC000B9A}"/>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7117" name="Rectangle 12">
            <a:extLst>
              <a:ext uri="{FF2B5EF4-FFF2-40B4-BE49-F238E27FC236}">
                <a16:creationId xmlns:a16="http://schemas.microsoft.com/office/drawing/2014/main" id="{A0641E13-9038-E805-FF49-4C9A05EC8A24}"/>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7118" name="Rectangle 13">
            <a:extLst>
              <a:ext uri="{FF2B5EF4-FFF2-40B4-BE49-F238E27FC236}">
                <a16:creationId xmlns:a16="http://schemas.microsoft.com/office/drawing/2014/main" id="{FBA71BD8-5F0B-34C9-FF29-7E13CEA7B3B4}"/>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7119" name="Rectangle 14">
            <a:extLst>
              <a:ext uri="{FF2B5EF4-FFF2-40B4-BE49-F238E27FC236}">
                <a16:creationId xmlns:a16="http://schemas.microsoft.com/office/drawing/2014/main" id="{44BDD340-6171-41DE-787D-8DF355EA74DB}"/>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7120" name="Rectangle 15">
            <a:extLst>
              <a:ext uri="{FF2B5EF4-FFF2-40B4-BE49-F238E27FC236}">
                <a16:creationId xmlns:a16="http://schemas.microsoft.com/office/drawing/2014/main" id="{88771F45-D4AD-0CB8-69E6-1C477EA963B3}"/>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7121" name="Rectangle 16">
            <a:extLst>
              <a:ext uri="{FF2B5EF4-FFF2-40B4-BE49-F238E27FC236}">
                <a16:creationId xmlns:a16="http://schemas.microsoft.com/office/drawing/2014/main" id="{FB4F3C08-947B-1A47-9C3B-84DDA9B225D4}"/>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7122" name="Rectangle 17">
            <a:extLst>
              <a:ext uri="{FF2B5EF4-FFF2-40B4-BE49-F238E27FC236}">
                <a16:creationId xmlns:a16="http://schemas.microsoft.com/office/drawing/2014/main" id="{2C5E18D0-74AE-63AA-F07C-73B186DC2BDD}"/>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7123" name="Rectangle 18">
            <a:extLst>
              <a:ext uri="{FF2B5EF4-FFF2-40B4-BE49-F238E27FC236}">
                <a16:creationId xmlns:a16="http://schemas.microsoft.com/office/drawing/2014/main" id="{5A934BA3-5E4B-9477-9C41-44CD10AEAD7D}"/>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7124" name="Rectangle 19">
            <a:extLst>
              <a:ext uri="{FF2B5EF4-FFF2-40B4-BE49-F238E27FC236}">
                <a16:creationId xmlns:a16="http://schemas.microsoft.com/office/drawing/2014/main" id="{C8DE26EF-94FB-1EA3-10B0-60208E5B16F4}"/>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7125" name="Rectangle 20">
            <a:extLst>
              <a:ext uri="{FF2B5EF4-FFF2-40B4-BE49-F238E27FC236}">
                <a16:creationId xmlns:a16="http://schemas.microsoft.com/office/drawing/2014/main" id="{B502019F-B0FA-6A43-601A-96AB36CD0C3D}"/>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7126" name="Rectangle 21">
            <a:extLst>
              <a:ext uri="{FF2B5EF4-FFF2-40B4-BE49-F238E27FC236}">
                <a16:creationId xmlns:a16="http://schemas.microsoft.com/office/drawing/2014/main" id="{20DFE99D-EA06-AF40-DDF4-AECADEC6CEC7}"/>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7127" name="Rectangle 22">
            <a:extLst>
              <a:ext uri="{FF2B5EF4-FFF2-40B4-BE49-F238E27FC236}">
                <a16:creationId xmlns:a16="http://schemas.microsoft.com/office/drawing/2014/main" id="{DB0CB5F6-91E2-5BE0-D817-F03CE4A4BF88}"/>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7128" name="Rectangle 23">
            <a:extLst>
              <a:ext uri="{FF2B5EF4-FFF2-40B4-BE49-F238E27FC236}">
                <a16:creationId xmlns:a16="http://schemas.microsoft.com/office/drawing/2014/main" id="{24405C34-5844-E1DA-F9C0-4874B699A36E}"/>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7129" name="Rectangle 24">
            <a:extLst>
              <a:ext uri="{FF2B5EF4-FFF2-40B4-BE49-F238E27FC236}">
                <a16:creationId xmlns:a16="http://schemas.microsoft.com/office/drawing/2014/main" id="{286EFD80-0CE7-62C6-0DD8-10021CF8F703}"/>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7130" name="Rectangle 25">
            <a:extLst>
              <a:ext uri="{FF2B5EF4-FFF2-40B4-BE49-F238E27FC236}">
                <a16:creationId xmlns:a16="http://schemas.microsoft.com/office/drawing/2014/main" id="{297351EC-4364-F22F-4036-84428CD4FDAC}"/>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7131" name="Rectangle 26">
            <a:extLst>
              <a:ext uri="{FF2B5EF4-FFF2-40B4-BE49-F238E27FC236}">
                <a16:creationId xmlns:a16="http://schemas.microsoft.com/office/drawing/2014/main" id="{3AB0F001-0552-6208-605F-384EC27FAB50}"/>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7132" name="Rectangle 27">
            <a:extLst>
              <a:ext uri="{FF2B5EF4-FFF2-40B4-BE49-F238E27FC236}">
                <a16:creationId xmlns:a16="http://schemas.microsoft.com/office/drawing/2014/main" id="{F6D4CB5E-0694-AE8E-0F35-F5AAE4E42B01}"/>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7133" name="Rectangle 28">
            <a:extLst>
              <a:ext uri="{FF2B5EF4-FFF2-40B4-BE49-F238E27FC236}">
                <a16:creationId xmlns:a16="http://schemas.microsoft.com/office/drawing/2014/main" id="{3B7CE739-B4AD-951B-5E86-661BD784A094}"/>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456025A8-601E-D0E0-6D97-5DA6FD40B312}"/>
              </a:ext>
            </a:extLst>
          </p:cNvPr>
          <p:cNvSpPr txBox="1"/>
          <p:nvPr/>
        </p:nvSpPr>
        <p:spPr>
          <a:xfrm>
            <a:off x="7696200" y="2476500"/>
            <a:ext cx="2743200" cy="92333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A 32 bit word, to specify the IP address of the home agent.</a:t>
            </a:r>
          </a:p>
        </p:txBody>
      </p:sp>
      <p:cxnSp>
        <p:nvCxnSpPr>
          <p:cNvPr id="5" name="Elbow Connector 4">
            <a:extLst>
              <a:ext uri="{FF2B5EF4-FFF2-40B4-BE49-F238E27FC236}">
                <a16:creationId xmlns:a16="http://schemas.microsoft.com/office/drawing/2014/main" id="{0696F301-E993-CAC0-8A64-43A2D673C3DD}"/>
              </a:ext>
            </a:extLst>
          </p:cNvPr>
          <p:cNvCxnSpPr>
            <a:stCxn id="2" idx="0"/>
          </p:cNvCxnSpPr>
          <p:nvPr/>
        </p:nvCxnSpPr>
        <p:spPr>
          <a:xfrm rot="16200000" flipH="1" flipV="1">
            <a:off x="7541419" y="1621632"/>
            <a:ext cx="671513" cy="2381250"/>
          </a:xfrm>
          <a:prstGeom prst="bentConnector4">
            <a:avLst>
              <a:gd name="adj1" fmla="val -34039"/>
              <a:gd name="adj2" fmla="val 78803"/>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9407271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a:extLst>
              <a:ext uri="{FF2B5EF4-FFF2-40B4-BE49-F238E27FC236}">
                <a16:creationId xmlns:a16="http://schemas.microsoft.com/office/drawing/2014/main" id="{B709D6C4-281C-DB8E-91B6-80C72FD1160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AF31744A-334E-480B-AACE-5FB798FB5819}" type="slidenum">
              <a:rPr lang="en-US" altLang="en-US" sz="1400">
                <a:latin typeface="Times New Roman" panose="02020603050405020304" pitchFamily="18" charset="0"/>
              </a:rPr>
              <a:pPr>
                <a:spcBef>
                  <a:spcPct val="0"/>
                </a:spcBef>
                <a:buClrTx/>
                <a:buFontTx/>
                <a:buNone/>
              </a:pPr>
              <a:t>43</a:t>
            </a:fld>
            <a:endParaRPr lang="en-US" altLang="en-US" sz="1400">
              <a:latin typeface="Times New Roman" panose="02020603050405020304" pitchFamily="18" charset="0"/>
            </a:endParaRPr>
          </a:p>
        </p:txBody>
      </p:sp>
      <p:sp>
        <p:nvSpPr>
          <p:cNvPr id="48131" name="Rectangle 2">
            <a:extLst>
              <a:ext uri="{FF2B5EF4-FFF2-40B4-BE49-F238E27FC236}">
                <a16:creationId xmlns:a16="http://schemas.microsoft.com/office/drawing/2014/main" id="{0AD5C470-34F4-6B68-9D3A-73A19D6A568E}"/>
              </a:ext>
            </a:extLst>
          </p:cNvPr>
          <p:cNvSpPr>
            <a:spLocks noGrp="1" noChangeArrowheads="1"/>
          </p:cNvSpPr>
          <p:nvPr>
            <p:ph type="title"/>
          </p:nvPr>
        </p:nvSpPr>
        <p:spPr/>
        <p:txBody>
          <a:bodyPr/>
          <a:lstStyle/>
          <a:p>
            <a:pPr eaLnBrk="1" hangingPunct="1"/>
            <a:r>
              <a:rPr lang="en-US" altLang="en-US"/>
              <a:t>IP-in-IP encapsulation</a:t>
            </a:r>
          </a:p>
        </p:txBody>
      </p:sp>
      <p:sp>
        <p:nvSpPr>
          <p:cNvPr id="48132" name="Rectangle 3">
            <a:extLst>
              <a:ext uri="{FF2B5EF4-FFF2-40B4-BE49-F238E27FC236}">
                <a16:creationId xmlns:a16="http://schemas.microsoft.com/office/drawing/2014/main" id="{3F4FCEBC-A027-0061-3107-F5CDD748F59B}"/>
              </a:ext>
            </a:extLst>
          </p:cNvPr>
          <p:cNvSpPr>
            <a:spLocks noGrp="1" noChangeArrowheads="1"/>
          </p:cNvSpPr>
          <p:nvPr>
            <p:ph type="body" idx="1"/>
          </p:nvPr>
        </p:nvSpPr>
        <p:spPr>
          <a:xfrm>
            <a:off x="2209800" y="1330326"/>
            <a:ext cx="7772400" cy="955675"/>
          </a:xfrm>
        </p:spPr>
        <p:txBody>
          <a:bodyPr/>
          <a:lstStyle/>
          <a:p>
            <a:pPr eaLnBrk="1" hangingPunct="1"/>
            <a:r>
              <a:rPr lang="en-US" altLang="en-US" sz="2400"/>
              <a:t>IP-in-IP-encapsulation (mandatory in RFC 2003)</a:t>
            </a:r>
          </a:p>
          <a:p>
            <a:pPr marL="819150" lvl="1"/>
            <a:r>
              <a:rPr lang="en-US" altLang="en-US" sz="2000"/>
              <a:t>tunnel between HA and COA</a:t>
            </a:r>
          </a:p>
        </p:txBody>
      </p:sp>
      <p:sp>
        <p:nvSpPr>
          <p:cNvPr id="48133" name="Rectangle 4">
            <a:extLst>
              <a:ext uri="{FF2B5EF4-FFF2-40B4-BE49-F238E27FC236}">
                <a16:creationId xmlns:a16="http://schemas.microsoft.com/office/drawing/2014/main" id="{1A5A2E95-9EE6-E48B-2B47-0C845DAB16A6}"/>
              </a:ext>
            </a:extLst>
          </p:cNvPr>
          <p:cNvSpPr>
            <a:spLocks noChangeArrowheads="1"/>
          </p:cNvSpPr>
          <p:nvPr/>
        </p:nvSpPr>
        <p:spPr bwMode="auto">
          <a:xfrm>
            <a:off x="1828800" y="32766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Care-of address COA</a:t>
            </a:r>
            <a:endParaRPr lang="en-US" altLang="en-US" sz="1600"/>
          </a:p>
        </p:txBody>
      </p:sp>
      <p:sp>
        <p:nvSpPr>
          <p:cNvPr id="48134" name="Rectangle 5">
            <a:extLst>
              <a:ext uri="{FF2B5EF4-FFF2-40B4-BE49-F238E27FC236}">
                <a16:creationId xmlns:a16="http://schemas.microsoft.com/office/drawing/2014/main" id="{00EEA7F0-E77C-5DE7-DBDB-5779A30FC477}"/>
              </a:ext>
            </a:extLst>
          </p:cNvPr>
          <p:cNvSpPr>
            <a:spLocks noChangeArrowheads="1"/>
          </p:cNvSpPr>
          <p:nvPr/>
        </p:nvSpPr>
        <p:spPr bwMode="auto">
          <a:xfrm>
            <a:off x="1828800" y="3048000"/>
            <a:ext cx="48768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HA</a:t>
            </a:r>
            <a:endParaRPr lang="en-US" altLang="en-US" sz="1600"/>
          </a:p>
        </p:txBody>
      </p:sp>
      <p:sp>
        <p:nvSpPr>
          <p:cNvPr id="48135" name="Rectangle 6">
            <a:extLst>
              <a:ext uri="{FF2B5EF4-FFF2-40B4-BE49-F238E27FC236}">
                <a16:creationId xmlns:a16="http://schemas.microsoft.com/office/drawing/2014/main" id="{B2F90A5C-FB0E-7E41-ACDE-C2F2C181D370}"/>
              </a:ext>
            </a:extLst>
          </p:cNvPr>
          <p:cNvSpPr>
            <a:spLocks noChangeArrowheads="1"/>
          </p:cNvSpPr>
          <p:nvPr/>
        </p:nvSpPr>
        <p:spPr bwMode="auto">
          <a:xfrm>
            <a:off x="18288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8136" name="Rectangle 7">
            <a:extLst>
              <a:ext uri="{FF2B5EF4-FFF2-40B4-BE49-F238E27FC236}">
                <a16:creationId xmlns:a16="http://schemas.microsoft.com/office/drawing/2014/main" id="{B8105973-6DEB-BABA-DDC3-B5A3A4D9CC92}"/>
              </a:ext>
            </a:extLst>
          </p:cNvPr>
          <p:cNvSpPr>
            <a:spLocks noChangeArrowheads="1"/>
          </p:cNvSpPr>
          <p:nvPr/>
        </p:nvSpPr>
        <p:spPr bwMode="auto">
          <a:xfrm>
            <a:off x="1828800" y="25908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8137" name="Rectangle 8">
            <a:extLst>
              <a:ext uri="{FF2B5EF4-FFF2-40B4-BE49-F238E27FC236}">
                <a16:creationId xmlns:a16="http://schemas.microsoft.com/office/drawing/2014/main" id="{D4271AB7-DD0B-47F7-4E41-C46375D8688B}"/>
              </a:ext>
            </a:extLst>
          </p:cNvPr>
          <p:cNvSpPr>
            <a:spLocks noChangeArrowheads="1"/>
          </p:cNvSpPr>
          <p:nvPr/>
        </p:nvSpPr>
        <p:spPr bwMode="auto">
          <a:xfrm>
            <a:off x="3048000" y="28194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i="1"/>
              <a:t>IP-in-IP</a:t>
            </a:r>
          </a:p>
        </p:txBody>
      </p:sp>
      <p:sp>
        <p:nvSpPr>
          <p:cNvPr id="48138" name="Rectangle 9">
            <a:extLst>
              <a:ext uri="{FF2B5EF4-FFF2-40B4-BE49-F238E27FC236}">
                <a16:creationId xmlns:a16="http://schemas.microsoft.com/office/drawing/2014/main" id="{21E13F2F-0E25-C598-79B9-7E147F02F0D0}"/>
              </a:ext>
            </a:extLst>
          </p:cNvPr>
          <p:cNvSpPr>
            <a:spLocks noChangeArrowheads="1"/>
          </p:cNvSpPr>
          <p:nvPr/>
        </p:nvSpPr>
        <p:spPr bwMode="auto">
          <a:xfrm>
            <a:off x="4267200" y="28194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8139" name="Rectangle 10">
            <a:extLst>
              <a:ext uri="{FF2B5EF4-FFF2-40B4-BE49-F238E27FC236}">
                <a16:creationId xmlns:a16="http://schemas.microsoft.com/office/drawing/2014/main" id="{8D029C12-D9DF-A28A-A557-5FDE34428A12}"/>
              </a:ext>
            </a:extLst>
          </p:cNvPr>
          <p:cNvSpPr>
            <a:spLocks noChangeArrowheads="1"/>
          </p:cNvSpPr>
          <p:nvPr/>
        </p:nvSpPr>
        <p:spPr bwMode="auto">
          <a:xfrm>
            <a:off x="4267200" y="2590800"/>
            <a:ext cx="533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8140" name="Rectangle 11">
            <a:extLst>
              <a:ext uri="{FF2B5EF4-FFF2-40B4-BE49-F238E27FC236}">
                <a16:creationId xmlns:a16="http://schemas.microsoft.com/office/drawing/2014/main" id="{AB590C9F-8DEF-3550-8659-9A8BE82D8D57}"/>
              </a:ext>
            </a:extLst>
          </p:cNvPr>
          <p:cNvSpPr>
            <a:spLocks noChangeArrowheads="1"/>
          </p:cNvSpPr>
          <p:nvPr/>
        </p:nvSpPr>
        <p:spPr bwMode="auto">
          <a:xfrm>
            <a:off x="4800600" y="2590800"/>
            <a:ext cx="19050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8141" name="Rectangle 12">
            <a:extLst>
              <a:ext uri="{FF2B5EF4-FFF2-40B4-BE49-F238E27FC236}">
                <a16:creationId xmlns:a16="http://schemas.microsoft.com/office/drawing/2014/main" id="{F1672B78-1F04-C796-12A0-F1F7994C37DE}"/>
              </a:ext>
            </a:extLst>
          </p:cNvPr>
          <p:cNvSpPr>
            <a:spLocks noChangeArrowheads="1"/>
          </p:cNvSpPr>
          <p:nvPr/>
        </p:nvSpPr>
        <p:spPr bwMode="auto">
          <a:xfrm>
            <a:off x="4267200" y="2362200"/>
            <a:ext cx="24384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8142" name="Rectangle 13">
            <a:extLst>
              <a:ext uri="{FF2B5EF4-FFF2-40B4-BE49-F238E27FC236}">
                <a16:creationId xmlns:a16="http://schemas.microsoft.com/office/drawing/2014/main" id="{8396E01C-03E5-02A9-7C9A-8AB6A44523D6}"/>
              </a:ext>
            </a:extLst>
          </p:cNvPr>
          <p:cNvSpPr>
            <a:spLocks noChangeArrowheads="1"/>
          </p:cNvSpPr>
          <p:nvPr/>
        </p:nvSpPr>
        <p:spPr bwMode="auto">
          <a:xfrm>
            <a:off x="3048000" y="2362200"/>
            <a:ext cx="12192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8143" name="Rectangle 14">
            <a:extLst>
              <a:ext uri="{FF2B5EF4-FFF2-40B4-BE49-F238E27FC236}">
                <a16:creationId xmlns:a16="http://schemas.microsoft.com/office/drawing/2014/main" id="{D51C68CA-EC1C-C86C-541E-31FDA79323F3}"/>
              </a:ext>
            </a:extLst>
          </p:cNvPr>
          <p:cNvSpPr>
            <a:spLocks noChangeArrowheads="1"/>
          </p:cNvSpPr>
          <p:nvPr/>
        </p:nvSpPr>
        <p:spPr bwMode="auto">
          <a:xfrm>
            <a:off x="18288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8144" name="Rectangle 15">
            <a:extLst>
              <a:ext uri="{FF2B5EF4-FFF2-40B4-BE49-F238E27FC236}">
                <a16:creationId xmlns:a16="http://schemas.microsoft.com/office/drawing/2014/main" id="{5377FB53-07F8-70E2-C385-FCF795E2036C}"/>
              </a:ext>
            </a:extLst>
          </p:cNvPr>
          <p:cNvSpPr>
            <a:spLocks noChangeArrowheads="1"/>
          </p:cNvSpPr>
          <p:nvPr/>
        </p:nvSpPr>
        <p:spPr bwMode="auto">
          <a:xfrm>
            <a:off x="2438400" y="2362200"/>
            <a:ext cx="609600" cy="228600"/>
          </a:xfrm>
          <a:prstGeom prst="rect">
            <a:avLst/>
          </a:prstGeom>
          <a:solidFill>
            <a:srgbClr val="FF99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8145" name="Rectangle 16">
            <a:extLst>
              <a:ext uri="{FF2B5EF4-FFF2-40B4-BE49-F238E27FC236}">
                <a16:creationId xmlns:a16="http://schemas.microsoft.com/office/drawing/2014/main" id="{B0037D91-3755-4D14-86DE-DB8C5CD9705C}"/>
              </a:ext>
            </a:extLst>
          </p:cNvPr>
          <p:cNvSpPr>
            <a:spLocks noChangeArrowheads="1"/>
          </p:cNvSpPr>
          <p:nvPr/>
        </p:nvSpPr>
        <p:spPr bwMode="auto">
          <a:xfrm>
            <a:off x="1828800" y="44196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MN</a:t>
            </a:r>
            <a:endParaRPr lang="en-US" altLang="en-US" sz="1600"/>
          </a:p>
        </p:txBody>
      </p:sp>
      <p:sp>
        <p:nvSpPr>
          <p:cNvPr id="48146" name="Rectangle 17">
            <a:extLst>
              <a:ext uri="{FF2B5EF4-FFF2-40B4-BE49-F238E27FC236}">
                <a16:creationId xmlns:a16="http://schemas.microsoft.com/office/drawing/2014/main" id="{286F019A-6959-E627-4976-25EAC20F11F2}"/>
              </a:ext>
            </a:extLst>
          </p:cNvPr>
          <p:cNvSpPr>
            <a:spLocks noChangeArrowheads="1"/>
          </p:cNvSpPr>
          <p:nvPr/>
        </p:nvSpPr>
        <p:spPr bwMode="auto">
          <a:xfrm>
            <a:off x="1828800" y="4191000"/>
            <a:ext cx="48768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b="1"/>
              <a:t>IP address of CN</a:t>
            </a:r>
            <a:endParaRPr lang="en-US" altLang="en-US" sz="1600"/>
          </a:p>
        </p:txBody>
      </p:sp>
      <p:sp>
        <p:nvSpPr>
          <p:cNvPr id="48147" name="Rectangle 18">
            <a:extLst>
              <a:ext uri="{FF2B5EF4-FFF2-40B4-BE49-F238E27FC236}">
                <a16:creationId xmlns:a16="http://schemas.microsoft.com/office/drawing/2014/main" id="{B8152D5C-DF67-C68F-6FAB-1140F8E4CE3F}"/>
              </a:ext>
            </a:extLst>
          </p:cNvPr>
          <p:cNvSpPr>
            <a:spLocks noChangeArrowheads="1"/>
          </p:cNvSpPr>
          <p:nvPr/>
        </p:nvSpPr>
        <p:spPr bwMode="auto">
          <a:xfrm>
            <a:off x="18288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TTL</a:t>
            </a:r>
          </a:p>
        </p:txBody>
      </p:sp>
      <p:sp>
        <p:nvSpPr>
          <p:cNvPr id="48148" name="Rectangle 19">
            <a:extLst>
              <a:ext uri="{FF2B5EF4-FFF2-40B4-BE49-F238E27FC236}">
                <a16:creationId xmlns:a16="http://schemas.microsoft.com/office/drawing/2014/main" id="{B2896B1E-5D51-2931-F6F0-9DDF6FABBAF9}"/>
              </a:ext>
            </a:extLst>
          </p:cNvPr>
          <p:cNvSpPr>
            <a:spLocks noChangeArrowheads="1"/>
          </p:cNvSpPr>
          <p:nvPr/>
        </p:nvSpPr>
        <p:spPr bwMode="auto">
          <a:xfrm>
            <a:off x="1828800" y="37338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identification</a:t>
            </a:r>
          </a:p>
        </p:txBody>
      </p:sp>
      <p:sp>
        <p:nvSpPr>
          <p:cNvPr id="48149" name="Rectangle 20">
            <a:extLst>
              <a:ext uri="{FF2B5EF4-FFF2-40B4-BE49-F238E27FC236}">
                <a16:creationId xmlns:a16="http://schemas.microsoft.com/office/drawing/2014/main" id="{D73B6054-1939-9386-D3A8-681E32C5D426}"/>
              </a:ext>
            </a:extLst>
          </p:cNvPr>
          <p:cNvSpPr>
            <a:spLocks noChangeArrowheads="1"/>
          </p:cNvSpPr>
          <p:nvPr/>
        </p:nvSpPr>
        <p:spPr bwMode="auto">
          <a:xfrm>
            <a:off x="3048000" y="39624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lay. 4 prot.</a:t>
            </a:r>
          </a:p>
        </p:txBody>
      </p:sp>
      <p:sp>
        <p:nvSpPr>
          <p:cNvPr id="48150" name="Rectangle 21">
            <a:extLst>
              <a:ext uri="{FF2B5EF4-FFF2-40B4-BE49-F238E27FC236}">
                <a16:creationId xmlns:a16="http://schemas.microsoft.com/office/drawing/2014/main" id="{768ABD64-661F-9932-1D68-E13C970DA9B3}"/>
              </a:ext>
            </a:extLst>
          </p:cNvPr>
          <p:cNvSpPr>
            <a:spLocks noChangeArrowheads="1"/>
          </p:cNvSpPr>
          <p:nvPr/>
        </p:nvSpPr>
        <p:spPr bwMode="auto">
          <a:xfrm>
            <a:off x="4267200" y="39624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IP checksum</a:t>
            </a:r>
          </a:p>
        </p:txBody>
      </p:sp>
      <p:sp>
        <p:nvSpPr>
          <p:cNvPr id="48151" name="Rectangle 22">
            <a:extLst>
              <a:ext uri="{FF2B5EF4-FFF2-40B4-BE49-F238E27FC236}">
                <a16:creationId xmlns:a16="http://schemas.microsoft.com/office/drawing/2014/main" id="{042BB3FA-B609-51FF-D88C-F9A396410DAE}"/>
              </a:ext>
            </a:extLst>
          </p:cNvPr>
          <p:cNvSpPr>
            <a:spLocks noChangeArrowheads="1"/>
          </p:cNvSpPr>
          <p:nvPr/>
        </p:nvSpPr>
        <p:spPr bwMode="auto">
          <a:xfrm>
            <a:off x="4267200" y="3733800"/>
            <a:ext cx="533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flags</a:t>
            </a:r>
          </a:p>
        </p:txBody>
      </p:sp>
      <p:sp>
        <p:nvSpPr>
          <p:cNvPr id="48152" name="Rectangle 23">
            <a:extLst>
              <a:ext uri="{FF2B5EF4-FFF2-40B4-BE49-F238E27FC236}">
                <a16:creationId xmlns:a16="http://schemas.microsoft.com/office/drawing/2014/main" id="{C0DFB0AA-FB86-4657-4A80-E3611D454095}"/>
              </a:ext>
            </a:extLst>
          </p:cNvPr>
          <p:cNvSpPr>
            <a:spLocks noChangeArrowheads="1"/>
          </p:cNvSpPr>
          <p:nvPr/>
        </p:nvSpPr>
        <p:spPr bwMode="auto">
          <a:xfrm>
            <a:off x="4800600" y="3733800"/>
            <a:ext cx="19050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fragment offset</a:t>
            </a:r>
          </a:p>
        </p:txBody>
      </p:sp>
      <p:sp>
        <p:nvSpPr>
          <p:cNvPr id="48153" name="Rectangle 24">
            <a:extLst>
              <a:ext uri="{FF2B5EF4-FFF2-40B4-BE49-F238E27FC236}">
                <a16:creationId xmlns:a16="http://schemas.microsoft.com/office/drawing/2014/main" id="{2132DA0A-E57C-5C72-0235-100887AF0962}"/>
              </a:ext>
            </a:extLst>
          </p:cNvPr>
          <p:cNvSpPr>
            <a:spLocks noChangeArrowheads="1"/>
          </p:cNvSpPr>
          <p:nvPr/>
        </p:nvSpPr>
        <p:spPr bwMode="auto">
          <a:xfrm>
            <a:off x="4267200" y="3505200"/>
            <a:ext cx="24384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length</a:t>
            </a:r>
          </a:p>
        </p:txBody>
      </p:sp>
      <p:sp>
        <p:nvSpPr>
          <p:cNvPr id="48154" name="Rectangle 25">
            <a:extLst>
              <a:ext uri="{FF2B5EF4-FFF2-40B4-BE49-F238E27FC236}">
                <a16:creationId xmlns:a16="http://schemas.microsoft.com/office/drawing/2014/main" id="{9AE2E651-D8EF-3688-0C46-87CC847EB3A5}"/>
              </a:ext>
            </a:extLst>
          </p:cNvPr>
          <p:cNvSpPr>
            <a:spLocks noChangeArrowheads="1"/>
          </p:cNvSpPr>
          <p:nvPr/>
        </p:nvSpPr>
        <p:spPr bwMode="auto">
          <a:xfrm>
            <a:off x="3048000" y="3505200"/>
            <a:ext cx="12192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TOS</a:t>
            </a:r>
          </a:p>
        </p:txBody>
      </p:sp>
      <p:sp>
        <p:nvSpPr>
          <p:cNvPr id="48155" name="Rectangle 26">
            <a:extLst>
              <a:ext uri="{FF2B5EF4-FFF2-40B4-BE49-F238E27FC236}">
                <a16:creationId xmlns:a16="http://schemas.microsoft.com/office/drawing/2014/main" id="{1850215D-40B7-F933-7248-7A70C1A98AFF}"/>
              </a:ext>
            </a:extLst>
          </p:cNvPr>
          <p:cNvSpPr>
            <a:spLocks noChangeArrowheads="1"/>
          </p:cNvSpPr>
          <p:nvPr/>
        </p:nvSpPr>
        <p:spPr bwMode="auto">
          <a:xfrm>
            <a:off x="18288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ver.</a:t>
            </a:r>
          </a:p>
        </p:txBody>
      </p:sp>
      <p:sp>
        <p:nvSpPr>
          <p:cNvPr id="48156" name="Rectangle 27">
            <a:extLst>
              <a:ext uri="{FF2B5EF4-FFF2-40B4-BE49-F238E27FC236}">
                <a16:creationId xmlns:a16="http://schemas.microsoft.com/office/drawing/2014/main" id="{3618363F-E411-59D8-F36B-B4DA70282E0A}"/>
              </a:ext>
            </a:extLst>
          </p:cNvPr>
          <p:cNvSpPr>
            <a:spLocks noChangeArrowheads="1"/>
          </p:cNvSpPr>
          <p:nvPr/>
        </p:nvSpPr>
        <p:spPr bwMode="auto">
          <a:xfrm>
            <a:off x="2438400" y="3505200"/>
            <a:ext cx="609600" cy="228600"/>
          </a:xfrm>
          <a:prstGeom prst="rect">
            <a:avLst/>
          </a:prstGeom>
          <a:solidFill>
            <a:srgbClr val="CCCCFF"/>
          </a:solidFill>
          <a:ln w="9525">
            <a:solidFill>
              <a:schemeClr val="tx1"/>
            </a:solidFill>
            <a:miter lim="800000"/>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IHL</a:t>
            </a:r>
          </a:p>
        </p:txBody>
      </p:sp>
      <p:sp>
        <p:nvSpPr>
          <p:cNvPr id="48157" name="Rectangle 28">
            <a:extLst>
              <a:ext uri="{FF2B5EF4-FFF2-40B4-BE49-F238E27FC236}">
                <a16:creationId xmlns:a16="http://schemas.microsoft.com/office/drawing/2014/main" id="{54FFB881-D458-5EFF-5ABF-CC2E44959E0B}"/>
              </a:ext>
            </a:extLst>
          </p:cNvPr>
          <p:cNvSpPr>
            <a:spLocks noChangeArrowheads="1"/>
          </p:cNvSpPr>
          <p:nvPr/>
        </p:nvSpPr>
        <p:spPr bwMode="auto">
          <a:xfrm>
            <a:off x="1828800" y="4648200"/>
            <a:ext cx="4876800" cy="533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TCP/UDP/ ... payload</a:t>
            </a:r>
          </a:p>
        </p:txBody>
      </p:sp>
      <p:sp>
        <p:nvSpPr>
          <p:cNvPr id="2" name="TextBox 1">
            <a:extLst>
              <a:ext uri="{FF2B5EF4-FFF2-40B4-BE49-F238E27FC236}">
                <a16:creationId xmlns:a16="http://schemas.microsoft.com/office/drawing/2014/main" id="{926CD4C5-4FBB-1DC5-75ED-ED273E83DCEF}"/>
              </a:ext>
            </a:extLst>
          </p:cNvPr>
          <p:cNvSpPr txBox="1"/>
          <p:nvPr/>
        </p:nvSpPr>
        <p:spPr>
          <a:xfrm>
            <a:off x="7696200" y="2476500"/>
            <a:ext cx="2743200" cy="923330"/>
          </a:xfrm>
          <a:prstGeom prst="rect">
            <a:avLst/>
          </a:prstGeom>
        </p:spPr>
        <p:style>
          <a:lnRef idx="2">
            <a:schemeClr val="accent4"/>
          </a:lnRef>
          <a:fillRef idx="1">
            <a:schemeClr val="lt1"/>
          </a:fillRef>
          <a:effectRef idx="0">
            <a:schemeClr val="accent4"/>
          </a:effectRef>
          <a:fontRef idx="minor">
            <a:schemeClr val="dk1"/>
          </a:fontRef>
        </p:style>
        <p:txBody>
          <a:bodyPr>
            <a:spAutoFit/>
          </a:bodyPr>
          <a:lstStyle/>
          <a:p>
            <a:pPr eaLnBrk="1" hangingPunct="1">
              <a:defRPr/>
            </a:pPr>
            <a:r>
              <a:rPr lang="en-US" dirty="0"/>
              <a:t>A 32 bit word, to specify IP address of the destination COA</a:t>
            </a:r>
          </a:p>
        </p:txBody>
      </p:sp>
      <p:cxnSp>
        <p:nvCxnSpPr>
          <p:cNvPr id="5" name="Elbow Connector 4">
            <a:extLst>
              <a:ext uri="{FF2B5EF4-FFF2-40B4-BE49-F238E27FC236}">
                <a16:creationId xmlns:a16="http://schemas.microsoft.com/office/drawing/2014/main" id="{8094A768-909A-2324-FA05-0FE6BA3FC976}"/>
              </a:ext>
            </a:extLst>
          </p:cNvPr>
          <p:cNvCxnSpPr>
            <a:stCxn id="2" idx="0"/>
          </p:cNvCxnSpPr>
          <p:nvPr/>
        </p:nvCxnSpPr>
        <p:spPr>
          <a:xfrm rot="16200000" flipH="1" flipV="1">
            <a:off x="7427119" y="1735932"/>
            <a:ext cx="900113" cy="2381250"/>
          </a:xfrm>
          <a:prstGeom prst="bentConnector4">
            <a:avLst>
              <a:gd name="adj1" fmla="val -25395"/>
              <a:gd name="adj2" fmla="val 78803"/>
            </a:avLst>
          </a:prstGeom>
          <a:ln>
            <a:tailEnd type="arrow"/>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5385885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BAEE073-6AE8-5C32-413E-92A66FB477F0}"/>
              </a:ext>
            </a:extLst>
          </p:cNvPr>
          <p:cNvSpPr>
            <a:spLocks noGrp="1" noChangeArrowheads="1"/>
          </p:cNvSpPr>
          <p:nvPr>
            <p:ph type="title"/>
          </p:nvPr>
        </p:nvSpPr>
        <p:spPr/>
        <p:txBody>
          <a:bodyPr/>
          <a:lstStyle/>
          <a:p>
            <a:r>
              <a:rPr lang="en-US" altLang="en-US"/>
              <a:t>Minimal  Encapsulation</a:t>
            </a:r>
          </a:p>
        </p:txBody>
      </p:sp>
      <p:sp>
        <p:nvSpPr>
          <p:cNvPr id="49155" name="Content Placeholder 2">
            <a:extLst>
              <a:ext uri="{FF2B5EF4-FFF2-40B4-BE49-F238E27FC236}">
                <a16:creationId xmlns:a16="http://schemas.microsoft.com/office/drawing/2014/main" id="{15FAF895-5FCC-1599-D684-150269A74898}"/>
              </a:ext>
            </a:extLst>
          </p:cNvPr>
          <p:cNvSpPr>
            <a:spLocks noGrp="1" noChangeArrowheads="1"/>
          </p:cNvSpPr>
          <p:nvPr>
            <p:ph idx="1"/>
          </p:nvPr>
        </p:nvSpPr>
        <p:spPr>
          <a:xfrm>
            <a:off x="2057400" y="1143000"/>
            <a:ext cx="8153400" cy="4953000"/>
          </a:xfrm>
        </p:spPr>
        <p:txBody>
          <a:bodyPr/>
          <a:lstStyle/>
          <a:p>
            <a:pPr algn="just"/>
            <a:r>
              <a:rPr lang="en-US" altLang="en-US"/>
              <a:t> In IP-in-IP encapsulation many fields are redundant.</a:t>
            </a:r>
          </a:p>
        </p:txBody>
      </p:sp>
      <p:sp>
        <p:nvSpPr>
          <p:cNvPr id="49156" name="Slide Number Placeholder 5">
            <a:extLst>
              <a:ext uri="{FF2B5EF4-FFF2-40B4-BE49-F238E27FC236}">
                <a16:creationId xmlns:a16="http://schemas.microsoft.com/office/drawing/2014/main" id="{6ACE869D-2766-D995-0324-59AFCCBBBAA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0DF5CDFA-0B5C-49F8-A71B-4AA8B77CDB78}" type="slidenum">
              <a:rPr lang="en-US" altLang="en-US" sz="1400">
                <a:latin typeface="Times New Roman" panose="02020603050405020304" pitchFamily="18" charset="0"/>
              </a:rPr>
              <a:pPr>
                <a:spcBef>
                  <a:spcPct val="0"/>
                </a:spcBef>
                <a:buClrTx/>
                <a:buFontTx/>
                <a:buNone/>
              </a:pPr>
              <a:t>44</a:t>
            </a:fld>
            <a:endParaRPr lang="en-US" altLang="en-US" sz="1400">
              <a:latin typeface="Times New Roman" panose="02020603050405020304" pitchFamily="18" charset="0"/>
            </a:endParaRPr>
          </a:p>
        </p:txBody>
      </p:sp>
      <p:sp>
        <p:nvSpPr>
          <p:cNvPr id="49157" name="TextBox 31">
            <a:extLst>
              <a:ext uri="{FF2B5EF4-FFF2-40B4-BE49-F238E27FC236}">
                <a16:creationId xmlns:a16="http://schemas.microsoft.com/office/drawing/2014/main" id="{5A71C00B-814D-B27A-0270-03EBD1BF23C2}"/>
              </a:ext>
            </a:extLst>
          </p:cNvPr>
          <p:cNvSpPr txBox="1">
            <a:spLocks noChangeArrowheads="1"/>
          </p:cNvSpPr>
          <p:nvPr/>
        </p:nvSpPr>
        <p:spPr bwMode="auto">
          <a:xfrm>
            <a:off x="2971800" y="5951538"/>
            <a:ext cx="22479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rPr>
              <a:t>IP-in-IP encapsulation</a:t>
            </a:r>
          </a:p>
        </p:txBody>
      </p:sp>
      <p:pic>
        <p:nvPicPr>
          <p:cNvPr id="49158" name="Picture 2">
            <a:extLst>
              <a:ext uri="{FF2B5EF4-FFF2-40B4-BE49-F238E27FC236}">
                <a16:creationId xmlns:a16="http://schemas.microsoft.com/office/drawing/2014/main" id="{46E2B9B4-B886-97E9-E5CE-19A2BB8F92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062164"/>
            <a:ext cx="4419600"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9" name="Picture 3">
            <a:extLst>
              <a:ext uri="{FF2B5EF4-FFF2-40B4-BE49-F238E27FC236}">
                <a16:creationId xmlns:a16="http://schemas.microsoft.com/office/drawing/2014/main" id="{F25962A0-611D-D2F6-800D-DBBB5B2EEE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2200" y="2133601"/>
            <a:ext cx="4495800"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0" name="TextBox 34">
            <a:extLst>
              <a:ext uri="{FF2B5EF4-FFF2-40B4-BE49-F238E27FC236}">
                <a16:creationId xmlns:a16="http://schemas.microsoft.com/office/drawing/2014/main" id="{A1E07197-88B4-2766-F62F-74FD1CC89729}"/>
              </a:ext>
            </a:extLst>
          </p:cNvPr>
          <p:cNvSpPr txBox="1">
            <a:spLocks noChangeArrowheads="1"/>
          </p:cNvSpPr>
          <p:nvPr/>
        </p:nvSpPr>
        <p:spPr bwMode="auto">
          <a:xfrm>
            <a:off x="7124700" y="5791201"/>
            <a:ext cx="22479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ClrTx/>
              <a:buFontTx/>
              <a:buNone/>
            </a:pPr>
            <a:r>
              <a:rPr lang="en-US" altLang="en-US" sz="2400">
                <a:latin typeface="Times New Roman" panose="02020603050405020304" pitchFamily="18" charset="0"/>
              </a:rPr>
              <a:t>Minimal encapsulation</a:t>
            </a:r>
          </a:p>
        </p:txBody>
      </p:sp>
    </p:spTree>
    <p:extLst>
      <p:ext uri="{BB962C8B-B14F-4D97-AF65-F5344CB8AC3E}">
        <p14:creationId xmlns:p14="http://schemas.microsoft.com/office/powerpoint/2010/main" val="673287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7521B061-6701-9318-FE61-E9BA6F2518C5}"/>
              </a:ext>
            </a:extLst>
          </p:cNvPr>
          <p:cNvSpPr>
            <a:spLocks noGrp="1" noChangeArrowheads="1"/>
          </p:cNvSpPr>
          <p:nvPr>
            <p:ph type="title"/>
          </p:nvPr>
        </p:nvSpPr>
        <p:spPr>
          <a:xfrm>
            <a:off x="468923" y="-2381"/>
            <a:ext cx="10515600" cy="1325563"/>
          </a:xfrm>
        </p:spPr>
        <p:txBody>
          <a:bodyPr/>
          <a:lstStyle/>
          <a:p>
            <a:r>
              <a:rPr lang="en-US" altLang="en-US" dirty="0"/>
              <a:t>Generic Routing Encapsulation</a:t>
            </a:r>
          </a:p>
        </p:txBody>
      </p:sp>
      <p:sp>
        <p:nvSpPr>
          <p:cNvPr id="50179" name="Content Placeholder 2">
            <a:extLst>
              <a:ext uri="{FF2B5EF4-FFF2-40B4-BE49-F238E27FC236}">
                <a16:creationId xmlns:a16="http://schemas.microsoft.com/office/drawing/2014/main" id="{84477743-2A4B-C16E-EF57-94A3A8E07492}"/>
              </a:ext>
            </a:extLst>
          </p:cNvPr>
          <p:cNvSpPr>
            <a:spLocks noGrp="1" noChangeArrowheads="1"/>
          </p:cNvSpPr>
          <p:nvPr>
            <p:ph idx="1"/>
          </p:nvPr>
        </p:nvSpPr>
        <p:spPr>
          <a:xfrm>
            <a:off x="2057400" y="1066800"/>
            <a:ext cx="8153400" cy="1752600"/>
          </a:xfrm>
        </p:spPr>
        <p:txBody>
          <a:bodyPr/>
          <a:lstStyle/>
          <a:p>
            <a:pPr algn="just"/>
            <a:r>
              <a:rPr lang="en-US" altLang="en-US" sz="2000" dirty="0"/>
              <a:t>IP-in-IP encapsulation and minimal encapsulation works only for IP </a:t>
            </a:r>
          </a:p>
          <a:p>
            <a:pPr algn="just"/>
            <a:r>
              <a:rPr lang="en-US" altLang="en-US" sz="2000" dirty="0"/>
              <a:t>Generic routing encapsulation – supports other network layer protocols in addition to IP.</a:t>
            </a:r>
          </a:p>
          <a:p>
            <a:pPr algn="just"/>
            <a:r>
              <a:rPr lang="en-US" altLang="en-US" sz="2000" dirty="0"/>
              <a:t>GRE allows encapsulation of one protocol suite into the payload portion of a packet of another protocol suite. </a:t>
            </a:r>
          </a:p>
        </p:txBody>
      </p:sp>
      <p:sp>
        <p:nvSpPr>
          <p:cNvPr id="50180" name="Slide Number Placeholder 5">
            <a:extLst>
              <a:ext uri="{FF2B5EF4-FFF2-40B4-BE49-F238E27FC236}">
                <a16:creationId xmlns:a16="http://schemas.microsoft.com/office/drawing/2014/main" id="{3D57B7FF-FA3F-C0FD-3A1D-AC24C2E53A4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7330D83F-5D4A-4BF9-BCDB-D98DE4FB310C}" type="slidenum">
              <a:rPr lang="en-US" altLang="en-US" sz="1400">
                <a:latin typeface="Times New Roman" panose="02020603050405020304" pitchFamily="18" charset="0"/>
              </a:rPr>
              <a:pPr>
                <a:spcBef>
                  <a:spcPct val="0"/>
                </a:spcBef>
                <a:buClrTx/>
                <a:buFontTx/>
                <a:buNone/>
              </a:pPr>
              <a:t>45</a:t>
            </a:fld>
            <a:endParaRPr lang="en-US" altLang="en-US" sz="1400">
              <a:latin typeface="Times New Roman" panose="02020603050405020304" pitchFamily="18" charset="0"/>
            </a:endParaRPr>
          </a:p>
        </p:txBody>
      </p:sp>
      <p:pic>
        <p:nvPicPr>
          <p:cNvPr id="50181" name="Picture 2">
            <a:extLst>
              <a:ext uri="{FF2B5EF4-FFF2-40B4-BE49-F238E27FC236}">
                <a16:creationId xmlns:a16="http://schemas.microsoft.com/office/drawing/2014/main" id="{20AA87EF-54B7-4441-63A5-6FC4E292E8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48000"/>
            <a:ext cx="5734050" cy="249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0942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7C7F7A5C-E13C-18AD-BFE3-689B3073F8A2}"/>
              </a:ext>
            </a:extLst>
          </p:cNvPr>
          <p:cNvSpPr>
            <a:spLocks noGrp="1" noChangeArrowheads="1"/>
          </p:cNvSpPr>
          <p:nvPr>
            <p:ph type="title"/>
          </p:nvPr>
        </p:nvSpPr>
        <p:spPr>
          <a:xfrm>
            <a:off x="1204546" y="365126"/>
            <a:ext cx="10149254" cy="461352"/>
          </a:xfrm>
        </p:spPr>
        <p:txBody>
          <a:bodyPr>
            <a:normAutofit fontScale="90000"/>
          </a:bodyPr>
          <a:lstStyle/>
          <a:p>
            <a:r>
              <a:rPr lang="en-US" altLang="en-US" dirty="0"/>
              <a:t>Generic Routing Encapsulation</a:t>
            </a:r>
          </a:p>
        </p:txBody>
      </p:sp>
      <p:sp>
        <p:nvSpPr>
          <p:cNvPr id="51203" name="Content Placeholder 2">
            <a:extLst>
              <a:ext uri="{FF2B5EF4-FFF2-40B4-BE49-F238E27FC236}">
                <a16:creationId xmlns:a16="http://schemas.microsoft.com/office/drawing/2014/main" id="{CB89EC25-8DD7-04BC-FCB2-30AECA3B5820}"/>
              </a:ext>
            </a:extLst>
          </p:cNvPr>
          <p:cNvSpPr>
            <a:spLocks noGrp="1" noChangeArrowheads="1"/>
          </p:cNvSpPr>
          <p:nvPr>
            <p:ph idx="1"/>
          </p:nvPr>
        </p:nvSpPr>
        <p:spPr>
          <a:xfrm>
            <a:off x="2057400" y="1066800"/>
            <a:ext cx="8153400" cy="1752600"/>
          </a:xfrm>
        </p:spPr>
        <p:txBody>
          <a:bodyPr/>
          <a:lstStyle/>
          <a:p>
            <a:pPr algn="just"/>
            <a:r>
              <a:rPr lang="en-US" altLang="en-US" sz="2000"/>
              <a:t>Outer header is standard IP header.</a:t>
            </a:r>
          </a:p>
          <a:p>
            <a:pPr algn="just"/>
            <a:r>
              <a:rPr lang="en-US" altLang="en-US" sz="2000"/>
              <a:t>TTL, TOS copied from original IP header.</a:t>
            </a:r>
          </a:p>
          <a:p>
            <a:pPr algn="just"/>
            <a:endParaRPr lang="en-US" altLang="en-US" sz="2000"/>
          </a:p>
        </p:txBody>
      </p:sp>
      <p:sp>
        <p:nvSpPr>
          <p:cNvPr id="51204" name="Slide Number Placeholder 5">
            <a:extLst>
              <a:ext uri="{FF2B5EF4-FFF2-40B4-BE49-F238E27FC236}">
                <a16:creationId xmlns:a16="http://schemas.microsoft.com/office/drawing/2014/main" id="{8E45096C-B4F2-8394-63C3-38E773ED124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712696F4-C448-4784-BF49-5D651C46A873}" type="slidenum">
              <a:rPr lang="en-US" altLang="en-US" sz="1400">
                <a:latin typeface="Times New Roman" panose="02020603050405020304" pitchFamily="18" charset="0"/>
              </a:rPr>
              <a:pPr>
                <a:spcBef>
                  <a:spcPct val="0"/>
                </a:spcBef>
                <a:buClrTx/>
                <a:buFontTx/>
                <a:buNone/>
              </a:pPr>
              <a:t>46</a:t>
            </a:fld>
            <a:endParaRPr lang="en-US" altLang="en-US" sz="1400">
              <a:latin typeface="Times New Roman" panose="02020603050405020304" pitchFamily="18" charset="0"/>
            </a:endParaRPr>
          </a:p>
        </p:txBody>
      </p:sp>
      <p:pic>
        <p:nvPicPr>
          <p:cNvPr id="51205" name="Picture 2">
            <a:extLst>
              <a:ext uri="{FF2B5EF4-FFF2-40B4-BE49-F238E27FC236}">
                <a16:creationId xmlns:a16="http://schemas.microsoft.com/office/drawing/2014/main" id="{B4B2198F-94D4-7945-89AE-2AB719308E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9916" y="1820009"/>
            <a:ext cx="7311684" cy="4456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24259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8610" name="Slide Number Placeholder 5">
            <a:extLst>
              <a:ext uri="{FF2B5EF4-FFF2-40B4-BE49-F238E27FC236}">
                <a16:creationId xmlns:a16="http://schemas.microsoft.com/office/drawing/2014/main" id="{8981EFE0-FD31-87F9-40E4-2AC12F583CB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CB3FE476-99A1-42C7-BBE8-C34EF672C8EA}" type="slidenum">
              <a:rPr lang="en-US" altLang="en-US" sz="1400">
                <a:latin typeface="Times New Roman" panose="02020603050405020304" pitchFamily="18" charset="0"/>
              </a:rPr>
              <a:pPr>
                <a:spcBef>
                  <a:spcPct val="0"/>
                </a:spcBef>
                <a:buClrTx/>
                <a:buFontTx/>
                <a:buNone/>
              </a:pPr>
              <a:t>47</a:t>
            </a:fld>
            <a:endParaRPr lang="en-US" altLang="en-US" sz="1400">
              <a:latin typeface="Times New Roman" panose="02020603050405020304" pitchFamily="18" charset="0"/>
            </a:endParaRPr>
          </a:p>
        </p:txBody>
      </p:sp>
      <p:sp>
        <p:nvSpPr>
          <p:cNvPr id="68611" name="Rectangle 2">
            <a:extLst>
              <a:ext uri="{FF2B5EF4-FFF2-40B4-BE49-F238E27FC236}">
                <a16:creationId xmlns:a16="http://schemas.microsoft.com/office/drawing/2014/main" id="{11B4373D-B982-81E2-D119-B312BC98B62C}"/>
              </a:ext>
            </a:extLst>
          </p:cNvPr>
          <p:cNvSpPr>
            <a:spLocks noGrp="1" noChangeArrowheads="1"/>
          </p:cNvSpPr>
          <p:nvPr>
            <p:ph type="title"/>
          </p:nvPr>
        </p:nvSpPr>
        <p:spPr>
          <a:xfrm>
            <a:off x="2209800" y="76200"/>
            <a:ext cx="7772400" cy="838200"/>
          </a:xfrm>
        </p:spPr>
        <p:txBody>
          <a:bodyPr/>
          <a:lstStyle/>
          <a:p>
            <a:pPr eaLnBrk="1" hangingPunct="1"/>
            <a:r>
              <a:rPr lang="en-US" altLang="en-US"/>
              <a:t>Mobile IPv4 Summary</a:t>
            </a:r>
          </a:p>
        </p:txBody>
      </p:sp>
      <p:sp>
        <p:nvSpPr>
          <p:cNvPr id="68612" name="Rectangle 3">
            <a:extLst>
              <a:ext uri="{FF2B5EF4-FFF2-40B4-BE49-F238E27FC236}">
                <a16:creationId xmlns:a16="http://schemas.microsoft.com/office/drawing/2014/main" id="{A1E3E9F5-60DD-9DB3-3FD6-C340636EDC56}"/>
              </a:ext>
            </a:extLst>
          </p:cNvPr>
          <p:cNvSpPr>
            <a:spLocks noGrp="1" noChangeArrowheads="1"/>
          </p:cNvSpPr>
          <p:nvPr>
            <p:ph type="body" idx="1"/>
          </p:nvPr>
        </p:nvSpPr>
        <p:spPr>
          <a:xfrm>
            <a:off x="2209800" y="1143000"/>
            <a:ext cx="8077200" cy="5486400"/>
          </a:xfrm>
        </p:spPr>
        <p:txBody>
          <a:bodyPr/>
          <a:lstStyle/>
          <a:p>
            <a:pPr eaLnBrk="1" hangingPunct="1"/>
            <a:r>
              <a:rPr lang="en-US" altLang="en-US"/>
              <a:t>Mobile node moves to new location</a:t>
            </a:r>
          </a:p>
          <a:p>
            <a:pPr eaLnBrk="1" hangingPunct="1"/>
            <a:r>
              <a:rPr lang="en-US" altLang="en-US"/>
              <a:t>Agent Advertisement by foreign agent</a:t>
            </a:r>
          </a:p>
          <a:p>
            <a:pPr eaLnBrk="1" hangingPunct="1"/>
            <a:r>
              <a:rPr lang="en-US" altLang="en-US"/>
              <a:t>Registration of mobile node with home agent</a:t>
            </a:r>
          </a:p>
          <a:p>
            <a:pPr eaLnBrk="1" hangingPunct="1"/>
            <a:r>
              <a:rPr lang="en-US" altLang="en-US"/>
              <a:t>Proxying by home agent for mobile node</a:t>
            </a:r>
          </a:p>
          <a:p>
            <a:pPr eaLnBrk="1" hangingPunct="1"/>
            <a:r>
              <a:rPr lang="en-US" altLang="en-US"/>
              <a:t>Encapsulation of packets</a:t>
            </a:r>
          </a:p>
          <a:p>
            <a:pPr eaLnBrk="1" hangingPunct="1"/>
            <a:r>
              <a:rPr lang="en-US" altLang="en-US"/>
              <a:t>Tunneling by home agent to mobile node via foreign agent</a:t>
            </a:r>
          </a:p>
          <a:p>
            <a:pPr eaLnBrk="1" hangingPunct="1"/>
            <a:endParaRPr lang="en-US" altLang="en-US"/>
          </a:p>
          <a:p>
            <a:pPr eaLnBrk="1" hangingPunct="1"/>
            <a:r>
              <a:rPr lang="en-US" altLang="en-US"/>
              <a:t>Optimizations for triangular routing</a:t>
            </a:r>
          </a:p>
          <a:p>
            <a:pPr eaLnBrk="1" hangingPunct="1"/>
            <a:r>
              <a:rPr lang="en-US" altLang="en-US"/>
              <a:t>Reverse tunneling</a:t>
            </a:r>
          </a:p>
        </p:txBody>
      </p:sp>
    </p:spTree>
    <p:extLst>
      <p:ext uri="{BB962C8B-B14F-4D97-AF65-F5344CB8AC3E}">
        <p14:creationId xmlns:p14="http://schemas.microsoft.com/office/powerpoint/2010/main" val="37904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62FEF33A-35E7-B76A-7F3D-C8F5BAB36096}"/>
              </a:ext>
            </a:extLst>
          </p:cNvPr>
          <p:cNvSpPr>
            <a:spLocks noGrp="1" noChangeArrowheads="1"/>
          </p:cNvSpPr>
          <p:nvPr>
            <p:ph type="title"/>
          </p:nvPr>
        </p:nvSpPr>
        <p:spPr>
          <a:xfrm>
            <a:off x="876300" y="0"/>
            <a:ext cx="10515600" cy="1325563"/>
          </a:xfrm>
        </p:spPr>
        <p:txBody>
          <a:bodyPr/>
          <a:lstStyle/>
          <a:p>
            <a:r>
              <a:rPr lang="en-US" altLang="en-US" dirty="0"/>
              <a:t>Mobile IP and IPv6</a:t>
            </a:r>
          </a:p>
        </p:txBody>
      </p:sp>
      <p:sp>
        <p:nvSpPr>
          <p:cNvPr id="71683" name="Rectangle 3">
            <a:extLst>
              <a:ext uri="{FF2B5EF4-FFF2-40B4-BE49-F238E27FC236}">
                <a16:creationId xmlns:a16="http://schemas.microsoft.com/office/drawing/2014/main" id="{60095DCD-85C4-C736-00B6-A29FC7DBDD86}"/>
              </a:ext>
            </a:extLst>
          </p:cNvPr>
          <p:cNvSpPr>
            <a:spLocks noGrp="1" noChangeArrowheads="1"/>
          </p:cNvSpPr>
          <p:nvPr>
            <p:ph type="body" idx="1"/>
          </p:nvPr>
        </p:nvSpPr>
        <p:spPr>
          <a:xfrm>
            <a:off x="2057400" y="1066800"/>
            <a:ext cx="8153400" cy="5562600"/>
          </a:xfrm>
        </p:spPr>
        <p:txBody>
          <a:bodyPr>
            <a:normAutofit fontScale="92500" lnSpcReduction="10000"/>
          </a:bodyPr>
          <a:lstStyle/>
          <a:p>
            <a:pPr>
              <a:lnSpc>
                <a:spcPct val="90000"/>
              </a:lnSpc>
              <a:defRPr/>
            </a:pPr>
            <a:r>
              <a:rPr lang="en-US" altLang="en-US" sz="2000" dirty="0"/>
              <a:t>In IPV6 </a:t>
            </a:r>
            <a:r>
              <a:rPr lang="en-US" altLang="en-US" sz="2000" b="1" dirty="0"/>
              <a:t>security is integrated </a:t>
            </a:r>
            <a:r>
              <a:rPr lang="en-US" altLang="en-US" sz="2000" dirty="0"/>
              <a:t>and not an add-on, </a:t>
            </a:r>
            <a:r>
              <a:rPr lang="en-US" altLang="en-US" sz="2000" b="1" dirty="0"/>
              <a:t>authentication of registration is included.</a:t>
            </a:r>
          </a:p>
          <a:p>
            <a:pPr>
              <a:lnSpc>
                <a:spcPct val="90000"/>
              </a:lnSpc>
              <a:defRPr/>
            </a:pPr>
            <a:endParaRPr lang="en-US" altLang="en-US" sz="2000" dirty="0"/>
          </a:p>
          <a:p>
            <a:pPr marL="457200" indent="-457200">
              <a:buFont typeface="+mj-lt"/>
              <a:buAutoNum type="arabicPeriod"/>
              <a:defRPr/>
            </a:pPr>
            <a:r>
              <a:rPr lang="en-US" altLang="en-US" sz="2000" dirty="0"/>
              <a:t>COA can be assigned via auto-configuration (DHCPv6 is one candidate), every node has address auto-configuration</a:t>
            </a:r>
          </a:p>
          <a:p>
            <a:pPr>
              <a:lnSpc>
                <a:spcPct val="90000"/>
              </a:lnSpc>
              <a:defRPr/>
            </a:pPr>
            <a:endParaRPr lang="en-US" altLang="en-US" sz="2000" dirty="0"/>
          </a:p>
          <a:p>
            <a:pPr marL="457200" indent="-457200">
              <a:buFont typeface="+mj-lt"/>
              <a:buAutoNum type="arabicPeriod" startAt="2"/>
              <a:defRPr/>
            </a:pPr>
            <a:r>
              <a:rPr lang="en-US" altLang="en-US" sz="2000" dirty="0"/>
              <a:t>No need for a separate FA, </a:t>
            </a:r>
            <a:r>
              <a:rPr lang="en-US" altLang="en-US" sz="2000" b="1" dirty="0"/>
              <a:t>all</a:t>
            </a:r>
            <a:r>
              <a:rPr lang="en-US" altLang="en-US" sz="2000" dirty="0"/>
              <a:t> routers perform router advertisement which can be used instead of the special agent advertisement</a:t>
            </a:r>
          </a:p>
          <a:p>
            <a:pPr>
              <a:lnSpc>
                <a:spcPct val="90000"/>
              </a:lnSpc>
              <a:defRPr/>
            </a:pPr>
            <a:endParaRPr lang="en-US" altLang="en-US" sz="2000" dirty="0"/>
          </a:p>
          <a:p>
            <a:pPr marL="457200" indent="-457200">
              <a:buFont typeface="+mj-lt"/>
              <a:buAutoNum type="arabicPeriod" startAt="3"/>
              <a:defRPr/>
            </a:pPr>
            <a:r>
              <a:rPr lang="en-US" altLang="en-US" sz="2000" dirty="0"/>
              <a:t>MN can signal a sender directly the COA, sending via HA not needed in this case (automatic path optimization)</a:t>
            </a:r>
          </a:p>
          <a:p>
            <a:pPr>
              <a:lnSpc>
                <a:spcPct val="90000"/>
              </a:lnSpc>
              <a:defRPr/>
            </a:pPr>
            <a:endParaRPr lang="en-US" altLang="en-US" sz="2000" dirty="0"/>
          </a:p>
          <a:p>
            <a:pPr marL="457200" indent="-457200">
              <a:buFont typeface="+mj-lt"/>
              <a:buAutoNum type="arabicPeriod" startAt="4"/>
              <a:defRPr/>
            </a:pPr>
            <a:r>
              <a:rPr lang="en-US" altLang="en-US" sz="2000" dirty="0"/>
              <a:t>“soft” hand-over, i.e. without packet loss, between two subnets is supported</a:t>
            </a:r>
          </a:p>
          <a:p>
            <a:pPr lvl="1">
              <a:lnSpc>
                <a:spcPct val="90000"/>
              </a:lnSpc>
              <a:defRPr/>
            </a:pPr>
            <a:r>
              <a:rPr lang="en-US" altLang="en-US" sz="1800" dirty="0"/>
              <a:t>MN sends the new COA to its old router</a:t>
            </a:r>
          </a:p>
          <a:p>
            <a:pPr lvl="1">
              <a:lnSpc>
                <a:spcPct val="90000"/>
              </a:lnSpc>
              <a:defRPr/>
            </a:pPr>
            <a:r>
              <a:rPr lang="en-US" altLang="en-US" sz="1800" dirty="0"/>
              <a:t>the old router encapsulates all incoming packets for the MN and forwards them to the new COA</a:t>
            </a:r>
          </a:p>
          <a:p>
            <a:pPr lvl="1">
              <a:lnSpc>
                <a:spcPct val="90000"/>
              </a:lnSpc>
              <a:defRPr/>
            </a:pPr>
            <a:r>
              <a:rPr lang="en-US" altLang="en-US" sz="1800" dirty="0"/>
              <a:t>authentication is always granted</a:t>
            </a:r>
          </a:p>
          <a:p>
            <a:pPr lvl="1">
              <a:lnSpc>
                <a:spcPct val="90000"/>
              </a:lnSpc>
              <a:defRPr/>
            </a:pPr>
            <a:endParaRPr lang="en-US" altLang="en-US" sz="2000" dirty="0"/>
          </a:p>
          <a:p>
            <a:pPr lvl="1">
              <a:lnSpc>
                <a:spcPct val="90000"/>
              </a:lnSpc>
              <a:defRPr/>
            </a:pPr>
            <a:endParaRPr lang="en-US" altLang="en-US" sz="2000" dirty="0"/>
          </a:p>
        </p:txBody>
      </p:sp>
    </p:spTree>
    <p:extLst>
      <p:ext uri="{BB962C8B-B14F-4D97-AF65-F5344CB8AC3E}">
        <p14:creationId xmlns:p14="http://schemas.microsoft.com/office/powerpoint/2010/main" val="308637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a:extLst>
              <a:ext uri="{FF2B5EF4-FFF2-40B4-BE49-F238E27FC236}">
                <a16:creationId xmlns:a16="http://schemas.microsoft.com/office/drawing/2014/main" id="{7994B804-AD3D-0B52-DBFB-B6A2C69AB3C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68F50DFA-8250-4BCE-B4B1-2CD9C69DE847}" type="slidenum">
              <a:rPr lang="en-US" altLang="en-US" sz="1400">
                <a:latin typeface="Times New Roman" panose="02020603050405020304" pitchFamily="18" charset="0"/>
              </a:rPr>
              <a:pPr>
                <a:spcBef>
                  <a:spcPct val="0"/>
                </a:spcBef>
                <a:buClrTx/>
                <a:buFontTx/>
                <a:buNone/>
              </a:pPr>
              <a:t>49</a:t>
            </a:fld>
            <a:endParaRPr lang="en-US" altLang="en-US" sz="1400">
              <a:latin typeface="Times New Roman" panose="02020603050405020304" pitchFamily="18" charset="0"/>
            </a:endParaRPr>
          </a:p>
        </p:txBody>
      </p:sp>
      <p:sp>
        <p:nvSpPr>
          <p:cNvPr id="72707" name="Rectangle 2">
            <a:extLst>
              <a:ext uri="{FF2B5EF4-FFF2-40B4-BE49-F238E27FC236}">
                <a16:creationId xmlns:a16="http://schemas.microsoft.com/office/drawing/2014/main" id="{72A23A45-6471-3CC2-05C2-965587EF6E7D}"/>
              </a:ext>
            </a:extLst>
          </p:cNvPr>
          <p:cNvSpPr>
            <a:spLocks noGrp="1" noChangeArrowheads="1"/>
          </p:cNvSpPr>
          <p:nvPr>
            <p:ph type="title"/>
          </p:nvPr>
        </p:nvSpPr>
        <p:spPr>
          <a:xfrm>
            <a:off x="2057400" y="-76200"/>
            <a:ext cx="7772400" cy="1143000"/>
          </a:xfrm>
        </p:spPr>
        <p:txBody>
          <a:bodyPr/>
          <a:lstStyle/>
          <a:p>
            <a:pPr eaLnBrk="1" hangingPunct="1"/>
            <a:r>
              <a:rPr lang="en-US" altLang="en-US"/>
              <a:t>DHCP</a:t>
            </a:r>
          </a:p>
        </p:txBody>
      </p:sp>
      <p:sp>
        <p:nvSpPr>
          <p:cNvPr id="72708" name="Rectangle 3">
            <a:extLst>
              <a:ext uri="{FF2B5EF4-FFF2-40B4-BE49-F238E27FC236}">
                <a16:creationId xmlns:a16="http://schemas.microsoft.com/office/drawing/2014/main" id="{79CA4E94-D455-8CE2-E867-FBA75B3CA034}"/>
              </a:ext>
            </a:extLst>
          </p:cNvPr>
          <p:cNvSpPr>
            <a:spLocks noGrp="1" noChangeArrowheads="1"/>
          </p:cNvSpPr>
          <p:nvPr>
            <p:ph type="body" idx="1"/>
          </p:nvPr>
        </p:nvSpPr>
        <p:spPr>
          <a:xfrm>
            <a:off x="2057400" y="1066800"/>
            <a:ext cx="8153400" cy="5029200"/>
          </a:xfrm>
        </p:spPr>
        <p:txBody>
          <a:bodyPr/>
          <a:lstStyle/>
          <a:p>
            <a:pPr algn="just" eaLnBrk="1" hangingPunct="1">
              <a:lnSpc>
                <a:spcPct val="90000"/>
              </a:lnSpc>
            </a:pPr>
            <a:r>
              <a:rPr lang="en-US" altLang="en-US" sz="2000">
                <a:ea typeface="MS Mincho" panose="02020609040205080304" pitchFamily="49" charset="-128"/>
              </a:rPr>
              <a:t>Dynamic host configuration protocol – standardized networking protocol used by servers on an IP network to allocate IP addresses to computer.</a:t>
            </a:r>
          </a:p>
          <a:p>
            <a:pPr algn="just" eaLnBrk="1" hangingPunct="1">
              <a:lnSpc>
                <a:spcPct val="90000"/>
              </a:lnSpc>
            </a:pPr>
            <a:endParaRPr lang="en-US" altLang="en-US" sz="2000"/>
          </a:p>
          <a:p>
            <a:pPr algn="just" eaLnBrk="1" hangingPunct="1">
              <a:lnSpc>
                <a:spcPct val="90000"/>
              </a:lnSpc>
            </a:pPr>
            <a:r>
              <a:rPr lang="en-US" altLang="en-US" sz="2000"/>
              <a:t>The purpose of DHCP is to automate the IP address configuration of a computer without a </a:t>
            </a:r>
            <a:r>
              <a:rPr lang="en-US" altLang="en-US" sz="2000">
                <a:hlinkClick r:id="rId2" tooltip="Network administrator"/>
              </a:rPr>
              <a:t>network administrator</a:t>
            </a:r>
            <a:r>
              <a:rPr lang="en-US" altLang="en-US" sz="2000"/>
              <a:t>. </a:t>
            </a:r>
          </a:p>
          <a:p>
            <a:pPr algn="just" eaLnBrk="1" hangingPunct="1">
              <a:lnSpc>
                <a:spcPct val="90000"/>
              </a:lnSpc>
            </a:pPr>
            <a:endParaRPr lang="en-US" altLang="en-US" sz="2000"/>
          </a:p>
          <a:p>
            <a:pPr algn="just" eaLnBrk="1" hangingPunct="1">
              <a:lnSpc>
                <a:spcPct val="90000"/>
              </a:lnSpc>
            </a:pPr>
            <a:r>
              <a:rPr lang="en-US" altLang="en-US" sz="2000"/>
              <a:t>IP addresses are typically selected from a range of assigned IP addresses stored in a </a:t>
            </a:r>
            <a:r>
              <a:rPr lang="en-US" altLang="en-US" sz="2000">
                <a:hlinkClick r:id="rId3" tooltip="Database"/>
              </a:rPr>
              <a:t>database</a:t>
            </a:r>
            <a:r>
              <a:rPr lang="en-US" altLang="en-US" sz="2000"/>
              <a:t> on the server and issued to a computer which requests a new IP address. </a:t>
            </a:r>
          </a:p>
          <a:p>
            <a:pPr algn="just" eaLnBrk="1" hangingPunct="1">
              <a:lnSpc>
                <a:spcPct val="90000"/>
              </a:lnSpc>
            </a:pPr>
            <a:endParaRPr lang="en-US" altLang="en-US" sz="2000"/>
          </a:p>
          <a:p>
            <a:pPr algn="just" eaLnBrk="1" hangingPunct="1">
              <a:lnSpc>
                <a:spcPct val="90000"/>
              </a:lnSpc>
            </a:pPr>
            <a:r>
              <a:rPr lang="en-US" altLang="en-US" sz="2000"/>
              <a:t>An IP address is assigned to a computer for a set interval, after which, the computer must renew the IP address or acquire a new one.</a:t>
            </a:r>
            <a:endParaRPr lang="en-US" altLang="en-US" sz="2000">
              <a:ea typeface="MS Mincho" panose="02020609040205080304" pitchFamily="49" charset="-128"/>
            </a:endParaRPr>
          </a:p>
        </p:txBody>
      </p:sp>
    </p:spTree>
    <p:extLst>
      <p:ext uri="{BB962C8B-B14F-4D97-AF65-F5344CB8AC3E}">
        <p14:creationId xmlns:p14="http://schemas.microsoft.com/office/powerpoint/2010/main" val="919699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b="1" dirty="0" smtClean="0"/>
              <a:t>Introduction</a:t>
            </a:r>
            <a:endParaRPr lang="en-US" b="1" dirty="0"/>
          </a:p>
        </p:txBody>
      </p:sp>
      <p:sp>
        <p:nvSpPr>
          <p:cNvPr id="3" name="Content Placeholder 2"/>
          <p:cNvSpPr>
            <a:spLocks noGrp="1"/>
          </p:cNvSpPr>
          <p:nvPr>
            <p:ph idx="1"/>
          </p:nvPr>
        </p:nvSpPr>
        <p:spPr>
          <a:xfrm>
            <a:off x="1524000" y="1143001"/>
            <a:ext cx="8991600" cy="4983163"/>
          </a:xfrm>
        </p:spPr>
        <p:txBody>
          <a:bodyPr/>
          <a:lstStyle/>
          <a:p>
            <a:r>
              <a:rPr lang="en-US" dirty="0"/>
              <a:t>Internet – Network for global data communication Server</a:t>
            </a:r>
          </a:p>
          <a:p>
            <a:r>
              <a:rPr lang="en-US" dirty="0"/>
              <a:t>Every device in a network is identified by a 32 bit unique number called as </a:t>
            </a:r>
            <a:r>
              <a:rPr lang="en-US" dirty="0">
                <a:solidFill>
                  <a:srgbClr val="C00000"/>
                </a:solidFill>
              </a:rPr>
              <a:t>IP address</a:t>
            </a:r>
          </a:p>
          <a:p>
            <a:pPr>
              <a:buNone/>
            </a:pPr>
            <a:endParaRPr lang="en-US" dirty="0" smtClean="0"/>
          </a:p>
          <a:p>
            <a:pPr>
              <a:buNone/>
            </a:pPr>
            <a:endParaRPr lang="en-US" dirty="0"/>
          </a:p>
        </p:txBody>
      </p:sp>
      <p:sp>
        <p:nvSpPr>
          <p:cNvPr id="4" name="Cloud 3"/>
          <p:cNvSpPr/>
          <p:nvPr/>
        </p:nvSpPr>
        <p:spPr>
          <a:xfrm>
            <a:off x="2209800" y="3200400"/>
            <a:ext cx="2286000" cy="14478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895600" y="3505201"/>
            <a:ext cx="1524000" cy="584775"/>
          </a:xfrm>
          <a:prstGeom prst="rect">
            <a:avLst/>
          </a:prstGeom>
          <a:noFill/>
        </p:spPr>
        <p:txBody>
          <a:bodyPr wrap="square" rtlCol="0">
            <a:spAutoFit/>
          </a:bodyPr>
          <a:lstStyle/>
          <a:p>
            <a:r>
              <a:rPr lang="en-US" dirty="0">
                <a:solidFill>
                  <a:schemeClr val="bg1"/>
                </a:solidFill>
              </a:rPr>
              <a:t>             </a:t>
            </a:r>
            <a:r>
              <a:rPr lang="en-US" sz="1400" dirty="0">
                <a:solidFill>
                  <a:schemeClr val="bg1"/>
                </a:solidFill>
              </a:rPr>
              <a:t>INTERNET</a:t>
            </a:r>
          </a:p>
        </p:txBody>
      </p:sp>
      <p:sp>
        <p:nvSpPr>
          <p:cNvPr id="6" name="Multiply 5"/>
          <p:cNvSpPr/>
          <p:nvPr/>
        </p:nvSpPr>
        <p:spPr>
          <a:xfrm>
            <a:off x="2324100" y="4542678"/>
            <a:ext cx="1066800" cy="1143000"/>
          </a:xfrm>
          <a:prstGeom prst="mathMultiply">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050" name="Picture 2" descr="Image result for IMAGES OF computer"/>
          <p:cNvPicPr>
            <a:picLocks noChangeAspect="1" noChangeArrowheads="1"/>
          </p:cNvPicPr>
          <p:nvPr/>
        </p:nvPicPr>
        <p:blipFill>
          <a:blip r:embed="rId2" cstate="print"/>
          <a:srcRect/>
          <a:stretch>
            <a:fillRect/>
          </a:stretch>
        </p:blipFill>
        <p:spPr bwMode="auto">
          <a:xfrm>
            <a:off x="4953001" y="3429000"/>
            <a:ext cx="1166147" cy="1066800"/>
          </a:xfrm>
          <a:prstGeom prst="rect">
            <a:avLst/>
          </a:prstGeom>
          <a:noFill/>
        </p:spPr>
      </p:pic>
      <p:pic>
        <p:nvPicPr>
          <p:cNvPr id="11" name="Picture 2" descr="Image result for IMAGES OF computer"/>
          <p:cNvPicPr>
            <a:picLocks noChangeAspect="1" noChangeArrowheads="1"/>
          </p:cNvPicPr>
          <p:nvPr/>
        </p:nvPicPr>
        <p:blipFill>
          <a:blip r:embed="rId2" cstate="print"/>
          <a:srcRect/>
          <a:stretch>
            <a:fillRect/>
          </a:stretch>
        </p:blipFill>
        <p:spPr bwMode="auto">
          <a:xfrm>
            <a:off x="9296401" y="3505200"/>
            <a:ext cx="1166147" cy="1066800"/>
          </a:xfrm>
          <a:prstGeom prst="rect">
            <a:avLst/>
          </a:prstGeom>
          <a:noFill/>
        </p:spPr>
      </p:pic>
      <p:sp>
        <p:nvSpPr>
          <p:cNvPr id="12" name="Flowchart: Process 11"/>
          <p:cNvSpPr/>
          <p:nvPr/>
        </p:nvSpPr>
        <p:spPr>
          <a:xfrm>
            <a:off x="6096000" y="3962400"/>
            <a:ext cx="3200400" cy="7620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Up Arrow 12"/>
          <p:cNvSpPr/>
          <p:nvPr/>
        </p:nvSpPr>
        <p:spPr>
          <a:xfrm>
            <a:off x="5562600" y="4495800"/>
            <a:ext cx="228600" cy="45720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4" name="Up Arrow 13"/>
          <p:cNvSpPr/>
          <p:nvPr/>
        </p:nvSpPr>
        <p:spPr>
          <a:xfrm>
            <a:off x="9753600" y="4572000"/>
            <a:ext cx="228600" cy="45720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TextBox 14"/>
          <p:cNvSpPr txBox="1"/>
          <p:nvPr/>
        </p:nvSpPr>
        <p:spPr>
          <a:xfrm>
            <a:off x="5257800" y="5029200"/>
            <a:ext cx="1371600" cy="369332"/>
          </a:xfrm>
          <a:prstGeom prst="rect">
            <a:avLst/>
          </a:prstGeom>
          <a:noFill/>
        </p:spPr>
        <p:txBody>
          <a:bodyPr wrap="square" rtlCol="0">
            <a:spAutoFit/>
          </a:bodyPr>
          <a:lstStyle/>
          <a:p>
            <a:r>
              <a:rPr lang="en-US" dirty="0"/>
              <a:t>192.168.2.2</a:t>
            </a:r>
          </a:p>
        </p:txBody>
      </p:sp>
      <p:sp>
        <p:nvSpPr>
          <p:cNvPr id="16" name="TextBox 15"/>
          <p:cNvSpPr txBox="1"/>
          <p:nvPr/>
        </p:nvSpPr>
        <p:spPr>
          <a:xfrm>
            <a:off x="9144000" y="5105400"/>
            <a:ext cx="1371600" cy="369332"/>
          </a:xfrm>
          <a:prstGeom prst="rect">
            <a:avLst/>
          </a:prstGeom>
          <a:noFill/>
        </p:spPr>
        <p:txBody>
          <a:bodyPr wrap="square" rtlCol="0">
            <a:spAutoFit/>
          </a:bodyPr>
          <a:lstStyle/>
          <a:p>
            <a:r>
              <a:rPr lang="en-US" dirty="0"/>
              <a:t>225.168.3.2</a:t>
            </a:r>
          </a:p>
        </p:txBody>
      </p:sp>
      <p:sp>
        <p:nvSpPr>
          <p:cNvPr id="17" name="TextBox 16"/>
          <p:cNvSpPr txBox="1"/>
          <p:nvPr/>
        </p:nvSpPr>
        <p:spPr>
          <a:xfrm>
            <a:off x="5257800" y="2971800"/>
            <a:ext cx="457200" cy="369332"/>
          </a:xfrm>
          <a:prstGeom prst="rect">
            <a:avLst/>
          </a:prstGeom>
          <a:noFill/>
        </p:spPr>
        <p:txBody>
          <a:bodyPr wrap="square" rtlCol="0">
            <a:spAutoFit/>
          </a:bodyPr>
          <a:lstStyle/>
          <a:p>
            <a:r>
              <a:rPr lang="en-US" dirty="0"/>
              <a:t>A</a:t>
            </a:r>
          </a:p>
        </p:txBody>
      </p:sp>
      <p:sp>
        <p:nvSpPr>
          <p:cNvPr id="18" name="TextBox 17"/>
          <p:cNvSpPr txBox="1"/>
          <p:nvPr/>
        </p:nvSpPr>
        <p:spPr>
          <a:xfrm>
            <a:off x="9525000" y="3048000"/>
            <a:ext cx="457200" cy="369332"/>
          </a:xfrm>
          <a:prstGeom prst="rect">
            <a:avLst/>
          </a:prstGeom>
          <a:noFill/>
        </p:spPr>
        <p:txBody>
          <a:bodyPr wrap="square" rtlCol="0">
            <a:spAutoFit/>
          </a:bodyPr>
          <a:lstStyle/>
          <a:p>
            <a:r>
              <a:rPr lang="en-US" dirty="0"/>
              <a:t>B</a:t>
            </a:r>
          </a:p>
        </p:txBody>
      </p:sp>
      <p:pic>
        <p:nvPicPr>
          <p:cNvPr id="18434" name="Picture 2" descr="Image result for right symbol"/>
          <p:cNvPicPr>
            <a:picLocks noChangeAspect="1" noChangeArrowheads="1"/>
          </p:cNvPicPr>
          <p:nvPr/>
        </p:nvPicPr>
        <p:blipFill>
          <a:blip r:embed="rId3"/>
          <a:srcRect/>
          <a:stretch>
            <a:fillRect/>
          </a:stretch>
        </p:blipFill>
        <p:spPr bwMode="auto">
          <a:xfrm>
            <a:off x="6934200" y="5105400"/>
            <a:ext cx="1481328" cy="1371600"/>
          </a:xfrm>
          <a:prstGeom prst="rect">
            <a:avLst/>
          </a:prstGeom>
          <a:noFill/>
        </p:spPr>
      </p:pic>
      <p:sp>
        <p:nvSpPr>
          <p:cNvPr id="7" name="Rectangle 6"/>
          <p:cNvSpPr/>
          <p:nvPr/>
        </p:nvSpPr>
        <p:spPr>
          <a:xfrm>
            <a:off x="1647232" y="5791200"/>
            <a:ext cx="4296369" cy="369332"/>
          </a:xfrm>
          <a:prstGeom prst="rect">
            <a:avLst/>
          </a:prstGeom>
        </p:spPr>
        <p:txBody>
          <a:bodyPr wrap="none">
            <a:spAutoFit/>
          </a:bodyPr>
          <a:lstStyle/>
          <a:p>
            <a:r>
              <a:rPr lang="en-IN" dirty="0">
                <a:solidFill>
                  <a:schemeClr val="tx1">
                    <a:lumMod val="50000"/>
                    <a:lumOff val="50000"/>
                  </a:schemeClr>
                </a:solidFill>
              </a:rPr>
              <a:t>(11000000.10101000.00000010.00000010 )</a:t>
            </a:r>
          </a:p>
        </p:txBody>
      </p:sp>
      <p:sp>
        <p:nvSpPr>
          <p:cNvPr id="8" name="Rectangle 7"/>
          <p:cNvSpPr/>
          <p:nvPr/>
        </p:nvSpPr>
        <p:spPr>
          <a:xfrm>
            <a:off x="6284176" y="6488668"/>
            <a:ext cx="4262705" cy="369332"/>
          </a:xfrm>
          <a:prstGeom prst="rect">
            <a:avLst/>
          </a:prstGeom>
        </p:spPr>
        <p:txBody>
          <a:bodyPr wrap="none">
            <a:spAutoFit/>
          </a:bodyPr>
          <a:lstStyle/>
          <a:p>
            <a:r>
              <a:rPr lang="en-IN" dirty="0">
                <a:solidFill>
                  <a:schemeClr val="tx1">
                    <a:lumMod val="50000"/>
                    <a:lumOff val="50000"/>
                  </a:schemeClr>
                </a:solidFill>
              </a:rPr>
              <a:t>(11100001.10101000.00000011.00000010 )</a:t>
            </a:r>
          </a:p>
        </p:txBody>
      </p:sp>
      <p:cxnSp>
        <p:nvCxnSpPr>
          <p:cNvPr id="10" name="Straight Arrow Connector 9"/>
          <p:cNvCxnSpPr>
            <a:stCxn id="7" idx="0"/>
          </p:cNvCxnSpPr>
          <p:nvPr/>
        </p:nvCxnSpPr>
        <p:spPr>
          <a:xfrm flipV="1">
            <a:off x="3795416" y="5290066"/>
            <a:ext cx="1462384" cy="501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0"/>
          </p:cNvCxnSpPr>
          <p:nvPr/>
        </p:nvCxnSpPr>
        <p:spPr>
          <a:xfrm flipV="1">
            <a:off x="8415528" y="5511780"/>
            <a:ext cx="1109472" cy="9768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478687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DCBD53F7-2E5B-DDC7-B1F1-52768FC6C0A0}"/>
              </a:ext>
            </a:extLst>
          </p:cNvPr>
          <p:cNvSpPr>
            <a:spLocks noGrp="1" noChangeArrowheads="1"/>
          </p:cNvSpPr>
          <p:nvPr>
            <p:ph type="title"/>
          </p:nvPr>
        </p:nvSpPr>
        <p:spPr/>
        <p:txBody>
          <a:bodyPr/>
          <a:lstStyle/>
          <a:p>
            <a:r>
              <a:rPr lang="en-IN" altLang="en-US"/>
              <a:t>DHCP</a:t>
            </a:r>
          </a:p>
        </p:txBody>
      </p:sp>
      <p:sp>
        <p:nvSpPr>
          <p:cNvPr id="73731" name="Content Placeholder 2">
            <a:extLst>
              <a:ext uri="{FF2B5EF4-FFF2-40B4-BE49-F238E27FC236}">
                <a16:creationId xmlns:a16="http://schemas.microsoft.com/office/drawing/2014/main" id="{F71AD815-6CC8-E409-B596-6E50673E9AAF}"/>
              </a:ext>
            </a:extLst>
          </p:cNvPr>
          <p:cNvSpPr>
            <a:spLocks noGrp="1" noChangeArrowheads="1"/>
          </p:cNvSpPr>
          <p:nvPr>
            <p:ph idx="1"/>
          </p:nvPr>
        </p:nvSpPr>
        <p:spPr>
          <a:xfrm>
            <a:off x="2133600" y="1241425"/>
            <a:ext cx="8153400" cy="4648200"/>
          </a:xfrm>
        </p:spPr>
        <p:txBody>
          <a:bodyPr/>
          <a:lstStyle/>
          <a:p>
            <a:r>
              <a:rPr lang="en-IN" altLang="en-US" sz="2400"/>
              <a:t>If a new computer is connected to a network, DHCP can provide it with all the necessary information for full system integration into the network, </a:t>
            </a:r>
          </a:p>
          <a:p>
            <a:pPr lvl="1"/>
            <a:r>
              <a:rPr lang="en-IN" altLang="en-US" sz="2000" b="1"/>
              <a:t>Addresses of a DNS server </a:t>
            </a:r>
          </a:p>
          <a:p>
            <a:pPr lvl="1"/>
            <a:r>
              <a:rPr lang="en-IN" altLang="en-US" sz="2000" b="1"/>
              <a:t>The default router, </a:t>
            </a:r>
          </a:p>
          <a:p>
            <a:pPr lvl="1"/>
            <a:r>
              <a:rPr lang="en-IN" altLang="en-US" sz="2000" b="1"/>
              <a:t>the subnet mask, </a:t>
            </a:r>
          </a:p>
          <a:p>
            <a:pPr lvl="1"/>
            <a:r>
              <a:rPr lang="en-IN" altLang="en-US" sz="2000" b="1"/>
              <a:t>the domain name, and an</a:t>
            </a:r>
          </a:p>
          <a:p>
            <a:pPr lvl="1"/>
            <a:r>
              <a:rPr lang="en-IN" altLang="en-US" sz="2000" b="1"/>
              <a:t>IP address.</a:t>
            </a:r>
          </a:p>
        </p:txBody>
      </p:sp>
      <p:sp>
        <p:nvSpPr>
          <p:cNvPr id="73734" name="Slide Number Placeholder 5">
            <a:extLst>
              <a:ext uri="{FF2B5EF4-FFF2-40B4-BE49-F238E27FC236}">
                <a16:creationId xmlns:a16="http://schemas.microsoft.com/office/drawing/2014/main" id="{EB2D3B46-4AA6-8C4E-21B0-AF18DCFDC77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F24846FB-D8D8-4FF7-A158-A375D40C4C30}" type="slidenum">
              <a:rPr lang="en-US" altLang="en-US" sz="1400">
                <a:latin typeface="Times New Roman" panose="02020603050405020304" pitchFamily="18" charset="0"/>
              </a:rPr>
              <a:pPr>
                <a:spcBef>
                  <a:spcPct val="0"/>
                </a:spcBef>
                <a:buClrTx/>
                <a:buFontTx/>
                <a:buNone/>
              </a:pPr>
              <a:t>50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61432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9A8AD52F-AB73-E189-FE27-45713B029588}"/>
              </a:ext>
            </a:extLst>
          </p:cNvPr>
          <p:cNvSpPr>
            <a:spLocks noGrp="1" noChangeArrowheads="1"/>
          </p:cNvSpPr>
          <p:nvPr>
            <p:ph type="title"/>
          </p:nvPr>
        </p:nvSpPr>
        <p:spPr/>
        <p:txBody>
          <a:bodyPr/>
          <a:lstStyle/>
          <a:p>
            <a:r>
              <a:rPr lang="en-IN" altLang="en-US"/>
              <a:t>DHCP</a:t>
            </a:r>
          </a:p>
        </p:txBody>
      </p:sp>
      <p:sp>
        <p:nvSpPr>
          <p:cNvPr id="3" name="Content Placeholder 2">
            <a:extLst>
              <a:ext uri="{FF2B5EF4-FFF2-40B4-BE49-F238E27FC236}">
                <a16:creationId xmlns:a16="http://schemas.microsoft.com/office/drawing/2014/main" id="{A96B527A-3750-C23B-AA0B-B0BE273EE5BC}"/>
              </a:ext>
            </a:extLst>
          </p:cNvPr>
          <p:cNvSpPr>
            <a:spLocks noGrp="1"/>
          </p:cNvSpPr>
          <p:nvPr>
            <p:ph idx="1"/>
          </p:nvPr>
        </p:nvSpPr>
        <p:spPr>
          <a:xfrm>
            <a:off x="2019300" y="1219200"/>
            <a:ext cx="8153400" cy="4114800"/>
          </a:xfrm>
        </p:spPr>
        <p:txBody>
          <a:bodyPr/>
          <a:lstStyle/>
          <a:p>
            <a:pPr>
              <a:defRPr/>
            </a:pPr>
            <a:r>
              <a:rPr lang="en-IN" sz="2000" dirty="0"/>
              <a:t>DHCP is based on a client/server model.</a:t>
            </a:r>
          </a:p>
          <a:p>
            <a:pPr>
              <a:defRPr/>
            </a:pPr>
            <a:r>
              <a:rPr lang="en-IN" sz="2000" dirty="0"/>
              <a:t>DHCP clients send a request to a server (DHCPDISCOVER in the example) to which</a:t>
            </a:r>
          </a:p>
          <a:p>
            <a:pPr marL="0" indent="0">
              <a:buNone/>
              <a:defRPr/>
            </a:pPr>
            <a:r>
              <a:rPr lang="en-IN" sz="2000" dirty="0"/>
              <a:t>    the server responds.</a:t>
            </a:r>
          </a:p>
          <a:p>
            <a:pPr>
              <a:defRPr/>
            </a:pPr>
            <a:r>
              <a:rPr lang="en-IN" sz="2000" dirty="0"/>
              <a:t> A client sends requests using MAC broadcasts to reach all devices in the LAN. </a:t>
            </a:r>
          </a:p>
          <a:p>
            <a:pPr>
              <a:defRPr/>
            </a:pPr>
            <a:r>
              <a:rPr lang="en-IN" sz="2000" dirty="0"/>
              <a:t>A DHCP relay might be needed to forward requests across inter-working units to a DHCP server.</a:t>
            </a:r>
          </a:p>
        </p:txBody>
      </p:sp>
      <p:sp>
        <p:nvSpPr>
          <p:cNvPr id="74756" name="Slide Number Placeholder 5">
            <a:extLst>
              <a:ext uri="{FF2B5EF4-FFF2-40B4-BE49-F238E27FC236}">
                <a16:creationId xmlns:a16="http://schemas.microsoft.com/office/drawing/2014/main" id="{EBF241FB-71A7-2E41-8481-BFA2312EE2A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66AFBF62-D41A-42E0-99C3-70FE32CCD985}" type="slidenum">
              <a:rPr lang="en-US" altLang="en-US" sz="1400">
                <a:latin typeface="Times New Roman" panose="02020603050405020304" pitchFamily="18" charset="0"/>
              </a:rPr>
              <a:pPr>
                <a:spcBef>
                  <a:spcPct val="0"/>
                </a:spcBef>
                <a:buClrTx/>
                <a:buFontTx/>
                <a:buNone/>
              </a:pPr>
              <a:t>51</a:t>
            </a:fld>
            <a:endParaRPr lang="en-US" altLang="en-US" sz="1400">
              <a:latin typeface="Times New Roman" panose="02020603050405020304" pitchFamily="18" charset="0"/>
            </a:endParaRPr>
          </a:p>
        </p:txBody>
      </p:sp>
      <p:pic>
        <p:nvPicPr>
          <p:cNvPr id="74757" name="Picture 2">
            <a:extLst>
              <a:ext uri="{FF2B5EF4-FFF2-40B4-BE49-F238E27FC236}">
                <a16:creationId xmlns:a16="http://schemas.microsoft.com/office/drawing/2014/main" id="{0AFAB1E5-6EDE-38AE-741C-065D7743E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1" y="4087814"/>
            <a:ext cx="6696075" cy="2757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53025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a:extLst>
              <a:ext uri="{FF2B5EF4-FFF2-40B4-BE49-F238E27FC236}">
                <a16:creationId xmlns:a16="http://schemas.microsoft.com/office/drawing/2014/main" id="{C094624A-B2EE-45B5-1C4C-181616BF292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0CFFF377-1986-47F4-BA82-BBDB5BEE60F9}" type="slidenum">
              <a:rPr lang="en-US" altLang="en-US" sz="1400">
                <a:latin typeface="Times New Roman" panose="02020603050405020304" pitchFamily="18" charset="0"/>
              </a:rPr>
              <a:pPr>
                <a:spcBef>
                  <a:spcPct val="0"/>
                </a:spcBef>
                <a:buClrTx/>
                <a:buFontTx/>
                <a:buNone/>
              </a:pPr>
              <a:t>52</a:t>
            </a:fld>
            <a:endParaRPr lang="en-US" altLang="en-US" sz="1400">
              <a:latin typeface="Times New Roman" panose="02020603050405020304" pitchFamily="18" charset="0"/>
            </a:endParaRPr>
          </a:p>
        </p:txBody>
      </p:sp>
      <p:sp>
        <p:nvSpPr>
          <p:cNvPr id="75779" name="Rectangle 2">
            <a:extLst>
              <a:ext uri="{FF2B5EF4-FFF2-40B4-BE49-F238E27FC236}">
                <a16:creationId xmlns:a16="http://schemas.microsoft.com/office/drawing/2014/main" id="{612EC67A-9CCD-BAEE-4D98-40895A56469A}"/>
              </a:ext>
            </a:extLst>
          </p:cNvPr>
          <p:cNvSpPr>
            <a:spLocks noGrp="1" noChangeArrowheads="1"/>
          </p:cNvSpPr>
          <p:nvPr>
            <p:ph type="title"/>
          </p:nvPr>
        </p:nvSpPr>
        <p:spPr>
          <a:xfrm>
            <a:off x="2209800" y="152400"/>
            <a:ext cx="7772400" cy="914400"/>
          </a:xfrm>
        </p:spPr>
        <p:txBody>
          <a:bodyPr/>
          <a:lstStyle/>
          <a:p>
            <a:pPr eaLnBrk="1" hangingPunct="1"/>
            <a:r>
              <a:rPr lang="en-US" altLang="en-US"/>
              <a:t>DHCP</a:t>
            </a:r>
          </a:p>
        </p:txBody>
      </p:sp>
      <p:pic>
        <p:nvPicPr>
          <p:cNvPr id="75780" name="Picture 2">
            <a:extLst>
              <a:ext uri="{FF2B5EF4-FFF2-40B4-BE49-F238E27FC236}">
                <a16:creationId xmlns:a16="http://schemas.microsoft.com/office/drawing/2014/main" id="{23EF2705-984C-2934-F4A2-55B9FB9251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4125" y="842964"/>
            <a:ext cx="714375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75140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a:extLst>
              <a:ext uri="{FF2B5EF4-FFF2-40B4-BE49-F238E27FC236}">
                <a16:creationId xmlns:a16="http://schemas.microsoft.com/office/drawing/2014/main" id="{7C36F99C-6D14-EB27-0E6E-38C8A2EA7937}"/>
              </a:ext>
            </a:extLst>
          </p:cNvPr>
          <p:cNvSpPr>
            <a:spLocks noGrp="1" noChangeArrowheads="1"/>
          </p:cNvSpPr>
          <p:nvPr>
            <p:ph type="title"/>
          </p:nvPr>
        </p:nvSpPr>
        <p:spPr/>
        <p:txBody>
          <a:bodyPr/>
          <a:lstStyle/>
          <a:p>
            <a:r>
              <a:rPr lang="en-IN" altLang="en-US"/>
              <a:t>DHCP</a:t>
            </a:r>
          </a:p>
        </p:txBody>
      </p:sp>
      <p:sp>
        <p:nvSpPr>
          <p:cNvPr id="3" name="Content Placeholder 2">
            <a:extLst>
              <a:ext uri="{FF2B5EF4-FFF2-40B4-BE49-F238E27FC236}">
                <a16:creationId xmlns:a16="http://schemas.microsoft.com/office/drawing/2014/main" id="{DCC3F961-7BFD-FF2D-03AD-DEB0BE88F930}"/>
              </a:ext>
            </a:extLst>
          </p:cNvPr>
          <p:cNvSpPr>
            <a:spLocks noGrp="1"/>
          </p:cNvSpPr>
          <p:nvPr>
            <p:ph idx="1"/>
          </p:nvPr>
        </p:nvSpPr>
        <p:spPr>
          <a:xfrm>
            <a:off x="2019300" y="990600"/>
            <a:ext cx="8153400" cy="4114800"/>
          </a:xfrm>
        </p:spPr>
        <p:txBody>
          <a:bodyPr/>
          <a:lstStyle/>
          <a:p>
            <a:pPr marL="514350" indent="-514350">
              <a:buFont typeface="+mj-lt"/>
              <a:buAutoNum type="arabicPeriod"/>
              <a:defRPr/>
            </a:pPr>
            <a:r>
              <a:rPr lang="en-IN" sz="2400" dirty="0"/>
              <a:t>The previous figure shows one client and two servers.</a:t>
            </a:r>
          </a:p>
          <a:p>
            <a:pPr marL="514350" indent="-514350">
              <a:buFont typeface="+mj-lt"/>
              <a:buAutoNum type="arabicPeriod"/>
              <a:defRPr/>
            </a:pPr>
            <a:r>
              <a:rPr lang="en-IN" sz="2400" dirty="0"/>
              <a:t>The client broadcasts a DHCPDISCOVER into the subnet.</a:t>
            </a:r>
          </a:p>
          <a:p>
            <a:pPr marL="514350" indent="-514350">
              <a:buFont typeface="+mj-lt"/>
              <a:buAutoNum type="arabicPeriod"/>
              <a:defRPr/>
            </a:pPr>
            <a:r>
              <a:rPr lang="en-IN" sz="2400" dirty="0"/>
              <a:t>In the case shown, two servers receive this broadcast and determine the configuration they can offer to the client.</a:t>
            </a:r>
          </a:p>
          <a:p>
            <a:pPr marL="457200" indent="-457200">
              <a:buFont typeface="+mj-lt"/>
              <a:buAutoNum type="arabicPeriod" startAt="4"/>
              <a:defRPr/>
            </a:pPr>
            <a:r>
              <a:rPr lang="en-IN" sz="2400" dirty="0"/>
              <a:t>Servers reply to the client’s request with DHCPOFFER and offer a list of configuration parameters.</a:t>
            </a:r>
          </a:p>
          <a:p>
            <a:pPr marL="457200" indent="-457200">
              <a:buFont typeface="+mj-lt"/>
              <a:buAutoNum type="arabicPeriod" startAt="5"/>
              <a:defRPr/>
            </a:pPr>
            <a:r>
              <a:rPr lang="en-IN" sz="2400" dirty="0"/>
              <a:t>The client in turn replies to the servers, accepting one of the configurations and rejecting the others using DHCPREQUEST. </a:t>
            </a:r>
          </a:p>
          <a:p>
            <a:pPr marL="457200" indent="-457200">
              <a:buFont typeface="+mj-lt"/>
              <a:buAutoNum type="arabicPeriod" startAt="6"/>
              <a:defRPr/>
            </a:pPr>
            <a:r>
              <a:rPr lang="en-IN" sz="2400" dirty="0"/>
              <a:t>If a server receives a DHCPREQUEST with a rejection, it can free the reserved configuration for other possible clients. </a:t>
            </a:r>
          </a:p>
        </p:txBody>
      </p:sp>
      <p:sp>
        <p:nvSpPr>
          <p:cNvPr id="76806" name="Slide Number Placeholder 5">
            <a:extLst>
              <a:ext uri="{FF2B5EF4-FFF2-40B4-BE49-F238E27FC236}">
                <a16:creationId xmlns:a16="http://schemas.microsoft.com/office/drawing/2014/main" id="{AF54724E-8146-F1AA-955C-D9FF5E1414A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4A37DFB0-5BFB-4611-83AF-65157F950DB1}" type="slidenum">
              <a:rPr lang="en-US" altLang="en-US" sz="1400">
                <a:latin typeface="Times New Roman" panose="02020603050405020304" pitchFamily="18" charset="0"/>
              </a:rPr>
              <a:pPr>
                <a:spcBef>
                  <a:spcPct val="0"/>
                </a:spcBef>
                <a:buClrTx/>
                <a:buFontTx/>
                <a:buNone/>
              </a:pPr>
              <a:t>53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898112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a:extLst>
              <a:ext uri="{FF2B5EF4-FFF2-40B4-BE49-F238E27FC236}">
                <a16:creationId xmlns:a16="http://schemas.microsoft.com/office/drawing/2014/main" id="{A7510F8B-DDAA-52D1-C255-AAF6CA0B7BD5}"/>
              </a:ext>
            </a:extLst>
          </p:cNvPr>
          <p:cNvSpPr>
            <a:spLocks noGrp="1" noChangeArrowheads="1"/>
          </p:cNvSpPr>
          <p:nvPr>
            <p:ph type="title"/>
          </p:nvPr>
        </p:nvSpPr>
        <p:spPr/>
        <p:txBody>
          <a:bodyPr/>
          <a:lstStyle/>
          <a:p>
            <a:r>
              <a:rPr lang="en-IN" altLang="en-US"/>
              <a:t>DHCP</a:t>
            </a:r>
          </a:p>
        </p:txBody>
      </p:sp>
      <p:sp>
        <p:nvSpPr>
          <p:cNvPr id="3" name="Content Placeholder 2">
            <a:extLst>
              <a:ext uri="{FF2B5EF4-FFF2-40B4-BE49-F238E27FC236}">
                <a16:creationId xmlns:a16="http://schemas.microsoft.com/office/drawing/2014/main" id="{CFEC883D-AC93-3DB2-1212-86DB33EFC576}"/>
              </a:ext>
            </a:extLst>
          </p:cNvPr>
          <p:cNvSpPr>
            <a:spLocks noGrp="1"/>
          </p:cNvSpPr>
          <p:nvPr>
            <p:ph idx="1"/>
          </p:nvPr>
        </p:nvSpPr>
        <p:spPr>
          <a:xfrm>
            <a:off x="2019300" y="1219200"/>
            <a:ext cx="8153400" cy="4114800"/>
          </a:xfrm>
        </p:spPr>
        <p:txBody>
          <a:bodyPr/>
          <a:lstStyle/>
          <a:p>
            <a:pPr marL="514350" indent="-514350">
              <a:buFont typeface="+mj-lt"/>
              <a:buAutoNum type="arabicPeriod" startAt="7"/>
              <a:defRPr/>
            </a:pPr>
            <a:r>
              <a:rPr lang="en-IN" sz="2400" dirty="0"/>
              <a:t>The server with the configuration accepted by the client now confirms the configuration with DHCPACK.</a:t>
            </a:r>
          </a:p>
          <a:p>
            <a:pPr marL="514350" indent="-514350">
              <a:buFont typeface="+mj-lt"/>
              <a:buAutoNum type="arabicPeriod" startAt="7"/>
              <a:defRPr/>
            </a:pPr>
            <a:r>
              <a:rPr lang="en-IN" sz="2400" dirty="0"/>
              <a:t>If a client leaves a subnet, it should release the configuration received by the server using DHCPRELEASE</a:t>
            </a:r>
          </a:p>
          <a:p>
            <a:pPr>
              <a:defRPr/>
            </a:pPr>
            <a:endParaRPr lang="en-IN" dirty="0"/>
          </a:p>
        </p:txBody>
      </p:sp>
      <p:sp>
        <p:nvSpPr>
          <p:cNvPr id="77830" name="Slide Number Placeholder 5">
            <a:extLst>
              <a:ext uri="{FF2B5EF4-FFF2-40B4-BE49-F238E27FC236}">
                <a16:creationId xmlns:a16="http://schemas.microsoft.com/office/drawing/2014/main" id="{3DF3F12C-9450-DBBB-CF8B-00B00462019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8A05A84F-DCFB-4386-B05B-0F26866CAF83}" type="slidenum">
              <a:rPr lang="en-US" altLang="en-US" sz="1400">
                <a:latin typeface="Times New Roman" panose="02020603050405020304" pitchFamily="18" charset="0"/>
              </a:rPr>
              <a:pPr>
                <a:spcBef>
                  <a:spcPct val="0"/>
                </a:spcBef>
                <a:buClrTx/>
                <a:buFontTx/>
                <a:buNone/>
              </a:pPr>
              <a:t>54</a:t>
            </a:fld>
            <a:endParaRPr lang="en-US" altLang="en-US" sz="1400">
              <a:latin typeface="Times New Roman" panose="02020603050405020304" pitchFamily="18" charset="0"/>
            </a:endParaRPr>
          </a:p>
        </p:txBody>
      </p:sp>
      <p:sp>
        <p:nvSpPr>
          <p:cNvPr id="7" name="TextBox 6">
            <a:extLst>
              <a:ext uri="{FF2B5EF4-FFF2-40B4-BE49-F238E27FC236}">
                <a16:creationId xmlns:a16="http://schemas.microsoft.com/office/drawing/2014/main" id="{CC2627FC-A7AF-E400-AB3F-84B7399257B9}"/>
              </a:ext>
            </a:extLst>
          </p:cNvPr>
          <p:cNvSpPr txBox="1"/>
          <p:nvPr/>
        </p:nvSpPr>
        <p:spPr>
          <a:xfrm>
            <a:off x="2819400" y="3255964"/>
            <a:ext cx="6705600" cy="2031325"/>
          </a:xfrm>
          <a:prstGeom prst="rect">
            <a:avLst/>
          </a:prstGeom>
          <a:solidFill>
            <a:schemeClr val="accent2">
              <a:lumMod val="20000"/>
              <a:lumOff val="80000"/>
            </a:schemeClr>
          </a:solidFill>
          <a:ln>
            <a:solidFill>
              <a:schemeClr val="tx2"/>
            </a:solidFill>
          </a:ln>
        </p:spPr>
        <p:txBody>
          <a:bodyPr>
            <a:spAutoFit/>
          </a:bodyPr>
          <a:lstStyle/>
          <a:p>
            <a:pPr marL="342900" indent="-342900">
              <a:buFont typeface="Wingdings" panose="05000000000000000000" pitchFamily="2" charset="2"/>
              <a:buChar char="Ø"/>
              <a:defRPr/>
            </a:pPr>
            <a:r>
              <a:rPr lang="en-IN" dirty="0"/>
              <a:t>The configuration a client gets from a server is </a:t>
            </a:r>
            <a:r>
              <a:rPr lang="en-IN" b="1" dirty="0"/>
              <a:t>only leased for a certain amount of time</a:t>
            </a:r>
            <a:r>
              <a:rPr lang="en-IN" dirty="0"/>
              <a:t>, it has to be reconfirmed from time to time.</a:t>
            </a:r>
          </a:p>
          <a:p>
            <a:pPr marL="342900" indent="-342900">
              <a:buFont typeface="Wingdings" panose="05000000000000000000" pitchFamily="2" charset="2"/>
              <a:buChar char="Ø"/>
              <a:defRPr/>
            </a:pPr>
            <a:r>
              <a:rPr lang="en-IN" dirty="0"/>
              <a:t>DHCP is a good candidate </a:t>
            </a:r>
            <a:r>
              <a:rPr lang="en-IN" b="1" dirty="0"/>
              <a:t>for supporting the acquisition of care-of addresses </a:t>
            </a:r>
            <a:r>
              <a:rPr lang="en-IN" dirty="0"/>
              <a:t>for mobile nodes.</a:t>
            </a:r>
          </a:p>
          <a:p>
            <a:pPr marL="342900" indent="-342900">
              <a:buFont typeface="Wingdings" panose="05000000000000000000" pitchFamily="2" charset="2"/>
              <a:buChar char="Ø"/>
              <a:defRPr/>
            </a:pPr>
            <a:r>
              <a:rPr lang="en-IN" b="1" dirty="0"/>
              <a:t>Without authentication, the mobile node cannot trust a DHCP server, </a:t>
            </a:r>
            <a:r>
              <a:rPr lang="en-IN" dirty="0"/>
              <a:t>and the DHCP server cannot trust the mobile node.</a:t>
            </a:r>
          </a:p>
        </p:txBody>
      </p:sp>
    </p:spTree>
    <p:extLst>
      <p:ext uri="{BB962C8B-B14F-4D97-AF65-F5344CB8AC3E}">
        <p14:creationId xmlns:p14="http://schemas.microsoft.com/office/powerpoint/2010/main" val="3970436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a:extLst>
              <a:ext uri="{FF2B5EF4-FFF2-40B4-BE49-F238E27FC236}">
                <a16:creationId xmlns:a16="http://schemas.microsoft.com/office/drawing/2014/main" id="{7FB384DA-8ABD-0744-3EC6-5BDC39CD9FE7}"/>
              </a:ext>
            </a:extLst>
          </p:cNvPr>
          <p:cNvSpPr>
            <a:spLocks noGrp="1" noChangeArrowheads="1"/>
          </p:cNvSpPr>
          <p:nvPr>
            <p:ph type="title"/>
          </p:nvPr>
        </p:nvSpPr>
        <p:spPr/>
        <p:txBody>
          <a:bodyPr/>
          <a:lstStyle/>
          <a:p>
            <a:r>
              <a:rPr lang="en-IN" altLang="en-US"/>
              <a:t>Mobile Transport Layer</a:t>
            </a:r>
          </a:p>
        </p:txBody>
      </p:sp>
      <p:sp>
        <p:nvSpPr>
          <p:cNvPr id="78851" name="Content Placeholder 2">
            <a:extLst>
              <a:ext uri="{FF2B5EF4-FFF2-40B4-BE49-F238E27FC236}">
                <a16:creationId xmlns:a16="http://schemas.microsoft.com/office/drawing/2014/main" id="{76A90786-0E1C-A7DE-0C08-938D9F6DEE71}"/>
              </a:ext>
            </a:extLst>
          </p:cNvPr>
          <p:cNvSpPr>
            <a:spLocks noGrp="1" noChangeArrowheads="1"/>
          </p:cNvSpPr>
          <p:nvPr>
            <p:ph idx="1"/>
          </p:nvPr>
        </p:nvSpPr>
        <p:spPr>
          <a:xfrm>
            <a:off x="2019300" y="1143000"/>
            <a:ext cx="8343900" cy="4114800"/>
          </a:xfrm>
        </p:spPr>
        <p:txBody>
          <a:bodyPr/>
          <a:lstStyle/>
          <a:p>
            <a:r>
              <a:rPr lang="en-IN" altLang="en-US" sz="2400"/>
              <a:t>Supporting mobility only on lower layers up to the network layer is not enough to provide mobility support for applications.</a:t>
            </a:r>
          </a:p>
          <a:p>
            <a:r>
              <a:rPr lang="en-IN" altLang="en-US" sz="2400"/>
              <a:t>Two functions of the transport layer in the internet are</a:t>
            </a:r>
          </a:p>
          <a:p>
            <a:pPr lvl="1"/>
            <a:r>
              <a:rPr lang="en-IN" altLang="en-US" b="1"/>
              <a:t>Checksumming over user data </a:t>
            </a:r>
          </a:p>
          <a:p>
            <a:pPr lvl="1"/>
            <a:r>
              <a:rPr lang="en-IN" altLang="en-US" b="1"/>
              <a:t>Multiplexing/Demultiplexing of data from/to applications.</a:t>
            </a:r>
          </a:p>
          <a:p>
            <a:r>
              <a:rPr lang="en-IN" altLang="en-US" sz="2400"/>
              <a:t>While the network layer only addresses a host, ports in UDP or TCP allow dedicated applications to be addressed.</a:t>
            </a:r>
          </a:p>
          <a:p>
            <a:r>
              <a:rPr lang="en-IN" altLang="en-US" sz="2400"/>
              <a:t>UDP</a:t>
            </a:r>
          </a:p>
          <a:p>
            <a:pPr lvl="1"/>
            <a:r>
              <a:rPr lang="en-IN" altLang="en-US" sz="2000"/>
              <a:t>Only addressing</a:t>
            </a:r>
          </a:p>
          <a:p>
            <a:pPr lvl="1"/>
            <a:r>
              <a:rPr lang="en-IN" altLang="en-US" sz="2000"/>
              <a:t>Connectionless/No reliability </a:t>
            </a:r>
          </a:p>
        </p:txBody>
      </p:sp>
      <p:sp>
        <p:nvSpPr>
          <p:cNvPr id="78854" name="Slide Number Placeholder 5">
            <a:extLst>
              <a:ext uri="{FF2B5EF4-FFF2-40B4-BE49-F238E27FC236}">
                <a16:creationId xmlns:a16="http://schemas.microsoft.com/office/drawing/2014/main" id="{CC767656-FD30-6D57-136B-F56ED6C1C2E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3F013FF0-264A-43FE-BE0E-E6D9B8AFE6D3}" type="slidenum">
              <a:rPr lang="en-US" altLang="en-US" sz="1400">
                <a:latin typeface="Times New Roman" panose="02020603050405020304" pitchFamily="18" charset="0"/>
              </a:rPr>
              <a:pPr>
                <a:spcBef>
                  <a:spcPct val="0"/>
                </a:spcBef>
                <a:buClrTx/>
                <a:buFontTx/>
                <a:buNone/>
              </a:pPr>
              <a:t>55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631168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a:extLst>
              <a:ext uri="{FF2B5EF4-FFF2-40B4-BE49-F238E27FC236}">
                <a16:creationId xmlns:a16="http://schemas.microsoft.com/office/drawing/2014/main" id="{E227BA1A-BF94-EFD8-A686-0013D047D112}"/>
              </a:ext>
            </a:extLst>
          </p:cNvPr>
          <p:cNvSpPr>
            <a:spLocks noGrp="1" noChangeArrowheads="1"/>
          </p:cNvSpPr>
          <p:nvPr>
            <p:ph type="title"/>
          </p:nvPr>
        </p:nvSpPr>
        <p:spPr/>
        <p:txBody>
          <a:bodyPr/>
          <a:lstStyle/>
          <a:p>
            <a:r>
              <a:rPr lang="en-IN" altLang="en-US"/>
              <a:t>UDP Vs TCP</a:t>
            </a:r>
          </a:p>
        </p:txBody>
      </p:sp>
      <p:sp>
        <p:nvSpPr>
          <p:cNvPr id="79875" name="Content Placeholder 2">
            <a:extLst>
              <a:ext uri="{FF2B5EF4-FFF2-40B4-BE49-F238E27FC236}">
                <a16:creationId xmlns:a16="http://schemas.microsoft.com/office/drawing/2014/main" id="{3C5BA4B3-A699-E408-F375-A4C43D295A62}"/>
              </a:ext>
            </a:extLst>
          </p:cNvPr>
          <p:cNvSpPr>
            <a:spLocks noGrp="1" noChangeArrowheads="1"/>
          </p:cNvSpPr>
          <p:nvPr>
            <p:ph idx="1"/>
          </p:nvPr>
        </p:nvSpPr>
        <p:spPr>
          <a:xfrm>
            <a:off x="1981200" y="1066800"/>
            <a:ext cx="8153400" cy="4800600"/>
          </a:xfrm>
        </p:spPr>
        <p:txBody>
          <a:bodyPr/>
          <a:lstStyle/>
          <a:p>
            <a:r>
              <a:rPr lang="en-IN" altLang="en-US" sz="2400"/>
              <a:t>The main difference between UDP and TCP is that TCP offers connections between two applications.</a:t>
            </a:r>
          </a:p>
          <a:p>
            <a:r>
              <a:rPr lang="en-IN" altLang="en-US"/>
              <a:t> </a:t>
            </a:r>
            <a:r>
              <a:rPr lang="en-IN" altLang="en-US" sz="2400"/>
              <a:t>Within a connection TCP can give certain guarantees, such as </a:t>
            </a:r>
            <a:r>
              <a:rPr lang="en-IN" altLang="en-US" sz="2400">
                <a:solidFill>
                  <a:srgbClr val="FF0000"/>
                </a:solidFill>
              </a:rPr>
              <a:t>in-order delivery or reliable data transmission using retransmission techniques. </a:t>
            </a:r>
          </a:p>
          <a:p>
            <a:r>
              <a:rPr lang="en-IN" altLang="en-US" sz="2400"/>
              <a:t>TCP has built-in mechanisms to behave in a ‘network friendly’ manner. </a:t>
            </a:r>
          </a:p>
          <a:p>
            <a:r>
              <a:rPr lang="en-IN" altLang="en-US" sz="2400"/>
              <a:t>If, for example, TCP encounters packet loss, it assumes network internal congestion and slows down the transmission rate. </a:t>
            </a:r>
          </a:p>
          <a:p>
            <a:r>
              <a:rPr lang="en-IN" altLang="en-US" sz="2400"/>
              <a:t>This is one of the main reasons to stay with protocols like TCP</a:t>
            </a:r>
            <a:endParaRPr lang="en-IN" altLang="en-US"/>
          </a:p>
        </p:txBody>
      </p:sp>
      <p:sp>
        <p:nvSpPr>
          <p:cNvPr id="79876" name="Date Placeholder 3">
            <a:extLst>
              <a:ext uri="{FF2B5EF4-FFF2-40B4-BE49-F238E27FC236}">
                <a16:creationId xmlns:a16="http://schemas.microsoft.com/office/drawing/2014/main" id="{8B8756DB-CB16-C34B-8C5E-F01DB0DC533C}"/>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79877" name="Footer Placeholder 4">
            <a:extLst>
              <a:ext uri="{FF2B5EF4-FFF2-40B4-BE49-F238E27FC236}">
                <a16:creationId xmlns:a16="http://schemas.microsoft.com/office/drawing/2014/main" id="{6E35998A-96A8-6B73-5FB5-BDD274DF241F}"/>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79878" name="Slide Number Placeholder 5">
            <a:extLst>
              <a:ext uri="{FF2B5EF4-FFF2-40B4-BE49-F238E27FC236}">
                <a16:creationId xmlns:a16="http://schemas.microsoft.com/office/drawing/2014/main" id="{585B0B61-6575-23D0-9BF9-B3967905176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690953FC-3572-4CDB-92DB-4ABAD8650A4B}" type="slidenum">
              <a:rPr lang="en-US" altLang="en-US" sz="1400">
                <a:latin typeface="Times New Roman" panose="02020603050405020304" pitchFamily="18" charset="0"/>
              </a:rPr>
              <a:pPr>
                <a:spcBef>
                  <a:spcPct val="0"/>
                </a:spcBef>
                <a:buClrTx/>
                <a:buFontTx/>
                <a:buNone/>
              </a:pPr>
              <a:t>56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192778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a:extLst>
              <a:ext uri="{FF2B5EF4-FFF2-40B4-BE49-F238E27FC236}">
                <a16:creationId xmlns:a16="http://schemas.microsoft.com/office/drawing/2014/main" id="{A60C9ADB-7E77-F14F-AAC9-5F10BC0AD363}"/>
              </a:ext>
            </a:extLst>
          </p:cNvPr>
          <p:cNvSpPr>
            <a:spLocks noGrp="1" noChangeArrowheads="1"/>
          </p:cNvSpPr>
          <p:nvPr>
            <p:ph type="title"/>
          </p:nvPr>
        </p:nvSpPr>
        <p:spPr/>
        <p:txBody>
          <a:bodyPr/>
          <a:lstStyle/>
          <a:p>
            <a:r>
              <a:rPr lang="en-IN" altLang="en-US"/>
              <a:t>UDP Vs TCP</a:t>
            </a:r>
          </a:p>
        </p:txBody>
      </p:sp>
      <p:sp>
        <p:nvSpPr>
          <p:cNvPr id="3" name="Content Placeholder 2">
            <a:extLst>
              <a:ext uri="{FF2B5EF4-FFF2-40B4-BE49-F238E27FC236}">
                <a16:creationId xmlns:a16="http://schemas.microsoft.com/office/drawing/2014/main" id="{86395868-B784-E80E-3E95-4488055DAF83}"/>
              </a:ext>
            </a:extLst>
          </p:cNvPr>
          <p:cNvSpPr>
            <a:spLocks noGrp="1"/>
          </p:cNvSpPr>
          <p:nvPr>
            <p:ph idx="1"/>
          </p:nvPr>
        </p:nvSpPr>
        <p:spPr>
          <a:xfrm>
            <a:off x="1958976" y="1371600"/>
            <a:ext cx="8480425" cy="4114800"/>
          </a:xfrm>
        </p:spPr>
        <p:txBody>
          <a:bodyPr/>
          <a:lstStyle/>
          <a:p>
            <a:pPr>
              <a:defRPr/>
            </a:pPr>
            <a:r>
              <a:rPr lang="en-IN" sz="2400" dirty="0"/>
              <a:t>UDP requires that applications handle reliability, in-order delivery etc. </a:t>
            </a:r>
          </a:p>
          <a:p>
            <a:pPr>
              <a:defRPr/>
            </a:pPr>
            <a:r>
              <a:rPr lang="en-IN" sz="2400" dirty="0"/>
              <a:t>UDP does not behave in a network friendly manner, i.e., does not pull back in case of congestion and continues to send packets into an already congested network.</a:t>
            </a:r>
          </a:p>
          <a:p>
            <a:pPr>
              <a:defRPr/>
            </a:pPr>
            <a:r>
              <a:rPr lang="en-IN" sz="2400" dirty="0"/>
              <a:t>The main problem with many mechanisms is that </a:t>
            </a:r>
            <a:r>
              <a:rPr lang="en-IN" sz="2400" dirty="0">
                <a:solidFill>
                  <a:srgbClr val="FF0000"/>
                </a:solidFill>
              </a:rPr>
              <a:t>they have been designed for situations that are completely</a:t>
            </a:r>
          </a:p>
          <a:p>
            <a:pPr marL="0" indent="0">
              <a:buNone/>
              <a:defRPr/>
            </a:pPr>
            <a:r>
              <a:rPr lang="en-IN" sz="2400" dirty="0">
                <a:solidFill>
                  <a:srgbClr val="FF0000"/>
                </a:solidFill>
              </a:rPr>
              <a:t>    different from those in mobile networks.</a:t>
            </a:r>
          </a:p>
          <a:p>
            <a:pPr marL="0" indent="0">
              <a:buNone/>
              <a:defRPr/>
            </a:pPr>
            <a:r>
              <a:rPr lang="en-IN" sz="2400" b="1" dirty="0"/>
              <a:t>Efforts to adapt TCP to emerging 3G and 4G networks</a:t>
            </a:r>
          </a:p>
          <a:p>
            <a:pPr>
              <a:defRPr/>
            </a:pPr>
            <a:endParaRPr lang="en-IN" sz="2400" dirty="0"/>
          </a:p>
        </p:txBody>
      </p:sp>
      <p:sp>
        <p:nvSpPr>
          <p:cNvPr id="80902" name="Slide Number Placeholder 5">
            <a:extLst>
              <a:ext uri="{FF2B5EF4-FFF2-40B4-BE49-F238E27FC236}">
                <a16:creationId xmlns:a16="http://schemas.microsoft.com/office/drawing/2014/main" id="{1FF54664-0C33-D806-F5FA-C641E8B9792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F0798ECE-DD11-4266-ACF3-4466E40613BD}" type="slidenum">
              <a:rPr lang="en-US" altLang="en-US" sz="1400">
                <a:latin typeface="Times New Roman" panose="02020603050405020304" pitchFamily="18" charset="0"/>
              </a:rPr>
              <a:pPr>
                <a:spcBef>
                  <a:spcPct val="0"/>
                </a:spcBef>
                <a:buClrTx/>
                <a:buFontTx/>
                <a:buNone/>
              </a:pPr>
              <a:t>57</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0248097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a:extLst>
              <a:ext uri="{FF2B5EF4-FFF2-40B4-BE49-F238E27FC236}">
                <a16:creationId xmlns:a16="http://schemas.microsoft.com/office/drawing/2014/main" id="{C2878515-666D-91C8-FB4B-62459425F06E}"/>
              </a:ext>
            </a:extLst>
          </p:cNvPr>
          <p:cNvSpPr>
            <a:spLocks noGrp="1" noChangeArrowheads="1"/>
          </p:cNvSpPr>
          <p:nvPr>
            <p:ph type="title"/>
          </p:nvPr>
        </p:nvSpPr>
        <p:spPr/>
        <p:txBody>
          <a:bodyPr/>
          <a:lstStyle/>
          <a:p>
            <a:r>
              <a:rPr lang="en-IN" altLang="en-US"/>
              <a:t>Traditional TCP</a:t>
            </a:r>
          </a:p>
        </p:txBody>
      </p:sp>
      <p:sp>
        <p:nvSpPr>
          <p:cNvPr id="3" name="Content Placeholder 2">
            <a:extLst>
              <a:ext uri="{FF2B5EF4-FFF2-40B4-BE49-F238E27FC236}">
                <a16:creationId xmlns:a16="http://schemas.microsoft.com/office/drawing/2014/main" id="{D02BAE68-2348-636B-91EE-1331FA3B8983}"/>
              </a:ext>
            </a:extLst>
          </p:cNvPr>
          <p:cNvSpPr>
            <a:spLocks noGrp="1"/>
          </p:cNvSpPr>
          <p:nvPr>
            <p:ph idx="1"/>
          </p:nvPr>
        </p:nvSpPr>
        <p:spPr>
          <a:xfrm>
            <a:off x="2019300" y="1219200"/>
            <a:ext cx="8153400" cy="4800600"/>
          </a:xfrm>
          <a:solidFill>
            <a:schemeClr val="accent1">
              <a:lumMod val="20000"/>
              <a:lumOff val="80000"/>
            </a:schemeClr>
          </a:solidFill>
          <a:ln>
            <a:solidFill>
              <a:schemeClr val="tx2">
                <a:lumMod val="85000"/>
                <a:lumOff val="15000"/>
              </a:schemeClr>
            </a:solidFill>
          </a:ln>
        </p:spPr>
        <p:txBody>
          <a:bodyPr/>
          <a:lstStyle/>
          <a:p>
            <a:pPr>
              <a:defRPr/>
            </a:pPr>
            <a:r>
              <a:rPr lang="en-IN" dirty="0"/>
              <a:t>Congestion Control</a:t>
            </a:r>
          </a:p>
          <a:p>
            <a:pPr lvl="1">
              <a:defRPr/>
            </a:pPr>
            <a:r>
              <a:rPr lang="en-IN" dirty="0"/>
              <a:t>TCP has been designed for fixed networks with fixed end-systems.</a:t>
            </a:r>
          </a:p>
          <a:p>
            <a:pPr lvl="1">
              <a:defRPr/>
            </a:pPr>
            <a:r>
              <a:rPr lang="en-IN" dirty="0"/>
              <a:t>hardware typically works without introducing transmission errors</a:t>
            </a:r>
          </a:p>
          <a:p>
            <a:pPr lvl="1">
              <a:defRPr/>
            </a:pPr>
            <a:r>
              <a:rPr lang="en-IN" dirty="0"/>
              <a:t>probable reason for a packet loss in a fixed network is a temporary overload some point in the transmission path</a:t>
            </a:r>
          </a:p>
          <a:p>
            <a:pPr lvl="1">
              <a:defRPr/>
            </a:pPr>
            <a:r>
              <a:rPr lang="en-IN" dirty="0"/>
              <a:t>Router drops packets due to congestion</a:t>
            </a:r>
          </a:p>
          <a:p>
            <a:pPr lvl="1">
              <a:defRPr/>
            </a:pPr>
            <a:r>
              <a:rPr lang="en-IN" dirty="0">
                <a:solidFill>
                  <a:schemeClr val="accent6">
                    <a:lumMod val="75000"/>
                  </a:schemeClr>
                </a:solidFill>
                <a:effectLst>
                  <a:outerShdw blurRad="38100" dist="38100" dir="2700000" algn="tl">
                    <a:srgbClr val="000000">
                      <a:alpha val="43137"/>
                    </a:srgbClr>
                  </a:outerShdw>
                </a:effectLst>
              </a:rPr>
              <a:t>How does the sender comes to know of packet loss?</a:t>
            </a:r>
          </a:p>
          <a:p>
            <a:pPr lvl="2">
              <a:defRPr/>
            </a:pPr>
            <a:r>
              <a:rPr lang="en-IN" dirty="0"/>
              <a:t>Missing acknowledgement</a:t>
            </a:r>
          </a:p>
        </p:txBody>
      </p:sp>
      <p:sp>
        <p:nvSpPr>
          <p:cNvPr id="81925" name="Slide Number Placeholder 5">
            <a:extLst>
              <a:ext uri="{FF2B5EF4-FFF2-40B4-BE49-F238E27FC236}">
                <a16:creationId xmlns:a16="http://schemas.microsoft.com/office/drawing/2014/main" id="{C662BFDE-4B67-9FF9-ED6A-01D2AE071AB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EB50428D-1179-4A08-9308-5D11583A1233}" type="slidenum">
              <a:rPr lang="en-US" altLang="en-US" sz="1400">
                <a:latin typeface="Times New Roman" panose="02020603050405020304" pitchFamily="18" charset="0"/>
              </a:rPr>
              <a:pPr>
                <a:spcBef>
                  <a:spcPct val="0"/>
                </a:spcBef>
                <a:buClrTx/>
                <a:buFontTx/>
                <a:buNone/>
              </a:pPr>
              <a:t>58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0679649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7E159E24-14C0-4C22-F0E1-9E55F72F243B}"/>
              </a:ext>
            </a:extLst>
          </p:cNvPr>
          <p:cNvSpPr>
            <a:spLocks noGrp="1" noChangeArrowheads="1"/>
          </p:cNvSpPr>
          <p:nvPr>
            <p:ph type="title"/>
          </p:nvPr>
        </p:nvSpPr>
        <p:spPr>
          <a:xfrm>
            <a:off x="254977" y="365125"/>
            <a:ext cx="2787161" cy="1325563"/>
          </a:xfrm>
        </p:spPr>
        <p:txBody>
          <a:bodyPr>
            <a:normAutofit fontScale="90000"/>
          </a:bodyPr>
          <a:lstStyle/>
          <a:p>
            <a:r>
              <a:rPr lang="en-IN" altLang="en-US" dirty="0"/>
              <a:t>Traditional TCP</a:t>
            </a:r>
            <a:br>
              <a:rPr lang="en-IN" altLang="en-US" dirty="0"/>
            </a:br>
            <a:endParaRPr lang="en-IN" altLang="en-US" dirty="0"/>
          </a:p>
        </p:txBody>
      </p:sp>
      <p:sp>
        <p:nvSpPr>
          <p:cNvPr id="3" name="Content Placeholder 2">
            <a:extLst>
              <a:ext uri="{FF2B5EF4-FFF2-40B4-BE49-F238E27FC236}">
                <a16:creationId xmlns:a16="http://schemas.microsoft.com/office/drawing/2014/main" id="{76F837D9-527A-C504-19E8-F7AF4D6E1DCE}"/>
              </a:ext>
            </a:extLst>
          </p:cNvPr>
          <p:cNvSpPr>
            <a:spLocks noGrp="1"/>
          </p:cNvSpPr>
          <p:nvPr>
            <p:ph idx="1"/>
          </p:nvPr>
        </p:nvSpPr>
        <p:spPr>
          <a:xfrm>
            <a:off x="3372217" y="509954"/>
            <a:ext cx="8153400" cy="6096000"/>
          </a:xfrm>
          <a:solidFill>
            <a:schemeClr val="bg2">
              <a:lumMod val="20000"/>
              <a:lumOff val="80000"/>
            </a:schemeClr>
          </a:solidFill>
          <a:ln>
            <a:solidFill>
              <a:schemeClr val="tx1"/>
            </a:solidFill>
          </a:ln>
        </p:spPr>
        <p:txBody>
          <a:bodyPr/>
          <a:lstStyle/>
          <a:p>
            <a:pPr>
              <a:defRPr/>
            </a:pPr>
            <a:r>
              <a:rPr lang="en-IN" dirty="0"/>
              <a:t>Retransmitting the missing packet and  continuing at full sending rate ?? Right or Wrong</a:t>
            </a:r>
          </a:p>
          <a:p>
            <a:pPr>
              <a:defRPr/>
            </a:pPr>
            <a:r>
              <a:rPr lang="en-IN" dirty="0">
                <a:solidFill>
                  <a:schemeClr val="accent6">
                    <a:lumMod val="75000"/>
                  </a:schemeClr>
                </a:solidFill>
              </a:rPr>
              <a:t>To mitigate congestion, TCP slows down the transmission rate dramatically.</a:t>
            </a:r>
          </a:p>
          <a:p>
            <a:pPr marL="514350" indent="-514350">
              <a:buFont typeface="+mj-lt"/>
              <a:buAutoNum type="arabicPeriod"/>
              <a:defRPr/>
            </a:pPr>
            <a:r>
              <a:rPr lang="en-IN" b="1" dirty="0">
                <a:solidFill>
                  <a:schemeClr val="accent6">
                    <a:lumMod val="75000"/>
                  </a:schemeClr>
                </a:solidFill>
              </a:rPr>
              <a:t>Slow Start</a:t>
            </a:r>
          </a:p>
          <a:p>
            <a:pPr lvl="1">
              <a:defRPr/>
            </a:pPr>
            <a:r>
              <a:rPr lang="en-IN" dirty="0"/>
              <a:t>The behaviour TCP shows after the detection of congestion is called </a:t>
            </a:r>
            <a:r>
              <a:rPr lang="en-IN" b="1" dirty="0"/>
              <a:t>slow start.</a:t>
            </a:r>
          </a:p>
          <a:p>
            <a:pPr lvl="1">
              <a:defRPr/>
            </a:pPr>
            <a:r>
              <a:rPr lang="en-IN" dirty="0"/>
              <a:t>The sender always calculates a </a:t>
            </a:r>
            <a:r>
              <a:rPr lang="en-IN" b="1" dirty="0"/>
              <a:t>congestion window </a:t>
            </a:r>
            <a:r>
              <a:rPr lang="en-IN" dirty="0"/>
              <a:t>for a receiver.</a:t>
            </a:r>
          </a:p>
          <a:p>
            <a:pPr lvl="1">
              <a:defRPr/>
            </a:pPr>
            <a:r>
              <a:rPr lang="en-IN" dirty="0"/>
              <a:t>The start size of the congestion window is one segment (TCP packet).</a:t>
            </a:r>
          </a:p>
          <a:p>
            <a:pPr lvl="1">
              <a:defRPr/>
            </a:pPr>
            <a:r>
              <a:rPr lang="en-IN" dirty="0"/>
              <a:t>The sender sends one packet and waits for acknowledgement.</a:t>
            </a:r>
          </a:p>
          <a:p>
            <a:pPr lvl="1">
              <a:defRPr/>
            </a:pPr>
            <a:endParaRPr lang="en-IN" dirty="0"/>
          </a:p>
        </p:txBody>
      </p:sp>
      <p:sp>
        <p:nvSpPr>
          <p:cNvPr id="82950" name="Slide Number Placeholder 5">
            <a:extLst>
              <a:ext uri="{FF2B5EF4-FFF2-40B4-BE49-F238E27FC236}">
                <a16:creationId xmlns:a16="http://schemas.microsoft.com/office/drawing/2014/main" id="{EC7FADC2-6CA8-98A3-D1D8-4DDB6C07903E}"/>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25CB4CC4-B7A9-47EB-AF9A-D1564C1C85ED}" type="slidenum">
              <a:rPr lang="en-US" altLang="en-US" sz="1400">
                <a:latin typeface="Times New Roman" panose="02020603050405020304" pitchFamily="18" charset="0"/>
              </a:rPr>
              <a:pPr>
                <a:spcBef>
                  <a:spcPct val="0"/>
                </a:spcBef>
                <a:buClrTx/>
                <a:buFontTx/>
                <a:buNone/>
              </a:pPr>
              <a:t>59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811282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868362"/>
          </a:xfrm>
        </p:spPr>
        <p:txBody>
          <a:bodyPr>
            <a:normAutofit/>
          </a:bodyPr>
          <a:lstStyle/>
          <a:p>
            <a:r>
              <a:rPr lang="en-US" b="1" dirty="0" smtClean="0"/>
              <a:t>Traditional IP address technique</a:t>
            </a:r>
            <a:endParaRPr lang="en-US" b="1" dirty="0"/>
          </a:p>
        </p:txBody>
      </p:sp>
      <p:sp>
        <p:nvSpPr>
          <p:cNvPr id="1026" name="Rectangle 2"/>
          <p:cNvSpPr>
            <a:spLocks noChangeArrowheads="1"/>
          </p:cNvSpPr>
          <p:nvPr/>
        </p:nvSpPr>
        <p:spPr bwMode="auto">
          <a:xfrm>
            <a:off x="3581400" y="2971800"/>
            <a:ext cx="4572000" cy="15240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27" name="Rectangle 3"/>
          <p:cNvSpPr>
            <a:spLocks noChangeArrowheads="1"/>
          </p:cNvSpPr>
          <p:nvPr/>
        </p:nvSpPr>
        <p:spPr bwMode="auto">
          <a:xfrm>
            <a:off x="6324600" y="3124200"/>
            <a:ext cx="152400" cy="121920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sp>
        <p:nvSpPr>
          <p:cNvPr id="1029" name="Text Box 5"/>
          <p:cNvSpPr txBox="1">
            <a:spLocks noChangeArrowheads="1"/>
          </p:cNvSpPr>
          <p:nvPr/>
        </p:nvSpPr>
        <p:spPr bwMode="auto">
          <a:xfrm>
            <a:off x="5486400" y="4267200"/>
            <a:ext cx="1219200" cy="533400"/>
          </a:xfrm>
          <a:prstGeom prst="rect">
            <a:avLst/>
          </a:prstGeom>
          <a:solidFill>
            <a:srgbClr val="4F81BD"/>
          </a:solidFill>
          <a:ln w="38100">
            <a:solidFill>
              <a:srgbClr val="F2F2F2"/>
            </a:solidFill>
            <a:miter lim="800000"/>
            <a:headEnd/>
            <a:tailEnd/>
          </a:ln>
          <a:effectLst>
            <a:outerShdw dist="28398" dir="3806097" algn="ctr" rotWithShape="0">
              <a:srgbClr val="243F60">
                <a:alpha val="50000"/>
              </a:srgbClr>
            </a:outerShdw>
          </a:effectLst>
        </p:spPr>
        <p:txBody>
          <a:bodyPr vert="horz" wrap="square" lIns="91440" tIns="45720" rIns="91440" bIns="45720" numCol="1" anchor="t" anchorCtr="0" compatLnSpc="1">
            <a:prstTxWarp prst="textNoShape">
              <a:avLst/>
            </a:prstTxWarp>
          </a:bodyPr>
          <a:lstStyle/>
          <a:p>
            <a:pPr fontAlgn="base">
              <a:spcBef>
                <a:spcPct val="0"/>
              </a:spcBef>
              <a:spcAft>
                <a:spcPts val="1000"/>
              </a:spcAft>
            </a:pPr>
            <a:r>
              <a:rPr lang="en-US" sz="1100" dirty="0">
                <a:solidFill>
                  <a:srgbClr val="FFFFFF"/>
                </a:solidFill>
                <a:latin typeface="Calibri" pitchFamily="34" charset="0"/>
                <a:cs typeface="Arial" pitchFamily="34" charset="0"/>
              </a:rPr>
              <a:t>          </a:t>
            </a:r>
            <a:r>
              <a:rPr lang="en-US" sz="2400" dirty="0">
                <a:solidFill>
                  <a:srgbClr val="FFFFFF"/>
                </a:solidFill>
                <a:latin typeface="Calibri" pitchFamily="34" charset="0"/>
                <a:cs typeface="Arial" pitchFamily="34" charset="0"/>
              </a:rPr>
              <a:t>ISP</a:t>
            </a:r>
            <a:endParaRPr lang="en-US" sz="2400" dirty="0">
              <a:latin typeface="Arial" pitchFamily="34" charset="0"/>
              <a:cs typeface="Arial" pitchFamily="34" charset="0"/>
            </a:endParaRPr>
          </a:p>
        </p:txBody>
      </p:sp>
      <p:sp>
        <p:nvSpPr>
          <p:cNvPr id="1030" name="Rectangle 6"/>
          <p:cNvSpPr>
            <a:spLocks noChangeArrowheads="1"/>
          </p:cNvSpPr>
          <p:nvPr/>
        </p:nvSpPr>
        <p:spPr bwMode="auto">
          <a:xfrm>
            <a:off x="4724401" y="4572000"/>
            <a:ext cx="760413" cy="7620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pic>
        <p:nvPicPr>
          <p:cNvPr id="18" name="Picture 17" descr="download.jpg"/>
          <p:cNvPicPr/>
          <p:nvPr/>
        </p:nvPicPr>
        <p:blipFill>
          <a:blip r:embed="rId2"/>
          <a:stretch>
            <a:fillRect/>
          </a:stretch>
        </p:blipFill>
        <p:spPr>
          <a:xfrm>
            <a:off x="3810000" y="4267200"/>
            <a:ext cx="990600" cy="762000"/>
          </a:xfrm>
          <a:prstGeom prst="rect">
            <a:avLst/>
          </a:prstGeom>
        </p:spPr>
      </p:pic>
      <p:sp>
        <p:nvSpPr>
          <p:cNvPr id="19" name="Flowchart: Process 18"/>
          <p:cNvSpPr/>
          <p:nvPr/>
        </p:nvSpPr>
        <p:spPr>
          <a:xfrm flipH="1">
            <a:off x="5334001" y="2438400"/>
            <a:ext cx="45719" cy="533400"/>
          </a:xfrm>
          <a:prstGeom prst="flowChartProces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20" name="Picture 19" descr="SERVER.jpg"/>
          <p:cNvPicPr>
            <a:picLocks noChangeAspect="1"/>
          </p:cNvPicPr>
          <p:nvPr/>
        </p:nvPicPr>
        <p:blipFill>
          <a:blip r:embed="rId3"/>
          <a:stretch>
            <a:fillRect/>
          </a:stretch>
        </p:blipFill>
        <p:spPr>
          <a:xfrm>
            <a:off x="4648200" y="1447801"/>
            <a:ext cx="990600" cy="970139"/>
          </a:xfrm>
          <a:prstGeom prst="rect">
            <a:avLst/>
          </a:prstGeom>
        </p:spPr>
      </p:pic>
      <p:sp>
        <p:nvSpPr>
          <p:cNvPr id="21" name="TextBox 20"/>
          <p:cNvSpPr txBox="1"/>
          <p:nvPr/>
        </p:nvSpPr>
        <p:spPr>
          <a:xfrm>
            <a:off x="4191000" y="2362200"/>
            <a:ext cx="838200" cy="369332"/>
          </a:xfrm>
          <a:prstGeom prst="rect">
            <a:avLst/>
          </a:prstGeom>
          <a:noFill/>
        </p:spPr>
        <p:txBody>
          <a:bodyPr wrap="square" rtlCol="0">
            <a:spAutoFit/>
          </a:bodyPr>
          <a:lstStyle/>
          <a:p>
            <a:r>
              <a:rPr lang="en-US" dirty="0"/>
              <a:t>Server</a:t>
            </a:r>
          </a:p>
        </p:txBody>
      </p:sp>
      <p:sp>
        <p:nvSpPr>
          <p:cNvPr id="22" name="TextBox 21"/>
          <p:cNvSpPr txBox="1"/>
          <p:nvPr/>
        </p:nvSpPr>
        <p:spPr>
          <a:xfrm>
            <a:off x="3200400" y="5105400"/>
            <a:ext cx="1066800" cy="369332"/>
          </a:xfrm>
          <a:prstGeom prst="rect">
            <a:avLst/>
          </a:prstGeom>
          <a:noFill/>
        </p:spPr>
        <p:txBody>
          <a:bodyPr wrap="square" rtlCol="0">
            <a:spAutoFit/>
          </a:bodyPr>
          <a:lstStyle/>
          <a:p>
            <a:r>
              <a:rPr lang="en-US" dirty="0"/>
              <a:t>   Client</a:t>
            </a:r>
          </a:p>
        </p:txBody>
      </p:sp>
      <p:sp>
        <p:nvSpPr>
          <p:cNvPr id="24" name="Up Arrow 23"/>
          <p:cNvSpPr/>
          <p:nvPr/>
        </p:nvSpPr>
        <p:spPr>
          <a:xfrm>
            <a:off x="4114800" y="5105400"/>
            <a:ext cx="304800" cy="685800"/>
          </a:xfrm>
          <a:prstGeom prst="up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TextBox 24"/>
          <p:cNvSpPr txBox="1"/>
          <p:nvPr/>
        </p:nvSpPr>
        <p:spPr>
          <a:xfrm>
            <a:off x="2667000" y="6019800"/>
            <a:ext cx="2514600" cy="369332"/>
          </a:xfrm>
          <a:prstGeom prst="rect">
            <a:avLst/>
          </a:prstGeom>
          <a:noFill/>
        </p:spPr>
        <p:txBody>
          <a:bodyPr wrap="square" rtlCol="0">
            <a:spAutoFit/>
          </a:bodyPr>
          <a:lstStyle/>
          <a:p>
            <a:r>
              <a:rPr lang="en-US" dirty="0"/>
              <a:t>IP address : 192.168.3.1</a:t>
            </a:r>
          </a:p>
        </p:txBody>
      </p:sp>
      <p:cxnSp>
        <p:nvCxnSpPr>
          <p:cNvPr id="27" name="Straight Arrow Connector 26"/>
          <p:cNvCxnSpPr/>
          <p:nvPr/>
        </p:nvCxnSpPr>
        <p:spPr>
          <a:xfrm>
            <a:off x="4876800" y="4495800"/>
            <a:ext cx="609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29" name="Straight Arrow Connector 28"/>
          <p:cNvCxnSpPr/>
          <p:nvPr/>
        </p:nvCxnSpPr>
        <p:spPr>
          <a:xfrm rot="5400000" flipH="1" flipV="1">
            <a:off x="5677694" y="3771106"/>
            <a:ext cx="9906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1" name="Straight Arrow Connector 30"/>
          <p:cNvCxnSpPr/>
          <p:nvPr/>
        </p:nvCxnSpPr>
        <p:spPr>
          <a:xfrm rot="10800000">
            <a:off x="5410200" y="3276600"/>
            <a:ext cx="7620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cxnSp>
        <p:nvCxnSpPr>
          <p:cNvPr id="33" name="Straight Arrow Connector 32"/>
          <p:cNvCxnSpPr/>
          <p:nvPr/>
        </p:nvCxnSpPr>
        <p:spPr>
          <a:xfrm rot="5400000" flipH="1" flipV="1">
            <a:off x="4953794" y="2666206"/>
            <a:ext cx="457200" cy="1588"/>
          </a:xfrm>
          <a:prstGeom prst="straightConnector1">
            <a:avLst/>
          </a:prstGeom>
          <a:ln>
            <a:tailEnd type="arrow"/>
          </a:ln>
        </p:spPr>
        <p:style>
          <a:lnRef idx="1">
            <a:schemeClr val="accent2"/>
          </a:lnRef>
          <a:fillRef idx="0">
            <a:schemeClr val="accent2"/>
          </a:fillRef>
          <a:effectRef idx="0">
            <a:schemeClr val="accent2"/>
          </a:effectRef>
          <a:fontRef idx="minor">
            <a:schemeClr val="tx1"/>
          </a:fontRef>
        </p:style>
      </p:cxnSp>
      <p:sp>
        <p:nvSpPr>
          <p:cNvPr id="34" name="Rectangle 3"/>
          <p:cNvSpPr>
            <a:spLocks noChangeArrowheads="1"/>
          </p:cNvSpPr>
          <p:nvPr/>
        </p:nvSpPr>
        <p:spPr bwMode="auto">
          <a:xfrm>
            <a:off x="7315200" y="3124200"/>
            <a:ext cx="152400" cy="1066800"/>
          </a:xfrm>
          <a:prstGeom prst="rect">
            <a:avLst/>
          </a:prstGeom>
          <a:solidFill>
            <a:srgbClr val="000000"/>
          </a:solidFill>
          <a:ln w="38100">
            <a:solidFill>
              <a:srgbClr val="F2F2F2"/>
            </a:solidFill>
            <a:miter lim="800000"/>
            <a:headEnd/>
            <a:tailEnd/>
          </a:ln>
          <a:effectLst>
            <a:outerShdw dist="28398" dir="3806097" algn="ctr" rotWithShape="0">
              <a:srgbClr val="7F7F7F">
                <a:alpha val="50000"/>
              </a:srgbClr>
            </a:outerShdw>
          </a:effectLst>
        </p:spPr>
        <p:txBody>
          <a:bodyPr vert="horz" wrap="square" lIns="91440" tIns="45720" rIns="91440" bIns="45720" numCol="1" anchor="t" anchorCtr="0" compatLnSpc="1">
            <a:prstTxWarp prst="textNoShape">
              <a:avLst/>
            </a:prstTxWarp>
          </a:bodyPr>
          <a:lstStyle/>
          <a:p>
            <a:endParaRPr lang="en-US"/>
          </a:p>
        </p:txBody>
      </p:sp>
      <p:pic>
        <p:nvPicPr>
          <p:cNvPr id="35" name="Picture 34" descr="SERVER.jpg"/>
          <p:cNvPicPr>
            <a:picLocks noChangeAspect="1"/>
          </p:cNvPicPr>
          <p:nvPr/>
        </p:nvPicPr>
        <p:blipFill>
          <a:blip r:embed="rId3"/>
          <a:stretch>
            <a:fillRect/>
          </a:stretch>
        </p:blipFill>
        <p:spPr>
          <a:xfrm>
            <a:off x="7086600" y="4191001"/>
            <a:ext cx="990600" cy="970139"/>
          </a:xfrm>
          <a:prstGeom prst="rect">
            <a:avLst/>
          </a:prstGeom>
        </p:spPr>
      </p:pic>
      <p:sp>
        <p:nvSpPr>
          <p:cNvPr id="37" name="Oval Callout 36"/>
          <p:cNvSpPr/>
          <p:nvPr/>
        </p:nvSpPr>
        <p:spPr>
          <a:xfrm>
            <a:off x="4419600" y="5181600"/>
            <a:ext cx="1676400" cy="765048"/>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TextBox 37"/>
          <p:cNvSpPr txBox="1"/>
          <p:nvPr/>
        </p:nvSpPr>
        <p:spPr>
          <a:xfrm>
            <a:off x="4648200" y="5181601"/>
            <a:ext cx="1295400" cy="584775"/>
          </a:xfrm>
          <a:prstGeom prst="rect">
            <a:avLst/>
          </a:prstGeom>
          <a:noFill/>
        </p:spPr>
        <p:txBody>
          <a:bodyPr wrap="square" rtlCol="0">
            <a:spAutoFit/>
          </a:bodyPr>
          <a:lstStyle/>
          <a:p>
            <a:pPr algn="ctr"/>
            <a:r>
              <a:rPr lang="en-US" sz="1600" dirty="0">
                <a:solidFill>
                  <a:schemeClr val="bg1"/>
                </a:solidFill>
              </a:rPr>
              <a:t>Stationary  </a:t>
            </a:r>
          </a:p>
          <a:p>
            <a:pPr algn="ctr"/>
            <a:r>
              <a:rPr lang="en-US" sz="1600" dirty="0">
                <a:solidFill>
                  <a:schemeClr val="bg1"/>
                </a:solidFill>
              </a:rPr>
              <a:t>IP address</a:t>
            </a:r>
          </a:p>
        </p:txBody>
      </p:sp>
      <p:sp>
        <p:nvSpPr>
          <p:cNvPr id="40" name="TextBox 39"/>
          <p:cNvSpPr txBox="1"/>
          <p:nvPr/>
        </p:nvSpPr>
        <p:spPr>
          <a:xfrm>
            <a:off x="7315200" y="5105400"/>
            <a:ext cx="838200" cy="369332"/>
          </a:xfrm>
          <a:prstGeom prst="rect">
            <a:avLst/>
          </a:prstGeom>
          <a:noFill/>
        </p:spPr>
        <p:txBody>
          <a:bodyPr wrap="square" rtlCol="0">
            <a:spAutoFit/>
          </a:bodyPr>
          <a:lstStyle/>
          <a:p>
            <a:r>
              <a:rPr lang="en-US" dirty="0"/>
              <a:t>Server</a:t>
            </a:r>
          </a:p>
        </p:txBody>
      </p:sp>
      <p:pic>
        <p:nvPicPr>
          <p:cNvPr id="1032" name="Picture 8" descr="Image result for dotted line"/>
          <p:cNvPicPr>
            <a:picLocks noChangeAspect="1" noChangeArrowheads="1"/>
          </p:cNvPicPr>
          <p:nvPr/>
        </p:nvPicPr>
        <p:blipFill>
          <a:blip r:embed="rId4"/>
          <a:srcRect/>
          <a:stretch>
            <a:fillRect/>
          </a:stretch>
        </p:blipFill>
        <p:spPr bwMode="auto">
          <a:xfrm flipH="1" flipV="1">
            <a:off x="2895600" y="4038600"/>
            <a:ext cx="914400" cy="914400"/>
          </a:xfrm>
          <a:prstGeom prst="rect">
            <a:avLst/>
          </a:prstGeom>
          <a:noFill/>
        </p:spPr>
      </p:pic>
      <p:pic>
        <p:nvPicPr>
          <p:cNvPr id="49" name="Picture 48" descr="download.jpg"/>
          <p:cNvPicPr/>
          <p:nvPr/>
        </p:nvPicPr>
        <p:blipFill>
          <a:blip r:embed="rId2"/>
          <a:stretch>
            <a:fillRect/>
          </a:stretch>
        </p:blipFill>
        <p:spPr>
          <a:xfrm>
            <a:off x="2209800" y="3276600"/>
            <a:ext cx="990600" cy="762000"/>
          </a:xfrm>
          <a:prstGeom prst="rect">
            <a:avLst/>
          </a:prstGeom>
        </p:spPr>
      </p:pic>
      <p:sp>
        <p:nvSpPr>
          <p:cNvPr id="50" name="Oval Callout 49"/>
          <p:cNvSpPr/>
          <p:nvPr/>
        </p:nvSpPr>
        <p:spPr>
          <a:xfrm>
            <a:off x="2133600" y="2286000"/>
            <a:ext cx="1676400" cy="765048"/>
          </a:xfrm>
          <a:prstGeom prst="wedgeEllipseCallou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1" name="TextBox 50"/>
          <p:cNvSpPr txBox="1"/>
          <p:nvPr/>
        </p:nvSpPr>
        <p:spPr>
          <a:xfrm>
            <a:off x="2362200" y="2362200"/>
            <a:ext cx="1066800" cy="523220"/>
          </a:xfrm>
          <a:prstGeom prst="rect">
            <a:avLst/>
          </a:prstGeom>
          <a:noFill/>
        </p:spPr>
        <p:txBody>
          <a:bodyPr wrap="square" rtlCol="0">
            <a:spAutoFit/>
          </a:bodyPr>
          <a:lstStyle/>
          <a:p>
            <a:pPr algn="ctr"/>
            <a:r>
              <a:rPr lang="en-US" sz="1400" dirty="0">
                <a:solidFill>
                  <a:schemeClr val="bg1"/>
                </a:solidFill>
              </a:rPr>
              <a:t>Changed IP address</a:t>
            </a:r>
          </a:p>
        </p:txBody>
      </p:sp>
      <p:pic>
        <p:nvPicPr>
          <p:cNvPr id="52" name="Picture 51" descr="lap mobile.jpg"/>
          <p:cNvPicPr>
            <a:picLocks noChangeAspect="1"/>
          </p:cNvPicPr>
          <p:nvPr/>
        </p:nvPicPr>
        <p:blipFill>
          <a:blip r:embed="rId5" cstate="print"/>
          <a:stretch>
            <a:fillRect/>
          </a:stretch>
        </p:blipFill>
        <p:spPr>
          <a:xfrm>
            <a:off x="8534400" y="1600200"/>
            <a:ext cx="1749198" cy="1143000"/>
          </a:xfrm>
          <a:prstGeom prst="rect">
            <a:avLst/>
          </a:prstGeom>
        </p:spPr>
      </p:pic>
      <p:sp>
        <p:nvSpPr>
          <p:cNvPr id="53" name="Up Arrow 52"/>
          <p:cNvSpPr/>
          <p:nvPr/>
        </p:nvSpPr>
        <p:spPr>
          <a:xfrm>
            <a:off x="9448800" y="2514600"/>
            <a:ext cx="76200" cy="14478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610600" y="4191000"/>
            <a:ext cx="1905000" cy="923330"/>
          </a:xfrm>
          <a:prstGeom prst="rect">
            <a:avLst/>
          </a:prstGeom>
          <a:noFill/>
        </p:spPr>
        <p:txBody>
          <a:bodyPr wrap="square" rtlCol="0">
            <a:spAutoFit/>
          </a:bodyPr>
          <a:lstStyle/>
          <a:p>
            <a:r>
              <a:rPr lang="en-US" dirty="0"/>
              <a:t>This is not feasible for   portable devices</a:t>
            </a:r>
          </a:p>
        </p:txBody>
      </p:sp>
    </p:spTree>
    <p:extLst>
      <p:ext uri="{BB962C8B-B14F-4D97-AF65-F5344CB8AC3E}">
        <p14:creationId xmlns:p14="http://schemas.microsoft.com/office/powerpoint/2010/main" val="171192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strips(downLeft)">
                                      <p:cBhvr>
                                        <p:cTn id="12" dur="500"/>
                                        <p:tgtEl>
                                          <p:spTgt spid="10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down)">
                                      <p:cBhvr>
                                        <p:cTn id="20" dur="500"/>
                                        <p:tgtEl>
                                          <p:spTgt spid="20"/>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down)">
                                      <p:cBhvr>
                                        <p:cTn id="23" dur="500"/>
                                        <p:tgtEl>
                                          <p:spTgt spid="21"/>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grpId="0" nodeType="click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strips(downLeft)">
                                      <p:cBhvr>
                                        <p:cTn id="28" dur="500"/>
                                        <p:tgtEl>
                                          <p:spTgt spid="34"/>
                                        </p:tgtEl>
                                      </p:cBhvr>
                                    </p:animEffect>
                                  </p:childTnLst>
                                </p:cTn>
                              </p:par>
                              <p:par>
                                <p:cTn id="29" presetID="18" presetClass="entr" presetSubtype="12"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strips(downLeft)">
                                      <p:cBhvr>
                                        <p:cTn id="31" dur="500"/>
                                        <p:tgtEl>
                                          <p:spTgt spid="35"/>
                                        </p:tgtEl>
                                      </p:cBhvr>
                                    </p:animEffect>
                                  </p:childTnLst>
                                </p:cTn>
                              </p:par>
                              <p:par>
                                <p:cTn id="32" presetID="18" presetClass="entr" presetSubtype="12" fill="hold" grpId="0" nodeType="withEffect">
                                  <p:stCondLst>
                                    <p:cond delay="0"/>
                                  </p:stCondLst>
                                  <p:childTnLst>
                                    <p:set>
                                      <p:cBhvr>
                                        <p:cTn id="33" dur="1" fill="hold">
                                          <p:stCondLst>
                                            <p:cond delay="0"/>
                                          </p:stCondLst>
                                        </p:cTn>
                                        <p:tgtEl>
                                          <p:spTgt spid="40"/>
                                        </p:tgtEl>
                                        <p:attrNameLst>
                                          <p:attrName>style.visibility</p:attrName>
                                        </p:attrNameLst>
                                      </p:cBhvr>
                                      <p:to>
                                        <p:strVal val="visible"/>
                                      </p:to>
                                    </p:set>
                                    <p:animEffect transition="in" filter="strips(downLeft)">
                                      <p:cBhvr>
                                        <p:cTn id="34" dur="500"/>
                                        <p:tgtEl>
                                          <p:spTgt spid="40"/>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2000"/>
                                        <p:tgtEl>
                                          <p:spTgt spid="18"/>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Effect transition="in" filter="slide(fromBottom)">
                                      <p:cBhvr>
                                        <p:cTn id="44" dur="500"/>
                                        <p:tgtEl>
                                          <p:spTgt spid="2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029"/>
                                        </p:tgtEl>
                                        <p:attrNameLst>
                                          <p:attrName>style.visibility</p:attrName>
                                        </p:attrNameLst>
                                      </p:cBhvr>
                                      <p:to>
                                        <p:strVal val="visible"/>
                                      </p:to>
                                    </p:set>
                                    <p:animEffect transition="in" filter="fade">
                                      <p:cBhvr>
                                        <p:cTn id="49" dur="2000"/>
                                        <p:tgtEl>
                                          <p:spTgt spid="1029"/>
                                        </p:tgtEl>
                                      </p:cBhvr>
                                    </p:animEffect>
                                  </p:childTnLst>
                                </p:cTn>
                              </p:par>
                            </p:childTnLst>
                          </p:cTn>
                        </p:par>
                      </p:childTnLst>
                    </p:cTn>
                  </p:par>
                  <p:par>
                    <p:cTn id="50" fill="hold">
                      <p:stCondLst>
                        <p:cond delay="indefinite"/>
                      </p:stCondLst>
                      <p:childTnLst>
                        <p:par>
                          <p:cTn id="51" fill="hold">
                            <p:stCondLst>
                              <p:cond delay="0"/>
                            </p:stCondLst>
                            <p:childTnLst>
                              <p:par>
                                <p:cTn id="52" presetID="18" presetClass="entr" presetSubtype="12" fill="hold" grpId="0" nodeType="clickEffect">
                                  <p:stCondLst>
                                    <p:cond delay="0"/>
                                  </p:stCondLst>
                                  <p:childTnLst>
                                    <p:set>
                                      <p:cBhvr>
                                        <p:cTn id="53" dur="1" fill="hold">
                                          <p:stCondLst>
                                            <p:cond delay="0"/>
                                          </p:stCondLst>
                                        </p:cTn>
                                        <p:tgtEl>
                                          <p:spTgt spid="1027"/>
                                        </p:tgtEl>
                                        <p:attrNameLst>
                                          <p:attrName>style.visibility</p:attrName>
                                        </p:attrNameLst>
                                      </p:cBhvr>
                                      <p:to>
                                        <p:strVal val="visible"/>
                                      </p:to>
                                    </p:set>
                                    <p:animEffect transition="in" filter="strips(downLeft)">
                                      <p:cBhvr>
                                        <p:cTn id="54" dur="500"/>
                                        <p:tgtEl>
                                          <p:spTgt spid="1027"/>
                                        </p:tgtEl>
                                      </p:cBhvr>
                                    </p:animEffec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grpId="0" nodeType="clickEffect">
                                  <p:stCondLst>
                                    <p:cond delay="0"/>
                                  </p:stCondLst>
                                  <p:childTnLst>
                                    <p:set>
                                      <p:cBhvr>
                                        <p:cTn id="58" dur="1" fill="hold">
                                          <p:stCondLst>
                                            <p:cond delay="0"/>
                                          </p:stCondLst>
                                        </p:cTn>
                                        <p:tgtEl>
                                          <p:spTgt spid="1030"/>
                                        </p:tgtEl>
                                        <p:attrNameLst>
                                          <p:attrName>style.visibility</p:attrName>
                                        </p:attrNameLst>
                                      </p:cBhvr>
                                      <p:to>
                                        <p:strVal val="visible"/>
                                      </p:to>
                                    </p:set>
                                    <p:animEffect transition="in" filter="strips(downLeft)">
                                      <p:cBhvr>
                                        <p:cTn id="59" dur="500"/>
                                        <p:tgtEl>
                                          <p:spTgt spid="1030"/>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nodeType="click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childTnLst>
                          </p:cTn>
                        </p:par>
                      </p:childTnLst>
                    </p:cTn>
                  </p:par>
                  <p:par>
                    <p:cTn id="70" fill="hold">
                      <p:stCondLst>
                        <p:cond delay="indefinite"/>
                      </p:stCondLst>
                      <p:childTnLst>
                        <p:par>
                          <p:cTn id="71" fill="hold">
                            <p:stCondLst>
                              <p:cond delay="0"/>
                            </p:stCondLst>
                            <p:childTnLst>
                              <p:par>
                                <p:cTn id="72" presetID="18" presetClass="entr" presetSubtype="12" fill="hold" nodeType="click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strips(downLeft)">
                                      <p:cBhvr>
                                        <p:cTn id="74" dur="500"/>
                                        <p:tgtEl>
                                          <p:spTgt spid="31"/>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wipe(down)">
                                      <p:cBhvr>
                                        <p:cTn id="79" dur="500"/>
                                        <p:tgtEl>
                                          <p:spTgt spid="33"/>
                                        </p:tgtEl>
                                      </p:cBhvr>
                                    </p:animEffect>
                                  </p:childTnLst>
                                </p:cTn>
                              </p:par>
                            </p:childTnLst>
                          </p:cTn>
                        </p:par>
                      </p:childTnLst>
                    </p:cTn>
                  </p:par>
                  <p:par>
                    <p:cTn id="80" fill="hold">
                      <p:stCondLst>
                        <p:cond delay="indefinite"/>
                      </p:stCondLst>
                      <p:childTnLst>
                        <p:par>
                          <p:cTn id="81" fill="hold">
                            <p:stCondLst>
                              <p:cond delay="0"/>
                            </p:stCondLst>
                            <p:childTnLst>
                              <p:par>
                                <p:cTn id="82" presetID="18" presetClass="entr" presetSubtype="12" fill="hold"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strips(downLeft)">
                                      <p:cBhvr>
                                        <p:cTn id="84" dur="500"/>
                                        <p:tgtEl>
                                          <p:spTgt spid="24"/>
                                        </p:tgtEl>
                                      </p:cBhvr>
                                    </p:animEffect>
                                  </p:childTnLst>
                                </p:cTn>
                              </p:par>
                              <p:par>
                                <p:cTn id="85" presetID="18" presetClass="entr" presetSubtype="12" fill="hold" grpId="0" nodeType="with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strips(downLeft)">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8"/>
                                        </p:tgtEl>
                                        <p:attrNameLst>
                                          <p:attrName>style.visibility</p:attrName>
                                        </p:attrNameLst>
                                      </p:cBhvr>
                                      <p:to>
                                        <p:strVal val="visible"/>
                                      </p:to>
                                    </p:set>
                                    <p:animEffect transition="in" filter="wipe(down)">
                                      <p:cBhvr>
                                        <p:cTn id="92" dur="500"/>
                                        <p:tgtEl>
                                          <p:spTgt spid="38"/>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37"/>
                                        </p:tgtEl>
                                        <p:attrNameLst>
                                          <p:attrName>style.visibility</p:attrName>
                                        </p:attrNameLst>
                                      </p:cBhvr>
                                      <p:to>
                                        <p:strVal val="visible"/>
                                      </p:to>
                                    </p:set>
                                    <p:animEffect transition="in" filter="wipe(down)">
                                      <p:cBhvr>
                                        <p:cTn id="95" dur="500"/>
                                        <p:tgtEl>
                                          <p:spTgt spid="37"/>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1032"/>
                                        </p:tgtEl>
                                        <p:attrNameLst>
                                          <p:attrName>style.visibility</p:attrName>
                                        </p:attrNameLst>
                                      </p:cBhvr>
                                      <p:to>
                                        <p:strVal val="visible"/>
                                      </p:to>
                                    </p:set>
                                    <p:animEffect transition="in" filter="wipe(down)">
                                      <p:cBhvr>
                                        <p:cTn id="100" dur="500"/>
                                        <p:tgtEl>
                                          <p:spTgt spid="1032"/>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nodeType="clickEffect">
                                  <p:stCondLst>
                                    <p:cond delay="0"/>
                                  </p:stCondLst>
                                  <p:childTnLst>
                                    <p:animEffect transition="out" filter="fade">
                                      <p:cBhvr>
                                        <p:cTn id="104" dur="2000"/>
                                        <p:tgtEl>
                                          <p:spTgt spid="18"/>
                                        </p:tgtEl>
                                      </p:cBhvr>
                                    </p:animEffect>
                                    <p:set>
                                      <p:cBhvr>
                                        <p:cTn id="105" dur="1" fill="hold">
                                          <p:stCondLst>
                                            <p:cond delay="1999"/>
                                          </p:stCondLst>
                                        </p:cTn>
                                        <p:tgtEl>
                                          <p:spTgt spid="18"/>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10" presetClass="entr" presetSubtype="0" fill="hold" nodeType="clickEffect">
                                  <p:stCondLst>
                                    <p:cond delay="0"/>
                                  </p:stCondLst>
                                  <p:childTnLst>
                                    <p:set>
                                      <p:cBhvr>
                                        <p:cTn id="109" dur="1" fill="hold">
                                          <p:stCondLst>
                                            <p:cond delay="0"/>
                                          </p:stCondLst>
                                        </p:cTn>
                                        <p:tgtEl>
                                          <p:spTgt spid="49"/>
                                        </p:tgtEl>
                                        <p:attrNameLst>
                                          <p:attrName>style.visibility</p:attrName>
                                        </p:attrNameLst>
                                      </p:cBhvr>
                                      <p:to>
                                        <p:strVal val="visible"/>
                                      </p:to>
                                    </p:set>
                                    <p:animEffect transition="in" filter="fade">
                                      <p:cBhvr>
                                        <p:cTn id="110" dur="2000"/>
                                        <p:tgtEl>
                                          <p:spTgt spid="49"/>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51"/>
                                        </p:tgtEl>
                                        <p:attrNameLst>
                                          <p:attrName>style.visibility</p:attrName>
                                        </p:attrNameLst>
                                      </p:cBhvr>
                                      <p:to>
                                        <p:strVal val="visible"/>
                                      </p:to>
                                    </p:set>
                                    <p:animEffect transition="in" filter="wipe(down)">
                                      <p:cBhvr>
                                        <p:cTn id="115" dur="500"/>
                                        <p:tgtEl>
                                          <p:spTgt spid="51"/>
                                        </p:tgtEl>
                                      </p:cBhvr>
                                    </p:animEffect>
                                  </p:childTnLst>
                                </p:cTn>
                              </p:par>
                              <p:par>
                                <p:cTn id="116" presetID="22" presetClass="entr" presetSubtype="4" fill="hold" grpId="0" nodeType="withEffect">
                                  <p:stCondLst>
                                    <p:cond delay="0"/>
                                  </p:stCondLst>
                                  <p:childTnLst>
                                    <p:set>
                                      <p:cBhvr>
                                        <p:cTn id="117" dur="1" fill="hold">
                                          <p:stCondLst>
                                            <p:cond delay="0"/>
                                          </p:stCondLst>
                                        </p:cTn>
                                        <p:tgtEl>
                                          <p:spTgt spid="50"/>
                                        </p:tgtEl>
                                        <p:attrNameLst>
                                          <p:attrName>style.visibility</p:attrName>
                                        </p:attrNameLst>
                                      </p:cBhvr>
                                      <p:to>
                                        <p:strVal val="visible"/>
                                      </p:to>
                                    </p:set>
                                    <p:animEffect transition="in" filter="wipe(down)">
                                      <p:cBhvr>
                                        <p:cTn id="118" dur="500"/>
                                        <p:tgtEl>
                                          <p:spTgt spid="50"/>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xit" presetSubtype="0" fill="hold" nodeType="clickEffect">
                                  <p:stCondLst>
                                    <p:cond delay="0"/>
                                  </p:stCondLst>
                                  <p:childTnLst>
                                    <p:animEffect transition="out" filter="fade">
                                      <p:cBhvr>
                                        <p:cTn id="122" dur="2000"/>
                                        <p:tgtEl>
                                          <p:spTgt spid="1032"/>
                                        </p:tgtEl>
                                      </p:cBhvr>
                                    </p:animEffect>
                                    <p:set>
                                      <p:cBhvr>
                                        <p:cTn id="123" dur="1" fill="hold">
                                          <p:stCondLst>
                                            <p:cond delay="1999"/>
                                          </p:stCondLst>
                                        </p:cTn>
                                        <p:tgtEl>
                                          <p:spTgt spid="10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2" presetClass="entr" presetSubtype="4" fill="hold" nodeType="clickEffect">
                                  <p:stCondLst>
                                    <p:cond delay="0"/>
                                  </p:stCondLst>
                                  <p:childTnLst>
                                    <p:set>
                                      <p:cBhvr>
                                        <p:cTn id="127" dur="1" fill="hold">
                                          <p:stCondLst>
                                            <p:cond delay="0"/>
                                          </p:stCondLst>
                                        </p:cTn>
                                        <p:tgtEl>
                                          <p:spTgt spid="52"/>
                                        </p:tgtEl>
                                        <p:attrNameLst>
                                          <p:attrName>style.visibility</p:attrName>
                                        </p:attrNameLst>
                                      </p:cBhvr>
                                      <p:to>
                                        <p:strVal val="visible"/>
                                      </p:to>
                                    </p:set>
                                    <p:animEffect transition="in" filter="slide(fromBottom)">
                                      <p:cBhvr>
                                        <p:cTn id="128" dur="500"/>
                                        <p:tgtEl>
                                          <p:spTgt spid="52"/>
                                        </p:tgtEl>
                                      </p:cBhvr>
                                    </p:animEffect>
                                  </p:childTnLst>
                                </p:cTn>
                              </p:par>
                              <p:par>
                                <p:cTn id="129" presetID="12" presetClass="entr" presetSubtype="4" fill="hold" grpId="0" nodeType="withEffect">
                                  <p:stCondLst>
                                    <p:cond delay="0"/>
                                  </p:stCondLst>
                                  <p:childTnLst>
                                    <p:set>
                                      <p:cBhvr>
                                        <p:cTn id="130" dur="1" fill="hold">
                                          <p:stCondLst>
                                            <p:cond delay="0"/>
                                          </p:stCondLst>
                                        </p:cTn>
                                        <p:tgtEl>
                                          <p:spTgt spid="53"/>
                                        </p:tgtEl>
                                        <p:attrNameLst>
                                          <p:attrName>style.visibility</p:attrName>
                                        </p:attrNameLst>
                                      </p:cBhvr>
                                      <p:to>
                                        <p:strVal val="visible"/>
                                      </p:to>
                                    </p:set>
                                    <p:animEffect transition="in" filter="slide(fromBottom)">
                                      <p:cBhvr>
                                        <p:cTn id="131" dur="500"/>
                                        <p:tgtEl>
                                          <p:spTgt spid="53"/>
                                        </p:tgtEl>
                                      </p:cBhvr>
                                    </p:animEffect>
                                  </p:childTnLst>
                                </p:cTn>
                              </p:par>
                              <p:par>
                                <p:cTn id="132" presetID="12" presetClass="entr" presetSubtype="4" fill="hold" grpId="0" nodeType="withEffect">
                                  <p:stCondLst>
                                    <p:cond delay="0"/>
                                  </p:stCondLst>
                                  <p:childTnLst>
                                    <p:set>
                                      <p:cBhvr>
                                        <p:cTn id="133" dur="1" fill="hold">
                                          <p:stCondLst>
                                            <p:cond delay="0"/>
                                          </p:stCondLst>
                                        </p:cTn>
                                        <p:tgtEl>
                                          <p:spTgt spid="54"/>
                                        </p:tgtEl>
                                        <p:attrNameLst>
                                          <p:attrName>style.visibility</p:attrName>
                                        </p:attrNameLst>
                                      </p:cBhvr>
                                      <p:to>
                                        <p:strVal val="visible"/>
                                      </p:to>
                                    </p:set>
                                    <p:animEffect transition="in" filter="slide(fromBottom)">
                                      <p:cBhvr>
                                        <p:cTn id="13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26" grpId="0" animBg="1"/>
      <p:bldP spid="1027" grpId="0" animBg="1"/>
      <p:bldP spid="1029" grpId="0" animBg="1"/>
      <p:bldP spid="1030" grpId="0" animBg="1"/>
      <p:bldP spid="19" grpId="0" animBg="1"/>
      <p:bldP spid="21" grpId="0"/>
      <p:bldP spid="22" grpId="0"/>
      <p:bldP spid="25" grpId="0"/>
      <p:bldP spid="34" grpId="0" animBg="1"/>
      <p:bldP spid="37" grpId="0" animBg="1"/>
      <p:bldP spid="38" grpId="0"/>
      <p:bldP spid="40" grpId="0"/>
      <p:bldP spid="50" grpId="0" animBg="1"/>
      <p:bldP spid="51" grpId="0"/>
      <p:bldP spid="53" grpId="0" animBg="1"/>
      <p:bldP spid="5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6FDFA544-9FFF-406B-399D-0DAC2393768B}"/>
              </a:ext>
            </a:extLst>
          </p:cNvPr>
          <p:cNvSpPr>
            <a:spLocks noGrp="1" noChangeArrowheads="1"/>
          </p:cNvSpPr>
          <p:nvPr>
            <p:ph type="title"/>
          </p:nvPr>
        </p:nvSpPr>
        <p:spPr>
          <a:xfrm>
            <a:off x="151850" y="391501"/>
            <a:ext cx="3584331" cy="1325563"/>
          </a:xfrm>
        </p:spPr>
        <p:txBody>
          <a:bodyPr>
            <a:normAutofit fontScale="90000"/>
          </a:bodyPr>
          <a:lstStyle/>
          <a:p>
            <a:r>
              <a:rPr lang="en-IN" altLang="en-US" dirty="0"/>
              <a:t>Traditional </a:t>
            </a:r>
            <a:r>
              <a:rPr lang="en-IN" altLang="en-US" dirty="0" smtClean="0"/>
              <a:t>TCP  ( </a:t>
            </a:r>
            <a:r>
              <a:rPr lang="en-IN" altLang="en-US" dirty="0"/>
              <a:t>Slow Start)</a:t>
            </a:r>
            <a:br>
              <a:rPr lang="en-IN" altLang="en-US" dirty="0"/>
            </a:br>
            <a:endParaRPr lang="en-IN" altLang="en-US" dirty="0"/>
          </a:p>
        </p:txBody>
      </p:sp>
      <p:sp>
        <p:nvSpPr>
          <p:cNvPr id="3" name="Content Placeholder 2">
            <a:extLst>
              <a:ext uri="{FF2B5EF4-FFF2-40B4-BE49-F238E27FC236}">
                <a16:creationId xmlns:a16="http://schemas.microsoft.com/office/drawing/2014/main" id="{DC34F32F-67DC-9E95-964D-B09BF59402F6}"/>
              </a:ext>
            </a:extLst>
          </p:cNvPr>
          <p:cNvSpPr>
            <a:spLocks noGrp="1"/>
          </p:cNvSpPr>
          <p:nvPr>
            <p:ph idx="1"/>
          </p:nvPr>
        </p:nvSpPr>
        <p:spPr>
          <a:xfrm>
            <a:off x="3890963" y="260350"/>
            <a:ext cx="8153400" cy="6096000"/>
          </a:xfrm>
          <a:solidFill>
            <a:schemeClr val="bg2">
              <a:lumMod val="20000"/>
              <a:lumOff val="80000"/>
            </a:schemeClr>
          </a:solidFill>
          <a:ln>
            <a:solidFill>
              <a:schemeClr val="tx1"/>
            </a:solidFill>
          </a:ln>
        </p:spPr>
        <p:txBody>
          <a:bodyPr/>
          <a:lstStyle/>
          <a:p>
            <a:pPr>
              <a:defRPr/>
            </a:pPr>
            <a:r>
              <a:rPr lang="en-IN" sz="2400" dirty="0"/>
              <a:t>If this acknowledgement </a:t>
            </a:r>
            <a:r>
              <a:rPr lang="en-IN" sz="2400" dirty="0" err="1"/>
              <a:t>arrives,the</a:t>
            </a:r>
            <a:r>
              <a:rPr lang="en-IN" sz="2400" dirty="0"/>
              <a:t> sender increases the congestion window by one, now sending two packets (congestion window = 2).</a:t>
            </a:r>
          </a:p>
          <a:p>
            <a:pPr lvl="1">
              <a:defRPr/>
            </a:pPr>
            <a:r>
              <a:rPr lang="en-IN" dirty="0"/>
              <a:t>doubles the congestion window every time the acknowledgements come back.</a:t>
            </a:r>
          </a:p>
          <a:p>
            <a:pPr lvl="1">
              <a:defRPr/>
            </a:pPr>
            <a:r>
              <a:rPr lang="en-IN" dirty="0"/>
              <a:t>Called </a:t>
            </a:r>
            <a:r>
              <a:rPr lang="en-IN" b="1" dirty="0"/>
              <a:t>the exponential growth </a:t>
            </a:r>
            <a:r>
              <a:rPr lang="en-IN" dirty="0"/>
              <a:t>of the congestion window in the slow start mechanism.</a:t>
            </a:r>
          </a:p>
          <a:p>
            <a:pPr lvl="1">
              <a:defRPr/>
            </a:pPr>
            <a:r>
              <a:rPr lang="en-IN" dirty="0"/>
              <a:t>Steps becomes too large</a:t>
            </a:r>
          </a:p>
          <a:p>
            <a:pPr lvl="1">
              <a:defRPr/>
            </a:pPr>
            <a:r>
              <a:rPr lang="en-IN" dirty="0"/>
              <a:t>Stops at congestion window= congestion threshold</a:t>
            </a:r>
          </a:p>
          <a:p>
            <a:pPr lvl="1">
              <a:defRPr/>
            </a:pPr>
            <a:r>
              <a:rPr lang="en-IN" dirty="0"/>
              <a:t>After that linear increase till the sender notices</a:t>
            </a:r>
          </a:p>
          <a:p>
            <a:pPr marL="457200" lvl="1" indent="0">
              <a:buNone/>
              <a:defRPr/>
            </a:pPr>
            <a:r>
              <a:rPr lang="en-IN" dirty="0"/>
              <a:t> 1.  </a:t>
            </a:r>
            <a:r>
              <a:rPr lang="en-IN" b="1" dirty="0"/>
              <a:t>Time-out due to a missing acknowledgement</a:t>
            </a:r>
          </a:p>
          <a:p>
            <a:pPr marL="0" indent="0">
              <a:buNone/>
              <a:defRPr/>
            </a:pPr>
            <a:r>
              <a:rPr lang="en-IN" dirty="0"/>
              <a:t>      </a:t>
            </a:r>
            <a:r>
              <a:rPr lang="en-IN" sz="2400" dirty="0"/>
              <a:t>2</a:t>
            </a:r>
            <a:r>
              <a:rPr lang="en-IN" dirty="0"/>
              <a:t>. </a:t>
            </a:r>
            <a:r>
              <a:rPr lang="en-IN" b="1" dirty="0"/>
              <a:t>C</a:t>
            </a:r>
            <a:r>
              <a:rPr lang="en-IN" sz="2400" b="1" dirty="0"/>
              <a:t>ontinuous acknowledgements for the same</a:t>
            </a:r>
          </a:p>
          <a:p>
            <a:pPr marL="0" indent="0">
              <a:buNone/>
              <a:defRPr/>
            </a:pPr>
            <a:r>
              <a:rPr lang="en-IN" sz="2400" b="1" dirty="0"/>
              <a:t>            packet</a:t>
            </a:r>
          </a:p>
          <a:p>
            <a:pPr marL="457200" lvl="1" indent="0">
              <a:buNone/>
              <a:defRPr/>
            </a:pPr>
            <a:r>
              <a:rPr lang="en-IN" dirty="0"/>
              <a:t>	</a:t>
            </a:r>
          </a:p>
        </p:txBody>
      </p:sp>
      <p:sp>
        <p:nvSpPr>
          <p:cNvPr id="4" name="Date Placeholder 3">
            <a:extLst>
              <a:ext uri="{FF2B5EF4-FFF2-40B4-BE49-F238E27FC236}">
                <a16:creationId xmlns:a16="http://schemas.microsoft.com/office/drawing/2014/main" id="{4D6EE0CD-3327-C558-3C02-FB5F253FBCA2}"/>
              </a:ext>
            </a:extLst>
          </p:cNvPr>
          <p:cNvSpPr>
            <a:spLocks noGrp="1"/>
          </p:cNvSpPr>
          <p:nvPr>
            <p:ph type="dt" sz="quarter" idx="10"/>
          </p:nvPr>
        </p:nvSpPr>
        <p:spPr/>
        <p:txBody>
          <a:bodyPr/>
          <a:lstStyle/>
          <a:p>
            <a:pPr>
              <a:defRPr/>
            </a:pPr>
            <a:r>
              <a:rPr lang="en-US" altLang="en-US" sz="2400" dirty="0"/>
              <a:t> </a:t>
            </a:r>
            <a:endParaRPr lang="en-US" altLang="en-US" sz="2400" b="1" dirty="0"/>
          </a:p>
        </p:txBody>
      </p:sp>
      <p:sp>
        <p:nvSpPr>
          <p:cNvPr id="83974" name="Slide Number Placeholder 5">
            <a:extLst>
              <a:ext uri="{FF2B5EF4-FFF2-40B4-BE49-F238E27FC236}">
                <a16:creationId xmlns:a16="http://schemas.microsoft.com/office/drawing/2014/main" id="{542AD892-B255-DD22-2CF5-30E63D930E3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769D7CCB-85DD-4732-9B93-D38C49422C28}" type="slidenum">
              <a:rPr lang="en-US" altLang="en-US" sz="1400">
                <a:latin typeface="Times New Roman" panose="02020603050405020304" pitchFamily="18" charset="0"/>
              </a:rPr>
              <a:pPr>
                <a:spcBef>
                  <a:spcPct val="0"/>
                </a:spcBef>
                <a:buClrTx/>
                <a:buFontTx/>
                <a:buNone/>
              </a:pPr>
              <a:t>60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58255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F037AE8A-DFB7-9420-753D-F55C4351EFD4}"/>
              </a:ext>
            </a:extLst>
          </p:cNvPr>
          <p:cNvSpPr>
            <a:spLocks noGrp="1" noChangeArrowheads="1"/>
          </p:cNvSpPr>
          <p:nvPr>
            <p:ph type="title"/>
          </p:nvPr>
        </p:nvSpPr>
        <p:spPr>
          <a:xfrm>
            <a:off x="257908" y="576140"/>
            <a:ext cx="3323492" cy="1325563"/>
          </a:xfrm>
        </p:spPr>
        <p:txBody>
          <a:bodyPr>
            <a:normAutofit fontScale="90000"/>
          </a:bodyPr>
          <a:lstStyle/>
          <a:p>
            <a:r>
              <a:rPr lang="en-IN" altLang="en-US" dirty="0"/>
              <a:t>Traditional </a:t>
            </a:r>
            <a:r>
              <a:rPr lang="en-IN" altLang="en-US" dirty="0" smtClean="0"/>
              <a:t>TCP                 ( </a:t>
            </a:r>
            <a:r>
              <a:rPr lang="en-IN" altLang="en-US" dirty="0"/>
              <a:t>Slow Start)</a:t>
            </a:r>
            <a:br>
              <a:rPr lang="en-IN" altLang="en-US" dirty="0"/>
            </a:br>
            <a:endParaRPr lang="en-IN" altLang="en-US" dirty="0"/>
          </a:p>
        </p:txBody>
      </p:sp>
      <p:sp>
        <p:nvSpPr>
          <p:cNvPr id="3" name="Content Placeholder 2">
            <a:extLst>
              <a:ext uri="{FF2B5EF4-FFF2-40B4-BE49-F238E27FC236}">
                <a16:creationId xmlns:a16="http://schemas.microsoft.com/office/drawing/2014/main" id="{D1870F0E-CA25-0A58-79BF-88F66522A34D}"/>
              </a:ext>
            </a:extLst>
          </p:cNvPr>
          <p:cNvSpPr>
            <a:spLocks noGrp="1"/>
          </p:cNvSpPr>
          <p:nvPr>
            <p:ph idx="1"/>
          </p:nvPr>
        </p:nvSpPr>
        <p:spPr>
          <a:xfrm>
            <a:off x="3467100" y="260350"/>
            <a:ext cx="8153400" cy="6096000"/>
          </a:xfrm>
          <a:solidFill>
            <a:schemeClr val="bg2">
              <a:lumMod val="20000"/>
              <a:lumOff val="80000"/>
            </a:schemeClr>
          </a:solidFill>
          <a:ln>
            <a:solidFill>
              <a:schemeClr val="tx1"/>
            </a:solidFill>
          </a:ln>
        </p:spPr>
        <p:txBody>
          <a:bodyPr/>
          <a:lstStyle/>
          <a:p>
            <a:pPr>
              <a:defRPr/>
            </a:pPr>
            <a:r>
              <a:rPr lang="en-IN" sz="2400" dirty="0"/>
              <a:t>Congestion threshold is set to half of the current congestion window.</a:t>
            </a:r>
          </a:p>
          <a:p>
            <a:pPr>
              <a:defRPr/>
            </a:pPr>
            <a:r>
              <a:rPr lang="en-IN" sz="2400" dirty="0"/>
              <a:t>The congestion window itself is set to one segment and the sender starts sending a single segment</a:t>
            </a:r>
          </a:p>
        </p:txBody>
      </p:sp>
      <p:sp>
        <p:nvSpPr>
          <p:cNvPr id="4" name="Date Placeholder 3">
            <a:extLst>
              <a:ext uri="{FF2B5EF4-FFF2-40B4-BE49-F238E27FC236}">
                <a16:creationId xmlns:a16="http://schemas.microsoft.com/office/drawing/2014/main" id="{FD8F36C4-C3DA-0341-E801-B1858D1B4CB6}"/>
              </a:ext>
            </a:extLst>
          </p:cNvPr>
          <p:cNvSpPr>
            <a:spLocks noGrp="1"/>
          </p:cNvSpPr>
          <p:nvPr>
            <p:ph type="dt" sz="quarter" idx="10"/>
          </p:nvPr>
        </p:nvSpPr>
        <p:spPr/>
        <p:txBody>
          <a:bodyPr/>
          <a:lstStyle/>
          <a:p>
            <a:pPr>
              <a:defRPr/>
            </a:pPr>
            <a:r>
              <a:rPr lang="en-US" altLang="en-US" sz="2400" dirty="0"/>
              <a:t> </a:t>
            </a:r>
            <a:endParaRPr lang="en-US" altLang="en-US" sz="2400" b="1" dirty="0"/>
          </a:p>
        </p:txBody>
      </p:sp>
      <p:sp>
        <p:nvSpPr>
          <p:cNvPr id="84998" name="Slide Number Placeholder 5">
            <a:extLst>
              <a:ext uri="{FF2B5EF4-FFF2-40B4-BE49-F238E27FC236}">
                <a16:creationId xmlns:a16="http://schemas.microsoft.com/office/drawing/2014/main" id="{B81F9BC5-87DD-F730-3D26-C72DB4A3F0F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09CD0A0B-A6D6-4656-9B47-BCE825252585}" type="slidenum">
              <a:rPr lang="en-US" altLang="en-US" sz="1400">
                <a:latin typeface="Times New Roman" panose="02020603050405020304" pitchFamily="18" charset="0"/>
              </a:rPr>
              <a:pPr>
                <a:spcBef>
                  <a:spcPct val="0"/>
                </a:spcBef>
                <a:buClrTx/>
                <a:buFontTx/>
                <a:buNone/>
              </a:pPr>
              <a:t>61</a:t>
            </a:fld>
            <a:endParaRPr lang="en-US" altLang="en-US" sz="1400">
              <a:latin typeface="Times New Roman" panose="02020603050405020304" pitchFamily="18" charset="0"/>
            </a:endParaRPr>
          </a:p>
        </p:txBody>
      </p:sp>
      <p:pic>
        <p:nvPicPr>
          <p:cNvPr id="84999" name="Picture 6">
            <a:extLst>
              <a:ext uri="{FF2B5EF4-FFF2-40B4-BE49-F238E27FC236}">
                <a16:creationId xmlns:a16="http://schemas.microsoft.com/office/drawing/2014/main" id="{DD4239A8-3264-3104-9407-A1CD63B3A48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711450"/>
            <a:ext cx="41148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5279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a:extLst>
              <a:ext uri="{FF2B5EF4-FFF2-40B4-BE49-F238E27FC236}">
                <a16:creationId xmlns:a16="http://schemas.microsoft.com/office/drawing/2014/main" id="{E1E084F1-F367-5327-A3E6-88C98A0A85C0}"/>
              </a:ext>
            </a:extLst>
          </p:cNvPr>
          <p:cNvSpPr>
            <a:spLocks noGrp="1" noChangeArrowheads="1"/>
          </p:cNvSpPr>
          <p:nvPr>
            <p:ph type="title"/>
          </p:nvPr>
        </p:nvSpPr>
        <p:spPr/>
        <p:txBody>
          <a:bodyPr/>
          <a:lstStyle/>
          <a:p>
            <a:r>
              <a:rPr lang="en-IN" altLang="en-US"/>
              <a:t>Fast Re-transmit / Fast Recovery</a:t>
            </a:r>
          </a:p>
        </p:txBody>
      </p:sp>
      <p:sp>
        <p:nvSpPr>
          <p:cNvPr id="86019" name="Content Placeholder 2">
            <a:extLst>
              <a:ext uri="{FF2B5EF4-FFF2-40B4-BE49-F238E27FC236}">
                <a16:creationId xmlns:a16="http://schemas.microsoft.com/office/drawing/2014/main" id="{4313F683-C810-CA66-1C0A-39E36D06831D}"/>
              </a:ext>
            </a:extLst>
          </p:cNvPr>
          <p:cNvSpPr>
            <a:spLocks noGrp="1" noChangeArrowheads="1"/>
          </p:cNvSpPr>
          <p:nvPr>
            <p:ph idx="1"/>
          </p:nvPr>
        </p:nvSpPr>
        <p:spPr>
          <a:xfrm>
            <a:off x="1981200" y="1066800"/>
            <a:ext cx="8382000" cy="4953000"/>
          </a:xfrm>
        </p:spPr>
        <p:txBody>
          <a:bodyPr/>
          <a:lstStyle/>
          <a:p>
            <a:pPr lvl="1" algn="just" eaLnBrk="1" hangingPunct="1">
              <a:lnSpc>
                <a:spcPct val="90000"/>
              </a:lnSpc>
            </a:pPr>
            <a:r>
              <a:rPr lang="en-US" altLang="en-US" sz="1800" dirty="0"/>
              <a:t>TCP sends an acknowledgement only after receiving a packet</a:t>
            </a:r>
          </a:p>
          <a:p>
            <a:pPr lvl="1" algn="just" eaLnBrk="1" hangingPunct="1">
              <a:lnSpc>
                <a:spcPct val="90000"/>
              </a:lnSpc>
            </a:pPr>
            <a:endParaRPr lang="en-US" altLang="en-US" sz="1800" dirty="0"/>
          </a:p>
          <a:p>
            <a:pPr lvl="1" algn="just" eaLnBrk="1" hangingPunct="1">
              <a:lnSpc>
                <a:spcPct val="90000"/>
              </a:lnSpc>
            </a:pPr>
            <a:r>
              <a:rPr lang="en-US" altLang="en-US" sz="1800" dirty="0"/>
              <a:t>If a sender receives several acknowledgements for the same packet, this is due to a gap in received packets at the receiver</a:t>
            </a:r>
          </a:p>
          <a:p>
            <a:pPr lvl="1" algn="just" eaLnBrk="1" hangingPunct="1">
              <a:lnSpc>
                <a:spcPct val="90000"/>
              </a:lnSpc>
            </a:pPr>
            <a:endParaRPr lang="en-US" altLang="en-US" sz="1800" dirty="0"/>
          </a:p>
          <a:p>
            <a:pPr lvl="1" algn="just" eaLnBrk="1" hangingPunct="1">
              <a:lnSpc>
                <a:spcPct val="90000"/>
              </a:lnSpc>
            </a:pPr>
            <a:r>
              <a:rPr lang="en-US" altLang="en-US" sz="1800" dirty="0"/>
              <a:t>however, the receiver got all packets up to the gap and is actually receiving packets</a:t>
            </a:r>
          </a:p>
          <a:p>
            <a:pPr lvl="1" algn="just" eaLnBrk="1" hangingPunct="1">
              <a:lnSpc>
                <a:spcPct val="90000"/>
              </a:lnSpc>
            </a:pPr>
            <a:endParaRPr lang="en-US" altLang="en-US" sz="1800" dirty="0"/>
          </a:p>
          <a:p>
            <a:pPr lvl="2" algn="just" eaLnBrk="1" hangingPunct="1">
              <a:lnSpc>
                <a:spcPct val="90000"/>
              </a:lnSpc>
            </a:pPr>
            <a:r>
              <a:rPr lang="en-US" altLang="en-US" sz="1400" dirty="0"/>
              <a:t>Packet loss is not due to congestion, but due to a transmission error,</a:t>
            </a:r>
          </a:p>
          <a:p>
            <a:pPr lvl="2" algn="just" eaLnBrk="1" hangingPunct="1">
              <a:lnSpc>
                <a:spcPct val="90000"/>
              </a:lnSpc>
            </a:pPr>
            <a:r>
              <a:rPr lang="en-US" altLang="en-US" sz="1400" dirty="0"/>
              <a:t>Continue with current congestion window (</a:t>
            </a:r>
            <a:r>
              <a:rPr lang="en-US" altLang="en-US" sz="1400" b="1" dirty="0"/>
              <a:t>do not use slow-start</a:t>
            </a:r>
            <a:r>
              <a:rPr lang="en-US" altLang="en-US" sz="1400" dirty="0"/>
              <a:t>)</a:t>
            </a:r>
          </a:p>
          <a:p>
            <a:pPr lvl="1" algn="just" eaLnBrk="1" hangingPunct="1">
              <a:lnSpc>
                <a:spcPct val="90000"/>
              </a:lnSpc>
            </a:pPr>
            <a:endParaRPr lang="en-US" altLang="en-US" sz="1800" dirty="0"/>
          </a:p>
          <a:p>
            <a:pPr lvl="1" algn="just" eaLnBrk="1" hangingPunct="1">
              <a:lnSpc>
                <a:spcPct val="90000"/>
              </a:lnSpc>
            </a:pPr>
            <a:r>
              <a:rPr lang="en-US" altLang="en-US" sz="1800" dirty="0"/>
              <a:t>The sender can now retransmit the missing packet before the timer expires.</a:t>
            </a:r>
          </a:p>
          <a:p>
            <a:pPr lvl="1" algn="just" eaLnBrk="1" hangingPunct="1">
              <a:lnSpc>
                <a:spcPct val="90000"/>
              </a:lnSpc>
            </a:pPr>
            <a:endParaRPr lang="en-US" altLang="en-US" sz="1800" dirty="0"/>
          </a:p>
          <a:p>
            <a:pPr lvl="1" algn="just" eaLnBrk="1" hangingPunct="1">
              <a:lnSpc>
                <a:spcPct val="90000"/>
              </a:lnSpc>
            </a:pPr>
            <a:r>
              <a:rPr lang="en-US" altLang="en-US" sz="1800" b="1" dirty="0"/>
              <a:t>This behavior is known as fast retransmit.</a:t>
            </a:r>
          </a:p>
          <a:p>
            <a:pPr marL="0" indent="0">
              <a:buNone/>
            </a:pPr>
            <a:endParaRPr lang="en-IN" altLang="en-US" dirty="0"/>
          </a:p>
        </p:txBody>
      </p:sp>
      <p:sp>
        <p:nvSpPr>
          <p:cNvPr id="86020" name="Date Placeholder 3">
            <a:extLst>
              <a:ext uri="{FF2B5EF4-FFF2-40B4-BE49-F238E27FC236}">
                <a16:creationId xmlns:a16="http://schemas.microsoft.com/office/drawing/2014/main" id="{B89CC833-1836-7286-696B-FBE9EAC0EB8B}"/>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86021" name="Footer Placeholder 4">
            <a:extLst>
              <a:ext uri="{FF2B5EF4-FFF2-40B4-BE49-F238E27FC236}">
                <a16:creationId xmlns:a16="http://schemas.microsoft.com/office/drawing/2014/main" id="{0975F852-BEFF-74B0-5292-73F65FF913F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86022" name="Slide Number Placeholder 5">
            <a:extLst>
              <a:ext uri="{FF2B5EF4-FFF2-40B4-BE49-F238E27FC236}">
                <a16:creationId xmlns:a16="http://schemas.microsoft.com/office/drawing/2014/main" id="{31CC075E-1555-08CA-4E5C-8456F020B21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17368DD7-30AD-4BB5-AB4D-7002F0FCD9E9}" type="slidenum">
              <a:rPr lang="en-US" altLang="en-US" sz="1400">
                <a:latin typeface="Times New Roman" panose="02020603050405020304" pitchFamily="18" charset="0"/>
              </a:rPr>
              <a:pPr>
                <a:spcBef>
                  <a:spcPct val="0"/>
                </a:spcBef>
                <a:buClrTx/>
                <a:buFontTx/>
                <a:buNone/>
              </a:pPr>
              <a:t>62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8144166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7B98EA56-9783-5A1C-FDD9-12F1326B9F15}"/>
              </a:ext>
            </a:extLst>
          </p:cNvPr>
          <p:cNvSpPr>
            <a:spLocks noGrp="1" noChangeArrowheads="1"/>
          </p:cNvSpPr>
          <p:nvPr>
            <p:ph type="title"/>
          </p:nvPr>
        </p:nvSpPr>
        <p:spPr/>
        <p:txBody>
          <a:bodyPr/>
          <a:lstStyle/>
          <a:p>
            <a:r>
              <a:rPr lang="en-IN" altLang="en-US"/>
              <a:t>Fast Re-transmit / Fast Recovery</a:t>
            </a:r>
          </a:p>
        </p:txBody>
      </p:sp>
      <p:sp>
        <p:nvSpPr>
          <p:cNvPr id="3" name="Content Placeholder 2">
            <a:extLst>
              <a:ext uri="{FF2B5EF4-FFF2-40B4-BE49-F238E27FC236}">
                <a16:creationId xmlns:a16="http://schemas.microsoft.com/office/drawing/2014/main" id="{579CF2FC-065F-A736-7D85-24002566C0F1}"/>
              </a:ext>
            </a:extLst>
          </p:cNvPr>
          <p:cNvSpPr>
            <a:spLocks noGrp="1"/>
          </p:cNvSpPr>
          <p:nvPr>
            <p:ph idx="1"/>
          </p:nvPr>
        </p:nvSpPr>
        <p:spPr>
          <a:xfrm>
            <a:off x="1981200" y="1066800"/>
            <a:ext cx="8382000" cy="4953000"/>
          </a:xfrm>
        </p:spPr>
        <p:txBody>
          <a:bodyPr/>
          <a:lstStyle/>
          <a:p>
            <a:pPr marL="342900" lvl="1" indent="-342900">
              <a:buClr>
                <a:srgbClr val="FF0000"/>
              </a:buClr>
              <a:buFont typeface="Wingdings" panose="05000000000000000000" pitchFamily="2" charset="2"/>
              <a:buChar char="§"/>
              <a:defRPr/>
            </a:pPr>
            <a:r>
              <a:rPr lang="en-IN" dirty="0">
                <a:ea typeface="+mn-ea"/>
                <a:cs typeface="+mn-cs"/>
              </a:rPr>
              <a:t>The sender performs a fast recovery from the packet loss</a:t>
            </a:r>
            <a:endParaRPr lang="en-US" altLang="en-US" dirty="0">
              <a:ea typeface="+mn-ea"/>
              <a:cs typeface="+mn-cs"/>
            </a:endParaRPr>
          </a:p>
          <a:p>
            <a:pPr>
              <a:defRPr/>
            </a:pPr>
            <a:r>
              <a:rPr lang="en-IN" sz="2400" dirty="0"/>
              <a:t>The other reason for activating slow start is a time-out due to a missing acknowledgement. </a:t>
            </a:r>
          </a:p>
          <a:p>
            <a:pPr lvl="1">
              <a:defRPr/>
            </a:pPr>
            <a:r>
              <a:rPr lang="en-IN" dirty="0"/>
              <a:t>TCP using fast retransmit/fast recovery interprets this as congestion in the network and activates the slow start mechanism</a:t>
            </a:r>
          </a:p>
        </p:txBody>
      </p:sp>
      <p:sp>
        <p:nvSpPr>
          <p:cNvPr id="87044" name="Date Placeholder 3">
            <a:extLst>
              <a:ext uri="{FF2B5EF4-FFF2-40B4-BE49-F238E27FC236}">
                <a16:creationId xmlns:a16="http://schemas.microsoft.com/office/drawing/2014/main" id="{8C2C3977-5949-F0EB-CD04-989F003DEF5C}"/>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87045" name="Footer Placeholder 4">
            <a:extLst>
              <a:ext uri="{FF2B5EF4-FFF2-40B4-BE49-F238E27FC236}">
                <a16:creationId xmlns:a16="http://schemas.microsoft.com/office/drawing/2014/main" id="{96AEAA81-B7ED-010E-6669-4889EF7EDAFC}"/>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87046" name="Slide Number Placeholder 5">
            <a:extLst>
              <a:ext uri="{FF2B5EF4-FFF2-40B4-BE49-F238E27FC236}">
                <a16:creationId xmlns:a16="http://schemas.microsoft.com/office/drawing/2014/main" id="{CC059AC1-03B2-1BBC-78FE-F040089EF7C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B75E0EF0-DAAF-40B4-A40E-CD7EF6C6147F}" type="slidenum">
              <a:rPr lang="en-US" altLang="en-US" sz="1400">
                <a:latin typeface="Times New Roman" panose="02020603050405020304" pitchFamily="18" charset="0"/>
              </a:rPr>
              <a:pPr>
                <a:spcBef>
                  <a:spcPct val="0"/>
                </a:spcBef>
                <a:buClrTx/>
                <a:buFontTx/>
                <a:buNone/>
              </a:pPr>
              <a:t>63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676527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a:extLst>
              <a:ext uri="{FF2B5EF4-FFF2-40B4-BE49-F238E27FC236}">
                <a16:creationId xmlns:a16="http://schemas.microsoft.com/office/drawing/2014/main" id="{F46DC5C3-42AD-F0C3-C39C-A9FCCB719BD9}"/>
              </a:ext>
            </a:extLst>
          </p:cNvPr>
          <p:cNvSpPr>
            <a:spLocks noGrp="1" noChangeArrowheads="1"/>
          </p:cNvSpPr>
          <p:nvPr>
            <p:ph type="title"/>
          </p:nvPr>
        </p:nvSpPr>
        <p:spPr/>
        <p:txBody>
          <a:bodyPr/>
          <a:lstStyle/>
          <a:p>
            <a:r>
              <a:rPr lang="en-IN" altLang="en-US"/>
              <a:t>Implications on Mobility</a:t>
            </a:r>
          </a:p>
        </p:txBody>
      </p:sp>
      <p:sp>
        <p:nvSpPr>
          <p:cNvPr id="3" name="Content Placeholder 2">
            <a:extLst>
              <a:ext uri="{FF2B5EF4-FFF2-40B4-BE49-F238E27FC236}">
                <a16:creationId xmlns:a16="http://schemas.microsoft.com/office/drawing/2014/main" id="{1ABA70E8-14E4-D1B0-16B0-1F542FFA4F34}"/>
              </a:ext>
            </a:extLst>
          </p:cNvPr>
          <p:cNvSpPr>
            <a:spLocks noGrp="1"/>
          </p:cNvSpPr>
          <p:nvPr>
            <p:ph idx="1"/>
          </p:nvPr>
        </p:nvSpPr>
        <p:spPr>
          <a:xfrm>
            <a:off x="1981200" y="1143001"/>
            <a:ext cx="8420100" cy="4995863"/>
          </a:xfrm>
        </p:spPr>
        <p:txBody>
          <a:bodyPr/>
          <a:lstStyle/>
          <a:p>
            <a:pPr>
              <a:defRPr/>
            </a:pPr>
            <a:r>
              <a:rPr lang="en-IN" sz="2400" dirty="0"/>
              <a:t>Slow start is one of the most useful mechanisms in fixed networks, it drastically decreases the efficiency of TCP if used together with mobile receivers or senders. Why??</a:t>
            </a:r>
          </a:p>
          <a:p>
            <a:pPr>
              <a:defRPr/>
            </a:pPr>
            <a:r>
              <a:rPr lang="en-IN" sz="2400" dirty="0"/>
              <a:t>Reason: Use of slow-start under wrong assumptions</a:t>
            </a:r>
          </a:p>
          <a:p>
            <a:pPr>
              <a:defRPr/>
            </a:pPr>
            <a:r>
              <a:rPr lang="en-IN" sz="2400" dirty="0"/>
              <a:t>What are the wrong assumptions?</a:t>
            </a:r>
          </a:p>
          <a:p>
            <a:pPr>
              <a:defRPr/>
            </a:pPr>
            <a:r>
              <a:rPr lang="en-IN" sz="2400" dirty="0"/>
              <a:t>From a missing acknowledgement TCP assumes congestion.</a:t>
            </a:r>
          </a:p>
          <a:p>
            <a:pPr lvl="1">
              <a:defRPr/>
            </a:pPr>
            <a:r>
              <a:rPr lang="en-IN" sz="2000" dirty="0"/>
              <a:t>Error rates in wireless links are orders of magnitude than wired links</a:t>
            </a:r>
          </a:p>
          <a:p>
            <a:pPr lvl="1">
              <a:defRPr/>
            </a:pPr>
            <a:r>
              <a:rPr lang="en-IN" sz="2000" dirty="0"/>
              <a:t>Packet loss due to mobility</a:t>
            </a:r>
          </a:p>
          <a:p>
            <a:pPr lvl="2">
              <a:defRPr/>
            </a:pPr>
            <a:r>
              <a:rPr lang="en-IN" sz="1600" dirty="0"/>
              <a:t>Mobile IP for packets in transit to old foreign agent , when node already moved away to another foreign node</a:t>
            </a:r>
          </a:p>
          <a:p>
            <a:pPr marL="914400" lvl="2" indent="0">
              <a:buNone/>
              <a:defRPr/>
            </a:pPr>
            <a:endParaRPr lang="en-IN" sz="1600" dirty="0"/>
          </a:p>
          <a:p>
            <a:pPr marL="914400" lvl="2" indent="0">
              <a:buNone/>
              <a:defRPr/>
            </a:pPr>
            <a:endParaRPr lang="en-IN" sz="1600" dirty="0"/>
          </a:p>
        </p:txBody>
      </p:sp>
      <p:sp>
        <p:nvSpPr>
          <p:cNvPr id="88070" name="Slide Number Placeholder 5">
            <a:extLst>
              <a:ext uri="{FF2B5EF4-FFF2-40B4-BE49-F238E27FC236}">
                <a16:creationId xmlns:a16="http://schemas.microsoft.com/office/drawing/2014/main" id="{D5B7EF68-DB6D-4E69-CFEE-0458BDACCDF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B13DA036-9347-4C8F-9E5E-D16C8990F56A}" type="slidenum">
              <a:rPr lang="en-US" altLang="en-US" sz="1400">
                <a:latin typeface="Times New Roman" panose="02020603050405020304" pitchFamily="18" charset="0"/>
              </a:rPr>
              <a:pPr>
                <a:spcBef>
                  <a:spcPct val="0"/>
                </a:spcBef>
                <a:buClrTx/>
                <a:buFontTx/>
                <a:buNone/>
              </a:pPr>
              <a:t>64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796352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a:extLst>
              <a:ext uri="{FF2B5EF4-FFF2-40B4-BE49-F238E27FC236}">
                <a16:creationId xmlns:a16="http://schemas.microsoft.com/office/drawing/2014/main" id="{674F3FA1-7E26-0C79-9F25-0F0E188A516C}"/>
              </a:ext>
            </a:extLst>
          </p:cNvPr>
          <p:cNvSpPr>
            <a:spLocks noGrp="1" noChangeArrowheads="1"/>
          </p:cNvSpPr>
          <p:nvPr>
            <p:ph type="title"/>
          </p:nvPr>
        </p:nvSpPr>
        <p:spPr/>
        <p:txBody>
          <a:bodyPr/>
          <a:lstStyle/>
          <a:p>
            <a:r>
              <a:rPr lang="en-IN" altLang="en-US"/>
              <a:t>Implications on Mobility</a:t>
            </a:r>
          </a:p>
        </p:txBody>
      </p:sp>
      <p:sp>
        <p:nvSpPr>
          <p:cNvPr id="89091" name="Content Placeholder 2">
            <a:extLst>
              <a:ext uri="{FF2B5EF4-FFF2-40B4-BE49-F238E27FC236}">
                <a16:creationId xmlns:a16="http://schemas.microsoft.com/office/drawing/2014/main" id="{AE1FEF99-DB46-5D1A-2123-1FF0933222F1}"/>
              </a:ext>
            </a:extLst>
          </p:cNvPr>
          <p:cNvSpPr>
            <a:spLocks noGrp="1" noChangeArrowheads="1"/>
          </p:cNvSpPr>
          <p:nvPr>
            <p:ph idx="1"/>
          </p:nvPr>
        </p:nvSpPr>
        <p:spPr/>
        <p:txBody>
          <a:bodyPr/>
          <a:lstStyle/>
          <a:p>
            <a:r>
              <a:rPr lang="en-IN" altLang="en-US"/>
              <a:t>TCP cannot distinguish between these two different reasons.</a:t>
            </a:r>
          </a:p>
          <a:p>
            <a:endParaRPr lang="en-IN" altLang="en-US"/>
          </a:p>
          <a:p>
            <a:endParaRPr lang="en-IN" altLang="en-US"/>
          </a:p>
          <a:p>
            <a:endParaRPr lang="en-IN" altLang="en-US"/>
          </a:p>
          <a:p>
            <a:endParaRPr lang="en-IN" altLang="en-US"/>
          </a:p>
          <a:p>
            <a:r>
              <a:rPr lang="en-IN" altLang="en-US"/>
              <a:t>Cannot change TCP completely just to support mobile users or wireless links.</a:t>
            </a:r>
          </a:p>
        </p:txBody>
      </p:sp>
      <p:sp>
        <p:nvSpPr>
          <p:cNvPr id="89092" name="Date Placeholder 3">
            <a:extLst>
              <a:ext uri="{FF2B5EF4-FFF2-40B4-BE49-F238E27FC236}">
                <a16:creationId xmlns:a16="http://schemas.microsoft.com/office/drawing/2014/main" id="{70A382FD-D01F-E697-7E91-0AB2448927BF}"/>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89093" name="Slide Number Placeholder 5">
            <a:extLst>
              <a:ext uri="{FF2B5EF4-FFF2-40B4-BE49-F238E27FC236}">
                <a16:creationId xmlns:a16="http://schemas.microsoft.com/office/drawing/2014/main" id="{45EAAC6D-2DD6-8AD3-5CBB-7D3905BF352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A890C5F0-5419-4030-B5E4-D798BA6E93C1}" type="slidenum">
              <a:rPr lang="en-US" altLang="en-US" sz="1400">
                <a:latin typeface="Times New Roman" panose="02020603050405020304" pitchFamily="18" charset="0"/>
              </a:rPr>
              <a:pPr>
                <a:spcBef>
                  <a:spcPct val="0"/>
                </a:spcBef>
                <a:buClrTx/>
                <a:buFontTx/>
                <a:buNone/>
              </a:pPr>
              <a:t>65</a:t>
            </a:fld>
            <a:endParaRPr lang="en-US" altLang="en-US" sz="1400">
              <a:latin typeface="Times New Roman" panose="02020603050405020304" pitchFamily="18" charset="0"/>
            </a:endParaRPr>
          </a:p>
        </p:txBody>
      </p:sp>
      <p:sp>
        <p:nvSpPr>
          <p:cNvPr id="7" name="TextBox 6">
            <a:extLst>
              <a:ext uri="{FF2B5EF4-FFF2-40B4-BE49-F238E27FC236}">
                <a16:creationId xmlns:a16="http://schemas.microsoft.com/office/drawing/2014/main" id="{02F3E6B2-8B48-6A7B-979C-CC1EF6C71630}"/>
              </a:ext>
            </a:extLst>
          </p:cNvPr>
          <p:cNvSpPr txBox="1"/>
          <p:nvPr/>
        </p:nvSpPr>
        <p:spPr>
          <a:xfrm>
            <a:off x="2667000" y="3200400"/>
            <a:ext cx="7086600" cy="923330"/>
          </a:xfrm>
          <a:prstGeom prst="rect">
            <a:avLst/>
          </a:prstGeom>
          <a:solidFill>
            <a:schemeClr val="accent1">
              <a:lumMod val="20000"/>
              <a:lumOff val="80000"/>
            </a:schemeClr>
          </a:solidFill>
          <a:ln>
            <a:solidFill>
              <a:schemeClr val="tx1">
                <a:lumMod val="85000"/>
                <a:lumOff val="15000"/>
              </a:schemeClr>
            </a:solidFill>
          </a:ln>
        </p:spPr>
        <p:txBody>
          <a:bodyPr>
            <a:spAutoFit/>
          </a:bodyPr>
          <a:lstStyle/>
          <a:p>
            <a:pPr>
              <a:defRPr/>
            </a:pPr>
            <a:r>
              <a:rPr lang="en-IN" dirty="0"/>
              <a:t>An error control mechanism (missing acknowledgement due to a transmission error) is misused for congestion control (missing acknowledgement due to network overload</a:t>
            </a:r>
          </a:p>
        </p:txBody>
      </p:sp>
    </p:spTree>
    <p:extLst>
      <p:ext uri="{BB962C8B-B14F-4D97-AF65-F5344CB8AC3E}">
        <p14:creationId xmlns:p14="http://schemas.microsoft.com/office/powerpoint/2010/main" val="30567993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7461748-F9B2-7C1F-9696-CC698C5F558B}"/>
              </a:ext>
            </a:extLst>
          </p:cNvPr>
          <p:cNvSpPr>
            <a:spLocks noGrp="1" noChangeArrowheads="1"/>
          </p:cNvSpPr>
          <p:nvPr>
            <p:ph type="title"/>
          </p:nvPr>
        </p:nvSpPr>
        <p:spPr>
          <a:xfrm>
            <a:off x="1981200" y="1"/>
            <a:ext cx="8229600" cy="620713"/>
          </a:xfrm>
        </p:spPr>
        <p:txBody>
          <a:bodyPr>
            <a:normAutofit fontScale="90000"/>
          </a:bodyPr>
          <a:lstStyle/>
          <a:p>
            <a:pPr eaLnBrk="1" hangingPunct="1"/>
            <a:r>
              <a:rPr lang="en-US" altLang="en-US" sz="4000"/>
              <a:t> TCP Improvements: Indirect TCP</a:t>
            </a:r>
          </a:p>
        </p:txBody>
      </p:sp>
      <p:sp>
        <p:nvSpPr>
          <p:cNvPr id="90115" name="Rectangle 3">
            <a:extLst>
              <a:ext uri="{FF2B5EF4-FFF2-40B4-BE49-F238E27FC236}">
                <a16:creationId xmlns:a16="http://schemas.microsoft.com/office/drawing/2014/main" id="{5AB93030-F991-5FB5-A2AC-F94112DDBDA9}"/>
              </a:ext>
            </a:extLst>
          </p:cNvPr>
          <p:cNvSpPr>
            <a:spLocks noGrp="1" noChangeArrowheads="1"/>
          </p:cNvSpPr>
          <p:nvPr>
            <p:ph idx="1"/>
          </p:nvPr>
        </p:nvSpPr>
        <p:spPr>
          <a:xfrm>
            <a:off x="1981200" y="620713"/>
            <a:ext cx="8229600" cy="3295650"/>
          </a:xfrm>
        </p:spPr>
        <p:txBody>
          <a:bodyPr>
            <a:normAutofit lnSpcReduction="10000"/>
          </a:bodyPr>
          <a:lstStyle/>
          <a:p>
            <a:pPr eaLnBrk="1" hangingPunct="1"/>
            <a:r>
              <a:rPr lang="en-US" altLang="en-US"/>
              <a:t>Indirect TCP or I-TCP segments the connection</a:t>
            </a:r>
          </a:p>
          <a:p>
            <a:pPr lvl="1" eaLnBrk="1" hangingPunct="1"/>
            <a:r>
              <a:rPr lang="en-US" altLang="en-US" sz="1800"/>
              <a:t>no changes to the TCP protocol for hosts connected to the wired Internet, millions of computers use (variants of) this protocol</a:t>
            </a:r>
          </a:p>
          <a:p>
            <a:pPr lvl="1" eaLnBrk="1" hangingPunct="1"/>
            <a:endParaRPr lang="en-US" altLang="en-US" sz="1800"/>
          </a:p>
          <a:p>
            <a:pPr lvl="1" eaLnBrk="1" hangingPunct="1"/>
            <a:r>
              <a:rPr lang="en-US" altLang="en-US" sz="1800"/>
              <a:t>optimized TCP protocol for mobile hosts</a:t>
            </a:r>
          </a:p>
          <a:p>
            <a:pPr lvl="1" eaLnBrk="1" hangingPunct="1"/>
            <a:endParaRPr lang="en-US" altLang="en-US" sz="1800"/>
          </a:p>
          <a:p>
            <a:pPr lvl="1" eaLnBrk="1" hangingPunct="1"/>
            <a:r>
              <a:rPr lang="en-US" altLang="en-US" sz="1800"/>
              <a:t>splitting of the TCP connection at, e.g., the foreign agent into 2 TCP connections, no real end-to-end connection any longer</a:t>
            </a:r>
          </a:p>
          <a:p>
            <a:pPr lvl="1" eaLnBrk="1" hangingPunct="1"/>
            <a:endParaRPr lang="en-US" altLang="en-US" sz="1800"/>
          </a:p>
          <a:p>
            <a:pPr lvl="1" eaLnBrk="1" hangingPunct="1"/>
            <a:r>
              <a:rPr lang="en-US" altLang="en-US" sz="1800"/>
              <a:t>hosts in the fixed part of the net do not notice the characteristics of the wireless part</a:t>
            </a:r>
          </a:p>
        </p:txBody>
      </p:sp>
      <p:grpSp>
        <p:nvGrpSpPr>
          <p:cNvPr id="90116" name="Group 7">
            <a:extLst>
              <a:ext uri="{FF2B5EF4-FFF2-40B4-BE49-F238E27FC236}">
                <a16:creationId xmlns:a16="http://schemas.microsoft.com/office/drawing/2014/main" id="{81448411-DF68-6D35-E2C8-81B9858C21E7}"/>
              </a:ext>
            </a:extLst>
          </p:cNvPr>
          <p:cNvGrpSpPr>
            <a:grpSpLocks/>
          </p:cNvGrpSpPr>
          <p:nvPr/>
        </p:nvGrpSpPr>
        <p:grpSpPr bwMode="auto">
          <a:xfrm rot="1022352">
            <a:off x="3705225" y="5349875"/>
            <a:ext cx="1066800" cy="609600"/>
            <a:chOff x="1248" y="2736"/>
            <a:chExt cx="240" cy="192"/>
          </a:xfrm>
        </p:grpSpPr>
        <p:sp>
          <p:nvSpPr>
            <p:cNvPr id="90130" name="Line 8">
              <a:extLst>
                <a:ext uri="{FF2B5EF4-FFF2-40B4-BE49-F238E27FC236}">
                  <a16:creationId xmlns:a16="http://schemas.microsoft.com/office/drawing/2014/main" id="{2DF98CBF-7A7D-1681-7FC4-97A2CC758CE9}"/>
                </a:ext>
              </a:extLst>
            </p:cNvPr>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0131" name="Line 9">
              <a:extLst>
                <a:ext uri="{FF2B5EF4-FFF2-40B4-BE49-F238E27FC236}">
                  <a16:creationId xmlns:a16="http://schemas.microsoft.com/office/drawing/2014/main" id="{CB891768-8A04-2232-3BEE-6FA4DA23983D}"/>
                </a:ext>
              </a:extLst>
            </p:cNvPr>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0132" name="Line 10">
              <a:extLst>
                <a:ext uri="{FF2B5EF4-FFF2-40B4-BE49-F238E27FC236}">
                  <a16:creationId xmlns:a16="http://schemas.microsoft.com/office/drawing/2014/main" id="{91C1C25B-1E2F-2F1A-553C-D19A9CE9F795}"/>
                </a:ext>
              </a:extLst>
            </p:cNvPr>
            <p:cNvSpPr>
              <a:spLocks noChangeShapeType="1"/>
            </p:cNvSpPr>
            <p:nvPr/>
          </p:nvSpPr>
          <p:spPr bwMode="auto">
            <a:xfrm>
              <a:off x="1296" y="283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aphicFrame>
        <p:nvGraphicFramePr>
          <p:cNvPr id="90117" name="Object 11">
            <a:extLst>
              <a:ext uri="{FF2B5EF4-FFF2-40B4-BE49-F238E27FC236}">
                <a16:creationId xmlns:a16="http://schemas.microsoft.com/office/drawing/2014/main" id="{398B1911-C709-B483-6904-82BE86AD769F}"/>
              </a:ext>
            </a:extLst>
          </p:cNvPr>
          <p:cNvGraphicFramePr>
            <a:graphicFrameLocks noChangeAspect="1"/>
          </p:cNvGraphicFramePr>
          <p:nvPr/>
        </p:nvGraphicFramePr>
        <p:xfrm>
          <a:off x="5229225" y="5883275"/>
          <a:ext cx="979488" cy="368300"/>
        </p:xfrm>
        <a:graphic>
          <a:graphicData uri="http://schemas.openxmlformats.org/presentationml/2006/ole">
            <mc:AlternateContent xmlns:mc="http://schemas.openxmlformats.org/markup-compatibility/2006">
              <mc:Choice xmlns:v="urn:schemas-microsoft-com:vml" Requires="v">
                <p:oleObj spid="_x0000_s1032" name="Clip" r:id="rId3" imgW="4395788" imgH="1652588" progId="MS_ClipArt_Gallery.2">
                  <p:embed/>
                </p:oleObj>
              </mc:Choice>
              <mc:Fallback>
                <p:oleObj name="Clip" r:id="rId3" imgW="4395788" imgH="1652588" progId="MS_ClipArt_Gallery.2">
                  <p:embed/>
                  <p:pic>
                    <p:nvPicPr>
                      <p:cNvPr id="90117" name="Object 11">
                        <a:extLst>
                          <a:ext uri="{FF2B5EF4-FFF2-40B4-BE49-F238E27FC236}">
                            <a16:creationId xmlns:a16="http://schemas.microsoft.com/office/drawing/2014/main" id="{398B1911-C709-B483-6904-82BE86AD76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9225" y="5883275"/>
                        <a:ext cx="9794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8" name="Line 12">
            <a:extLst>
              <a:ext uri="{FF2B5EF4-FFF2-40B4-BE49-F238E27FC236}">
                <a16:creationId xmlns:a16="http://schemas.microsoft.com/office/drawing/2014/main" id="{20BDB7BC-9833-96B6-0BC2-20E5426522A7}"/>
              </a:ext>
            </a:extLst>
          </p:cNvPr>
          <p:cNvSpPr>
            <a:spLocks noChangeShapeType="1"/>
          </p:cNvSpPr>
          <p:nvPr/>
        </p:nvSpPr>
        <p:spPr bwMode="auto">
          <a:xfrm flipV="1">
            <a:off x="5381625" y="5349875"/>
            <a:ext cx="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19" name="Line 14">
            <a:extLst>
              <a:ext uri="{FF2B5EF4-FFF2-40B4-BE49-F238E27FC236}">
                <a16:creationId xmlns:a16="http://schemas.microsoft.com/office/drawing/2014/main" id="{6AAD12F5-C475-2E64-F2C9-53694F0F7745}"/>
              </a:ext>
            </a:extLst>
          </p:cNvPr>
          <p:cNvSpPr>
            <a:spLocks noChangeShapeType="1"/>
          </p:cNvSpPr>
          <p:nvPr/>
        </p:nvSpPr>
        <p:spPr bwMode="auto">
          <a:xfrm flipV="1">
            <a:off x="5838825" y="5273675"/>
            <a:ext cx="457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20" name="Line 16">
            <a:extLst>
              <a:ext uri="{FF2B5EF4-FFF2-40B4-BE49-F238E27FC236}">
                <a16:creationId xmlns:a16="http://schemas.microsoft.com/office/drawing/2014/main" id="{7D1069BA-6B01-B5D9-7E64-FDA791BA1138}"/>
              </a:ext>
            </a:extLst>
          </p:cNvPr>
          <p:cNvSpPr>
            <a:spLocks noChangeShapeType="1"/>
          </p:cNvSpPr>
          <p:nvPr/>
        </p:nvSpPr>
        <p:spPr bwMode="auto">
          <a:xfrm flipV="1">
            <a:off x="8810625" y="4816475"/>
            <a:ext cx="762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0121" name="Text Box 575">
            <a:extLst>
              <a:ext uri="{FF2B5EF4-FFF2-40B4-BE49-F238E27FC236}">
                <a16:creationId xmlns:a16="http://schemas.microsoft.com/office/drawing/2014/main" id="{D776B88D-AF6F-1E1A-3306-375ABF4C7FD5}"/>
              </a:ext>
            </a:extLst>
          </p:cNvPr>
          <p:cNvSpPr txBox="1">
            <a:spLocks noChangeArrowheads="1"/>
          </p:cNvSpPr>
          <p:nvPr/>
        </p:nvSpPr>
        <p:spPr bwMode="auto">
          <a:xfrm>
            <a:off x="1992314" y="4511675"/>
            <a:ext cx="1222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mobile host</a:t>
            </a:r>
          </a:p>
        </p:txBody>
      </p:sp>
      <p:sp>
        <p:nvSpPr>
          <p:cNvPr id="90122" name="Text Box 576">
            <a:extLst>
              <a:ext uri="{FF2B5EF4-FFF2-40B4-BE49-F238E27FC236}">
                <a16:creationId xmlns:a16="http://schemas.microsoft.com/office/drawing/2014/main" id="{FE367C96-28E9-7FB6-7CC3-56B84E37E7FE}"/>
              </a:ext>
            </a:extLst>
          </p:cNvPr>
          <p:cNvSpPr txBox="1">
            <a:spLocks noChangeArrowheads="1"/>
          </p:cNvSpPr>
          <p:nvPr/>
        </p:nvSpPr>
        <p:spPr bwMode="auto">
          <a:xfrm>
            <a:off x="4772025" y="4740276"/>
            <a:ext cx="150653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access point </a:t>
            </a:r>
          </a:p>
          <a:p>
            <a:pPr>
              <a:spcBef>
                <a:spcPct val="0"/>
              </a:spcBef>
              <a:buClrTx/>
              <a:buFontTx/>
              <a:buNone/>
            </a:pPr>
            <a:r>
              <a:rPr lang="en-US" altLang="en-US" sz="1600"/>
              <a:t>(foreign agent)</a:t>
            </a:r>
          </a:p>
        </p:txBody>
      </p:sp>
      <p:sp>
        <p:nvSpPr>
          <p:cNvPr id="90123" name="Oval 580">
            <a:extLst>
              <a:ext uri="{FF2B5EF4-FFF2-40B4-BE49-F238E27FC236}">
                <a16:creationId xmlns:a16="http://schemas.microsoft.com/office/drawing/2014/main" id="{6DF120C0-36C7-343D-5C85-2ED384FCF0BA}"/>
              </a:ext>
            </a:extLst>
          </p:cNvPr>
          <p:cNvSpPr>
            <a:spLocks noChangeArrowheads="1"/>
          </p:cNvSpPr>
          <p:nvPr/>
        </p:nvSpPr>
        <p:spPr bwMode="auto">
          <a:xfrm>
            <a:off x="6219825" y="4664075"/>
            <a:ext cx="2590800" cy="914400"/>
          </a:xfrm>
          <a:prstGeom prst="ellipse">
            <a:avLst/>
          </a:prstGeom>
          <a:solidFill>
            <a:srgbClr val="DADAF6"/>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„wired“ Internet</a:t>
            </a:r>
          </a:p>
        </p:txBody>
      </p:sp>
      <p:sp>
        <p:nvSpPr>
          <p:cNvPr id="90124" name="Line 581">
            <a:extLst>
              <a:ext uri="{FF2B5EF4-FFF2-40B4-BE49-F238E27FC236}">
                <a16:creationId xmlns:a16="http://schemas.microsoft.com/office/drawing/2014/main" id="{140B5F67-4B39-63E7-5553-CFB3DE234DC3}"/>
              </a:ext>
            </a:extLst>
          </p:cNvPr>
          <p:cNvSpPr>
            <a:spLocks noChangeShapeType="1"/>
          </p:cNvSpPr>
          <p:nvPr/>
        </p:nvSpPr>
        <p:spPr bwMode="auto">
          <a:xfrm flipV="1">
            <a:off x="3324225" y="5959475"/>
            <a:ext cx="1752600" cy="228600"/>
          </a:xfrm>
          <a:prstGeom prst="line">
            <a:avLst/>
          </a:prstGeom>
          <a:noFill/>
          <a:ln w="762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0125" name="Text Box 582">
            <a:extLst>
              <a:ext uri="{FF2B5EF4-FFF2-40B4-BE49-F238E27FC236}">
                <a16:creationId xmlns:a16="http://schemas.microsoft.com/office/drawing/2014/main" id="{2726B42E-D2F0-AB59-A8AB-01BAF53453A6}"/>
              </a:ext>
            </a:extLst>
          </p:cNvPr>
          <p:cNvSpPr txBox="1">
            <a:spLocks noChangeArrowheads="1"/>
          </p:cNvSpPr>
          <p:nvPr/>
        </p:nvSpPr>
        <p:spPr bwMode="auto">
          <a:xfrm>
            <a:off x="3476625" y="6188075"/>
            <a:ext cx="1652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b="1"/>
              <a:t>„wireless“ TCP</a:t>
            </a:r>
            <a:endParaRPr lang="en-US" altLang="en-US" sz="1600"/>
          </a:p>
        </p:txBody>
      </p:sp>
      <p:sp>
        <p:nvSpPr>
          <p:cNvPr id="90126" name="Freeform 583">
            <a:extLst>
              <a:ext uri="{FF2B5EF4-FFF2-40B4-BE49-F238E27FC236}">
                <a16:creationId xmlns:a16="http://schemas.microsoft.com/office/drawing/2014/main" id="{6CDC469A-EEDB-B5F8-E923-8482B6CD4666}"/>
              </a:ext>
            </a:extLst>
          </p:cNvPr>
          <p:cNvSpPr>
            <a:spLocks/>
          </p:cNvSpPr>
          <p:nvPr/>
        </p:nvSpPr>
        <p:spPr bwMode="auto">
          <a:xfrm>
            <a:off x="6296025" y="4892675"/>
            <a:ext cx="3200400" cy="1333500"/>
          </a:xfrm>
          <a:custGeom>
            <a:avLst/>
            <a:gdLst>
              <a:gd name="T0" fmla="*/ 0 w 2016"/>
              <a:gd name="T1" fmla="*/ 2147483646 h 840"/>
              <a:gd name="T2" fmla="*/ 2147483646 w 2016"/>
              <a:gd name="T3" fmla="*/ 2147483646 h 840"/>
              <a:gd name="T4" fmla="*/ 2147483646 w 2016"/>
              <a:gd name="T5" fmla="*/ 0 h 840"/>
              <a:gd name="T6" fmla="*/ 0 60000 65536"/>
              <a:gd name="T7" fmla="*/ 0 60000 65536"/>
              <a:gd name="T8" fmla="*/ 0 60000 65536"/>
              <a:gd name="T9" fmla="*/ 0 w 2016"/>
              <a:gd name="T10" fmla="*/ 0 h 840"/>
              <a:gd name="T11" fmla="*/ 2016 w 2016"/>
              <a:gd name="T12" fmla="*/ 840 h 840"/>
            </a:gdLst>
            <a:ahLst/>
            <a:cxnLst>
              <a:cxn ang="T6">
                <a:pos x="T0" y="T1"/>
              </a:cxn>
              <a:cxn ang="T7">
                <a:pos x="T2" y="T3"/>
              </a:cxn>
              <a:cxn ang="T8">
                <a:pos x="T4" y="T5"/>
              </a:cxn>
            </a:cxnLst>
            <a:rect l="T9" t="T10" r="T11" b="T12"/>
            <a:pathLst>
              <a:path w="2016" h="840">
                <a:moveTo>
                  <a:pt x="0" y="720"/>
                </a:moveTo>
                <a:cubicBezTo>
                  <a:pt x="432" y="780"/>
                  <a:pt x="864" y="840"/>
                  <a:pt x="1200" y="720"/>
                </a:cubicBezTo>
                <a:cubicBezTo>
                  <a:pt x="1536" y="600"/>
                  <a:pt x="1880" y="120"/>
                  <a:pt x="2016" y="0"/>
                </a:cubicBezTo>
              </a:path>
            </a:pathLst>
          </a:custGeom>
          <a:noFill/>
          <a:ln w="57150">
            <a:solidFill>
              <a:srgbClr val="01FFBC"/>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0127" name="Text Box 584">
            <a:extLst>
              <a:ext uri="{FF2B5EF4-FFF2-40B4-BE49-F238E27FC236}">
                <a16:creationId xmlns:a16="http://schemas.microsoft.com/office/drawing/2014/main" id="{9C813298-7F01-3286-6DED-C047274BE088}"/>
              </a:ext>
            </a:extLst>
          </p:cNvPr>
          <p:cNvSpPr txBox="1">
            <a:spLocks noChangeArrowheads="1"/>
          </p:cNvSpPr>
          <p:nvPr/>
        </p:nvSpPr>
        <p:spPr bwMode="auto">
          <a:xfrm>
            <a:off x="6829426" y="6111875"/>
            <a:ext cx="1503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b="1"/>
              <a:t>standard TCP</a:t>
            </a:r>
          </a:p>
        </p:txBody>
      </p:sp>
      <p:pic>
        <p:nvPicPr>
          <p:cNvPr id="90128" name="Picture 1143" descr="j0235962">
            <a:extLst>
              <a:ext uri="{FF2B5EF4-FFF2-40B4-BE49-F238E27FC236}">
                <a16:creationId xmlns:a16="http://schemas.microsoft.com/office/drawing/2014/main" id="{7C1488CB-CB5C-0C5A-7E4D-712CC697674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181226" y="5349875"/>
            <a:ext cx="1071563"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29" name="Picture 1144" descr="j0285750">
            <a:extLst>
              <a:ext uri="{FF2B5EF4-FFF2-40B4-BE49-F238E27FC236}">
                <a16:creationId xmlns:a16="http://schemas.microsoft.com/office/drawing/2014/main" id="{A5905F43-F19D-3023-C5EE-A0AFEDF01C0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42401" y="3978275"/>
            <a:ext cx="1368425"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12265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a:extLst>
              <a:ext uri="{FF2B5EF4-FFF2-40B4-BE49-F238E27FC236}">
                <a16:creationId xmlns:a16="http://schemas.microsoft.com/office/drawing/2014/main" id="{9BCA8A07-4147-B8C4-FF91-DF2064C51C57}"/>
              </a:ext>
            </a:extLst>
          </p:cNvPr>
          <p:cNvSpPr>
            <a:spLocks noGrp="1" noChangeArrowheads="1"/>
          </p:cNvSpPr>
          <p:nvPr>
            <p:ph type="title"/>
          </p:nvPr>
        </p:nvSpPr>
        <p:spPr/>
        <p:txBody>
          <a:bodyPr/>
          <a:lstStyle/>
          <a:p>
            <a:r>
              <a:rPr lang="en-US" altLang="en-US"/>
              <a:t>TCP Improvements: Indirect TCP</a:t>
            </a:r>
          </a:p>
        </p:txBody>
      </p:sp>
      <p:sp>
        <p:nvSpPr>
          <p:cNvPr id="3" name="Content Placeholder 2">
            <a:extLst>
              <a:ext uri="{FF2B5EF4-FFF2-40B4-BE49-F238E27FC236}">
                <a16:creationId xmlns:a16="http://schemas.microsoft.com/office/drawing/2014/main" id="{5BD31842-5ED6-F2DA-F6AB-43187C372914}"/>
              </a:ext>
            </a:extLst>
          </p:cNvPr>
          <p:cNvSpPr>
            <a:spLocks noGrp="1"/>
          </p:cNvSpPr>
          <p:nvPr>
            <p:ph idx="1"/>
          </p:nvPr>
        </p:nvSpPr>
        <p:spPr>
          <a:xfrm>
            <a:off x="2133600" y="1066800"/>
            <a:ext cx="8382000" cy="5791200"/>
          </a:xfrm>
        </p:spPr>
        <p:txBody>
          <a:bodyPr/>
          <a:lstStyle/>
          <a:p>
            <a:pPr>
              <a:defRPr/>
            </a:pPr>
            <a:r>
              <a:rPr lang="en-US" dirty="0"/>
              <a:t>The correspondent host in the fixed </a:t>
            </a:r>
            <a:r>
              <a:rPr lang="en-US" b="1" dirty="0"/>
              <a:t>network does not notice the wireless link or the segmentation of the connection.</a:t>
            </a:r>
          </a:p>
          <a:p>
            <a:pPr>
              <a:defRPr/>
            </a:pPr>
            <a:r>
              <a:rPr lang="en-US" b="1" dirty="0" err="1"/>
              <a:t>Keypoints</a:t>
            </a:r>
            <a:r>
              <a:rPr lang="en-US" b="1" dirty="0"/>
              <a:t>:</a:t>
            </a:r>
          </a:p>
          <a:p>
            <a:pPr lvl="1">
              <a:defRPr/>
            </a:pPr>
            <a:r>
              <a:rPr lang="en-US" dirty="0">
                <a:ea typeface="+mn-ea"/>
                <a:cs typeface="+mn-cs"/>
              </a:rPr>
              <a:t>If the correspondent host sends a packet, the foreign agent acknowledges this packet and tries to forward the packet to the mobile host.</a:t>
            </a:r>
          </a:p>
          <a:p>
            <a:pPr lvl="1">
              <a:defRPr/>
            </a:pPr>
            <a:r>
              <a:rPr lang="en-US" b="1" dirty="0">
                <a:ea typeface="+mn-ea"/>
                <a:cs typeface="+mn-cs"/>
              </a:rPr>
              <a:t>Packet Loss in the wired network is handled by the foreign agent( Mobile Node -&gt; Wireless Node)</a:t>
            </a:r>
          </a:p>
          <a:p>
            <a:pPr lvl="1">
              <a:defRPr/>
            </a:pPr>
            <a:r>
              <a:rPr lang="en-US" b="1" dirty="0">
                <a:ea typeface="+mn-ea"/>
                <a:cs typeface="+mn-cs"/>
              </a:rPr>
              <a:t>During handover the sockets of the proxy(foreign agent) too might migrate to the new foreign agents</a:t>
            </a:r>
          </a:p>
          <a:p>
            <a:pPr lvl="1">
              <a:defRPr/>
            </a:pPr>
            <a:r>
              <a:rPr lang="en-US" b="1" dirty="0">
                <a:ea typeface="+mn-ea"/>
                <a:cs typeface="+mn-cs"/>
              </a:rPr>
              <a:t>The socket reflects the current state of the TCP </a:t>
            </a:r>
            <a:r>
              <a:rPr lang="en-US" b="1" dirty="0" err="1">
                <a:ea typeface="+mn-ea"/>
                <a:cs typeface="+mn-cs"/>
              </a:rPr>
              <a:t>connection,i.e</a:t>
            </a:r>
            <a:r>
              <a:rPr lang="en-US" b="1" dirty="0">
                <a:ea typeface="+mn-ea"/>
                <a:cs typeface="+mn-cs"/>
              </a:rPr>
              <a:t>., sequence number, addresses, ports etc</a:t>
            </a:r>
          </a:p>
        </p:txBody>
      </p:sp>
      <p:sp>
        <p:nvSpPr>
          <p:cNvPr id="91140" name="Date Placeholder 3">
            <a:extLst>
              <a:ext uri="{FF2B5EF4-FFF2-40B4-BE49-F238E27FC236}">
                <a16:creationId xmlns:a16="http://schemas.microsoft.com/office/drawing/2014/main" id="{4C751370-FBE3-83DB-69DA-FD69194F4ED0}"/>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1141" name="Footer Placeholder 4">
            <a:extLst>
              <a:ext uri="{FF2B5EF4-FFF2-40B4-BE49-F238E27FC236}">
                <a16:creationId xmlns:a16="http://schemas.microsoft.com/office/drawing/2014/main" id="{6F39AB59-E263-DAFD-7A9A-6E4267963EAB}"/>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1142" name="Slide Number Placeholder 5">
            <a:extLst>
              <a:ext uri="{FF2B5EF4-FFF2-40B4-BE49-F238E27FC236}">
                <a16:creationId xmlns:a16="http://schemas.microsoft.com/office/drawing/2014/main" id="{99DAC6F5-5B9A-DD9C-3D32-2A82838C625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9D1FB25B-E187-4D04-942A-7A2F56AD9FB3}" type="slidenum">
              <a:rPr lang="en-US" altLang="en-US" sz="1400">
                <a:latin typeface="Times New Roman" panose="02020603050405020304" pitchFamily="18" charset="0"/>
              </a:rPr>
              <a:pPr>
                <a:spcBef>
                  <a:spcPct val="0"/>
                </a:spcBef>
                <a:buClrTx/>
                <a:buFontTx/>
                <a:buNone/>
              </a:pPr>
              <a:t>67</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5331951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a:extLst>
              <a:ext uri="{FF2B5EF4-FFF2-40B4-BE49-F238E27FC236}">
                <a16:creationId xmlns:a16="http://schemas.microsoft.com/office/drawing/2014/main" id="{D039CF83-1F5C-1EBB-8764-F2358397FB3C}"/>
              </a:ext>
            </a:extLst>
          </p:cNvPr>
          <p:cNvSpPr>
            <a:spLocks noGrp="1" noChangeArrowheads="1"/>
          </p:cNvSpPr>
          <p:nvPr>
            <p:ph type="title"/>
          </p:nvPr>
        </p:nvSpPr>
        <p:spPr/>
        <p:txBody>
          <a:bodyPr/>
          <a:lstStyle/>
          <a:p>
            <a:r>
              <a:rPr lang="en-US" altLang="en-US"/>
              <a:t>Advantages of I-TCP</a:t>
            </a:r>
          </a:p>
        </p:txBody>
      </p:sp>
      <p:sp>
        <p:nvSpPr>
          <p:cNvPr id="3" name="Content Placeholder 2">
            <a:extLst>
              <a:ext uri="{FF2B5EF4-FFF2-40B4-BE49-F238E27FC236}">
                <a16:creationId xmlns:a16="http://schemas.microsoft.com/office/drawing/2014/main" id="{71517D25-FDC5-513D-D6EA-DB66DD4C19B2}"/>
              </a:ext>
            </a:extLst>
          </p:cNvPr>
          <p:cNvSpPr>
            <a:spLocks noGrp="1"/>
          </p:cNvSpPr>
          <p:nvPr>
            <p:ph idx="1"/>
          </p:nvPr>
        </p:nvSpPr>
        <p:spPr>
          <a:xfrm>
            <a:off x="1905000" y="1143000"/>
            <a:ext cx="8534400" cy="4114800"/>
          </a:xfrm>
        </p:spPr>
        <p:txBody>
          <a:bodyPr/>
          <a:lstStyle/>
          <a:p>
            <a:pPr marL="514350" indent="-514350">
              <a:buFont typeface="+mj-lt"/>
              <a:buAutoNum type="arabicPeriod"/>
              <a:defRPr/>
            </a:pPr>
            <a:r>
              <a:rPr lang="en-US" sz="2400" b="1" dirty="0"/>
              <a:t>I-TCP does not require any changes in the TCP protocol as used by the hosts in the fixed network </a:t>
            </a:r>
            <a:r>
              <a:rPr lang="en-US" sz="2400" dirty="0"/>
              <a:t>or other hosts in a wireless network that do not use this optimization.</a:t>
            </a:r>
          </a:p>
          <a:p>
            <a:pPr marL="457200" indent="-457200">
              <a:buFont typeface="+mj-lt"/>
              <a:buAutoNum type="arabicPeriod"/>
              <a:defRPr/>
            </a:pPr>
            <a:r>
              <a:rPr lang="en-US" sz="2400" dirty="0"/>
              <a:t>Due to the strict partitioning into two connections, transmission errors on the wireless link, </a:t>
            </a:r>
            <a:r>
              <a:rPr lang="en-US" sz="2400" b="1" dirty="0"/>
              <a:t>i.e., lost packets, cannot propagate into the fixed network.</a:t>
            </a:r>
          </a:p>
          <a:p>
            <a:pPr lvl="1">
              <a:defRPr/>
            </a:pPr>
            <a:r>
              <a:rPr lang="en-US" sz="2000" dirty="0"/>
              <a:t>Without partitioning, retransmission of lost packets would take place between mobile host and correspondent host across the whole network.</a:t>
            </a:r>
          </a:p>
          <a:p>
            <a:pPr marL="514350" indent="-514350">
              <a:buFont typeface="+mj-lt"/>
              <a:buAutoNum type="arabicPeriod"/>
              <a:defRPr/>
            </a:pPr>
            <a:r>
              <a:rPr lang="en-US" sz="2400" dirty="0"/>
              <a:t>It is always dangerous to introduce new mechanisms into a huge network such as the internet without knowing exactly how they will behave.</a:t>
            </a:r>
          </a:p>
        </p:txBody>
      </p:sp>
      <p:sp>
        <p:nvSpPr>
          <p:cNvPr id="92164" name="Date Placeholder 3">
            <a:extLst>
              <a:ext uri="{FF2B5EF4-FFF2-40B4-BE49-F238E27FC236}">
                <a16:creationId xmlns:a16="http://schemas.microsoft.com/office/drawing/2014/main" id="{2E7B2D29-7A6A-3EE8-88DE-8FED91E7AE9E}"/>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2165" name="Footer Placeholder 4">
            <a:extLst>
              <a:ext uri="{FF2B5EF4-FFF2-40B4-BE49-F238E27FC236}">
                <a16:creationId xmlns:a16="http://schemas.microsoft.com/office/drawing/2014/main" id="{5B26FF4F-AF07-6DA2-FFF9-CF1B975CAC34}"/>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2166" name="Slide Number Placeholder 5">
            <a:extLst>
              <a:ext uri="{FF2B5EF4-FFF2-40B4-BE49-F238E27FC236}">
                <a16:creationId xmlns:a16="http://schemas.microsoft.com/office/drawing/2014/main" id="{C7C84E46-5627-F7EA-9C02-88CAE8638F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4C5AB320-E724-4A77-B61B-473764B29369}" type="slidenum">
              <a:rPr lang="en-US" altLang="en-US" sz="1400">
                <a:latin typeface="Times New Roman" panose="02020603050405020304" pitchFamily="18" charset="0"/>
              </a:rPr>
              <a:pPr>
                <a:spcBef>
                  <a:spcPct val="0"/>
                </a:spcBef>
                <a:buClrTx/>
                <a:buFontTx/>
                <a:buNone/>
              </a:pPr>
              <a:t>68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6063260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a:extLst>
              <a:ext uri="{FF2B5EF4-FFF2-40B4-BE49-F238E27FC236}">
                <a16:creationId xmlns:a16="http://schemas.microsoft.com/office/drawing/2014/main" id="{C515F690-8537-25A2-8A27-9E2BA33EAFB4}"/>
              </a:ext>
            </a:extLst>
          </p:cNvPr>
          <p:cNvSpPr>
            <a:spLocks noGrp="1" noChangeArrowheads="1"/>
          </p:cNvSpPr>
          <p:nvPr>
            <p:ph type="title"/>
          </p:nvPr>
        </p:nvSpPr>
        <p:spPr/>
        <p:txBody>
          <a:bodyPr/>
          <a:lstStyle/>
          <a:p>
            <a:r>
              <a:rPr lang="en-US" altLang="en-US"/>
              <a:t>Advantages of I-TCP</a:t>
            </a:r>
          </a:p>
        </p:txBody>
      </p:sp>
      <p:sp>
        <p:nvSpPr>
          <p:cNvPr id="93187" name="Content Placeholder 2">
            <a:extLst>
              <a:ext uri="{FF2B5EF4-FFF2-40B4-BE49-F238E27FC236}">
                <a16:creationId xmlns:a16="http://schemas.microsoft.com/office/drawing/2014/main" id="{736BB2AA-C539-E91A-ABAB-35E9850C960C}"/>
              </a:ext>
            </a:extLst>
          </p:cNvPr>
          <p:cNvSpPr>
            <a:spLocks noGrp="1" noChangeArrowheads="1"/>
          </p:cNvSpPr>
          <p:nvPr>
            <p:ph idx="1"/>
          </p:nvPr>
        </p:nvSpPr>
        <p:spPr>
          <a:xfrm>
            <a:off x="2133600" y="1219200"/>
            <a:ext cx="8153400" cy="4114800"/>
          </a:xfrm>
        </p:spPr>
        <p:txBody>
          <a:bodyPr/>
          <a:lstStyle/>
          <a:p>
            <a:pPr marL="514350" indent="-514350">
              <a:buFont typeface="Arial" panose="020B0604020202020204" pitchFamily="34" charset="0"/>
              <a:buAutoNum type="arabicPeriod" startAt="4"/>
            </a:pPr>
            <a:r>
              <a:rPr lang="en-US" altLang="en-US" sz="2400"/>
              <a:t>The short delay between the mobile host and foreign agent could be </a:t>
            </a:r>
            <a:r>
              <a:rPr lang="en-US" altLang="en-US" sz="2400" b="1"/>
              <a:t>determined- recovering faster from packet loss.</a:t>
            </a:r>
          </a:p>
          <a:p>
            <a:pPr marL="514350" indent="-514350">
              <a:buFont typeface="Arial" panose="020B0604020202020204" pitchFamily="34" charset="0"/>
              <a:buAutoNum type="arabicPeriod" startAt="5"/>
            </a:pPr>
            <a:r>
              <a:rPr lang="en-US" altLang="en-US" sz="2400"/>
              <a:t>Partitioning into two connections also allows the use of a different transport layer protocol between the foreign agent and the mobile host or the use of compressed headers etc. </a:t>
            </a:r>
            <a:r>
              <a:rPr lang="en-US" altLang="en-US" sz="2400" b="1"/>
              <a:t>The foreign agent can now act as a gateway to translate between the different protocols.</a:t>
            </a:r>
          </a:p>
        </p:txBody>
      </p:sp>
      <p:sp>
        <p:nvSpPr>
          <p:cNvPr id="93188" name="Date Placeholder 3">
            <a:extLst>
              <a:ext uri="{FF2B5EF4-FFF2-40B4-BE49-F238E27FC236}">
                <a16:creationId xmlns:a16="http://schemas.microsoft.com/office/drawing/2014/main" id="{CE8FAB51-FFB5-B7E3-8E09-7FAC8E70E273}"/>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3189" name="Footer Placeholder 4">
            <a:extLst>
              <a:ext uri="{FF2B5EF4-FFF2-40B4-BE49-F238E27FC236}">
                <a16:creationId xmlns:a16="http://schemas.microsoft.com/office/drawing/2014/main" id="{C2772286-CFB6-DCC3-A057-E27FD0853675}"/>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3190" name="Slide Number Placeholder 5">
            <a:extLst>
              <a:ext uri="{FF2B5EF4-FFF2-40B4-BE49-F238E27FC236}">
                <a16:creationId xmlns:a16="http://schemas.microsoft.com/office/drawing/2014/main" id="{D438B327-AD3E-4487-1618-A2E5218C513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C3E2809D-081A-48F2-9826-051982A36F37}" type="slidenum">
              <a:rPr lang="en-US" altLang="en-US" sz="1400">
                <a:latin typeface="Times New Roman" panose="02020603050405020304" pitchFamily="18" charset="0"/>
              </a:rPr>
              <a:pPr>
                <a:spcBef>
                  <a:spcPct val="0"/>
                </a:spcBef>
                <a:buClrTx/>
                <a:buFontTx/>
                <a:buNone/>
              </a:pPr>
              <a:t>69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1009476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Mobile IP </a:t>
            </a:r>
            <a:endParaRPr lang="en-US" b="1" dirty="0"/>
          </a:p>
        </p:txBody>
      </p:sp>
      <p:sp>
        <p:nvSpPr>
          <p:cNvPr id="3" name="Content Placeholder 2"/>
          <p:cNvSpPr>
            <a:spLocks noGrp="1"/>
          </p:cNvSpPr>
          <p:nvPr>
            <p:ph idx="1"/>
          </p:nvPr>
        </p:nvSpPr>
        <p:spPr>
          <a:xfrm>
            <a:off x="1905000" y="4267200"/>
            <a:ext cx="8153400" cy="2133600"/>
          </a:xfrm>
        </p:spPr>
        <p:txBody>
          <a:bodyPr>
            <a:normAutofit/>
          </a:bodyPr>
          <a:lstStyle/>
          <a:p>
            <a:pPr algn="just"/>
            <a:r>
              <a:rPr lang="en-US" dirty="0">
                <a:solidFill>
                  <a:srgbClr val="FF0000"/>
                </a:solidFill>
              </a:rPr>
              <a:t>Agent Discovery</a:t>
            </a:r>
            <a:endParaRPr lang="en-US" dirty="0"/>
          </a:p>
          <a:p>
            <a:pPr algn="just"/>
            <a:r>
              <a:rPr lang="en-US" dirty="0">
                <a:solidFill>
                  <a:srgbClr val="FF0000"/>
                </a:solidFill>
              </a:rPr>
              <a:t>Registration</a:t>
            </a:r>
            <a:r>
              <a:rPr lang="en-US" dirty="0"/>
              <a:t>  </a:t>
            </a:r>
          </a:p>
          <a:p>
            <a:pPr algn="just"/>
            <a:r>
              <a:rPr lang="en-US" dirty="0">
                <a:solidFill>
                  <a:srgbClr val="FF0000"/>
                </a:solidFill>
              </a:rPr>
              <a:t>Tunneling</a:t>
            </a:r>
            <a:endParaRPr lang="en-US" dirty="0"/>
          </a:p>
        </p:txBody>
      </p:sp>
      <p:sp>
        <p:nvSpPr>
          <p:cNvPr id="6" name="TextBox 5"/>
          <p:cNvSpPr txBox="1"/>
          <p:nvPr/>
        </p:nvSpPr>
        <p:spPr>
          <a:xfrm>
            <a:off x="1828800" y="1371600"/>
            <a:ext cx="8610600" cy="2862322"/>
          </a:xfrm>
          <a:prstGeom prst="rect">
            <a:avLst/>
          </a:prstGeom>
          <a:noFill/>
        </p:spPr>
        <p:txBody>
          <a:bodyPr wrap="square" rtlCol="0">
            <a:spAutoFit/>
          </a:bodyPr>
          <a:lstStyle/>
          <a:p>
            <a:pPr algn="just"/>
            <a:r>
              <a:rPr lang="en-US" sz="2800" dirty="0"/>
              <a:t>Mobile IP is an open standard, defined by the Internet Engineering Task Force (IETF)  by which, one can keep the same IP address, stay connected, and maintain ongoing applications while roaming between IP networks. </a:t>
            </a:r>
          </a:p>
          <a:p>
            <a:pPr algn="just"/>
            <a:endParaRPr lang="en-US" sz="2000" dirty="0"/>
          </a:p>
          <a:p>
            <a:pPr algn="just"/>
            <a:endParaRPr lang="en-US" sz="2000" dirty="0"/>
          </a:p>
          <a:p>
            <a:pPr algn="just"/>
            <a:r>
              <a:rPr lang="en-US" sz="2800" dirty="0"/>
              <a:t>Functions of Mobile IP  include: </a:t>
            </a:r>
          </a:p>
        </p:txBody>
      </p:sp>
    </p:spTree>
    <p:extLst>
      <p:ext uri="{BB962C8B-B14F-4D97-AF65-F5344CB8AC3E}">
        <p14:creationId xmlns:p14="http://schemas.microsoft.com/office/powerpoint/2010/main" val="64593479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a:extLst>
              <a:ext uri="{FF2B5EF4-FFF2-40B4-BE49-F238E27FC236}">
                <a16:creationId xmlns:a16="http://schemas.microsoft.com/office/drawing/2014/main" id="{AFE0FD3C-D9D9-36C0-54FC-66483B46F90B}"/>
              </a:ext>
            </a:extLst>
          </p:cNvPr>
          <p:cNvSpPr>
            <a:spLocks noGrp="1" noChangeArrowheads="1"/>
          </p:cNvSpPr>
          <p:nvPr>
            <p:ph type="title"/>
          </p:nvPr>
        </p:nvSpPr>
        <p:spPr/>
        <p:txBody>
          <a:bodyPr/>
          <a:lstStyle/>
          <a:p>
            <a:r>
              <a:rPr lang="en-US" altLang="en-US"/>
              <a:t>Disadvantages of I-TCP</a:t>
            </a:r>
          </a:p>
        </p:txBody>
      </p:sp>
      <p:sp>
        <p:nvSpPr>
          <p:cNvPr id="3" name="Content Placeholder 2">
            <a:extLst>
              <a:ext uri="{FF2B5EF4-FFF2-40B4-BE49-F238E27FC236}">
                <a16:creationId xmlns:a16="http://schemas.microsoft.com/office/drawing/2014/main" id="{99127C49-1FFF-0AF2-0E59-94281708A446}"/>
              </a:ext>
            </a:extLst>
          </p:cNvPr>
          <p:cNvSpPr>
            <a:spLocks noGrp="1"/>
          </p:cNvSpPr>
          <p:nvPr>
            <p:ph idx="1"/>
          </p:nvPr>
        </p:nvSpPr>
        <p:spPr>
          <a:xfrm>
            <a:off x="1981200" y="1295400"/>
            <a:ext cx="8382000" cy="5410200"/>
          </a:xfrm>
        </p:spPr>
        <p:txBody>
          <a:bodyPr/>
          <a:lstStyle/>
          <a:p>
            <a:pPr marL="514350" indent="-514350">
              <a:buFont typeface="+mj-lt"/>
              <a:buAutoNum type="arabicPeriod"/>
              <a:defRPr/>
            </a:pPr>
            <a:r>
              <a:rPr lang="en-US" sz="2400" dirty="0"/>
              <a:t>The loss of the end-to-end semantics of TCP might cause problems </a:t>
            </a:r>
            <a:r>
              <a:rPr lang="en-US" sz="2400" b="1" dirty="0"/>
              <a:t>if the foreign agent partitioning the TCP connection crashes</a:t>
            </a:r>
            <a:r>
              <a:rPr lang="en-US" dirty="0"/>
              <a:t>.</a:t>
            </a:r>
          </a:p>
          <a:p>
            <a:pPr lvl="1">
              <a:defRPr/>
            </a:pPr>
            <a:r>
              <a:rPr lang="en-US" dirty="0">
                <a:ea typeface="+mn-ea"/>
                <a:cs typeface="+mn-cs"/>
              </a:rPr>
              <a:t>The correspondent node does not know anything about the partitioning, so a crashing access node may also crash applications running on the correspondent node assuming reliable end-to-end delivery.</a:t>
            </a:r>
          </a:p>
          <a:p>
            <a:pPr marL="514350" indent="-514350">
              <a:buFont typeface="+mj-lt"/>
              <a:buAutoNum type="arabicPeriod"/>
              <a:defRPr/>
            </a:pPr>
            <a:r>
              <a:rPr lang="en-US" sz="2400" b="1" dirty="0"/>
              <a:t>Increased handover latency may be much more problematic.</a:t>
            </a:r>
          </a:p>
          <a:p>
            <a:pPr marL="914400" lvl="1" indent="-514350">
              <a:defRPr/>
            </a:pPr>
            <a:r>
              <a:rPr lang="en-US" dirty="0">
                <a:ea typeface="+mn-ea"/>
                <a:cs typeface="+mn-cs"/>
              </a:rPr>
              <a:t>Buffering of packets at foreign agent till acknowledgments received from mobile node</a:t>
            </a:r>
          </a:p>
          <a:p>
            <a:pPr marL="914400" lvl="1" indent="-514350">
              <a:defRPr/>
            </a:pPr>
            <a:r>
              <a:rPr lang="en-US" dirty="0">
                <a:ea typeface="+mn-ea"/>
                <a:cs typeface="+mn-cs"/>
              </a:rPr>
              <a:t>In meantime if handover occurs for mobile node, packets need to be buffered for more time, so other incoming packets cannot be buffered </a:t>
            </a:r>
            <a:endParaRPr lang="en-US" dirty="0"/>
          </a:p>
        </p:txBody>
      </p:sp>
      <p:sp>
        <p:nvSpPr>
          <p:cNvPr id="94212" name="Date Placeholder 3">
            <a:extLst>
              <a:ext uri="{FF2B5EF4-FFF2-40B4-BE49-F238E27FC236}">
                <a16:creationId xmlns:a16="http://schemas.microsoft.com/office/drawing/2014/main" id="{5ACAFB65-0E57-8D81-EDDA-8F20585E6823}"/>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4213" name="Footer Placeholder 4">
            <a:extLst>
              <a:ext uri="{FF2B5EF4-FFF2-40B4-BE49-F238E27FC236}">
                <a16:creationId xmlns:a16="http://schemas.microsoft.com/office/drawing/2014/main" id="{454CB976-B7C6-0280-737F-852707ED168D}"/>
              </a:ext>
            </a:extLst>
          </p:cNvPr>
          <p:cNvSpPr>
            <a:spLocks noGrp="1"/>
          </p:cNvSpPr>
          <p:nvPr>
            <p:ph type="ftr" sz="quarter" idx="11"/>
          </p:nvPr>
        </p:nvSpPr>
        <p:spPr>
          <a:xfrm flipV="1">
            <a:off x="4495800" y="6781800"/>
            <a:ext cx="2895600" cy="38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4214" name="Slide Number Placeholder 5">
            <a:extLst>
              <a:ext uri="{FF2B5EF4-FFF2-40B4-BE49-F238E27FC236}">
                <a16:creationId xmlns:a16="http://schemas.microsoft.com/office/drawing/2014/main" id="{69D42520-63BC-40AA-A530-A49DD640876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CF834219-7DCB-4CC0-BF8F-228950DB9908}" type="slidenum">
              <a:rPr lang="en-US" altLang="en-US" sz="1400">
                <a:latin typeface="Times New Roman" panose="02020603050405020304" pitchFamily="18" charset="0"/>
              </a:rPr>
              <a:pPr>
                <a:spcBef>
                  <a:spcPct val="0"/>
                </a:spcBef>
                <a:buClrTx/>
                <a:buFontTx/>
                <a:buNone/>
              </a:pPr>
              <a:t>70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576586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a:extLst>
              <a:ext uri="{FF2B5EF4-FFF2-40B4-BE49-F238E27FC236}">
                <a16:creationId xmlns:a16="http://schemas.microsoft.com/office/drawing/2014/main" id="{CC1D5140-7D95-23A8-ADC6-76E9DB39F517}"/>
              </a:ext>
            </a:extLst>
          </p:cNvPr>
          <p:cNvSpPr>
            <a:spLocks noGrp="1" noChangeArrowheads="1"/>
          </p:cNvSpPr>
          <p:nvPr>
            <p:ph type="title"/>
          </p:nvPr>
        </p:nvSpPr>
        <p:spPr/>
        <p:txBody>
          <a:bodyPr/>
          <a:lstStyle/>
          <a:p>
            <a:r>
              <a:rPr lang="en-US" altLang="en-US"/>
              <a:t>Disadvantages of I-TCP</a:t>
            </a:r>
          </a:p>
        </p:txBody>
      </p:sp>
      <p:sp>
        <p:nvSpPr>
          <p:cNvPr id="95235" name="Content Placeholder 2">
            <a:extLst>
              <a:ext uri="{FF2B5EF4-FFF2-40B4-BE49-F238E27FC236}">
                <a16:creationId xmlns:a16="http://schemas.microsoft.com/office/drawing/2014/main" id="{C38DB40E-6425-F47F-0C5E-A8B0A2241EE4}"/>
              </a:ext>
            </a:extLst>
          </p:cNvPr>
          <p:cNvSpPr>
            <a:spLocks noGrp="1" noChangeArrowheads="1"/>
          </p:cNvSpPr>
          <p:nvPr>
            <p:ph idx="1"/>
          </p:nvPr>
        </p:nvSpPr>
        <p:spPr>
          <a:xfrm>
            <a:off x="2057400" y="1981200"/>
            <a:ext cx="8610600" cy="4114800"/>
          </a:xfrm>
        </p:spPr>
        <p:txBody>
          <a:bodyPr/>
          <a:lstStyle/>
          <a:p>
            <a:pPr marL="514350" indent="-514350">
              <a:buFont typeface="Arial" panose="020B0604020202020204" pitchFamily="34" charset="0"/>
              <a:buAutoNum type="arabicPeriod" startAt="3"/>
            </a:pPr>
            <a:r>
              <a:rPr lang="en-US" altLang="en-US" sz="2400"/>
              <a:t>The foreign agent must be a trusted entity because the TCP connections end at this point. If users apply end-to-end encryption, the foreign agent has to be integrated into all security mechanisms.</a:t>
            </a:r>
          </a:p>
        </p:txBody>
      </p:sp>
      <p:sp>
        <p:nvSpPr>
          <p:cNvPr id="95236" name="Date Placeholder 3">
            <a:extLst>
              <a:ext uri="{FF2B5EF4-FFF2-40B4-BE49-F238E27FC236}">
                <a16:creationId xmlns:a16="http://schemas.microsoft.com/office/drawing/2014/main" id="{5A8E9CAE-3999-D283-3215-733035E4AD04}"/>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5237" name="Footer Placeholder 4">
            <a:extLst>
              <a:ext uri="{FF2B5EF4-FFF2-40B4-BE49-F238E27FC236}">
                <a16:creationId xmlns:a16="http://schemas.microsoft.com/office/drawing/2014/main" id="{EA766B99-FA99-4FB2-B4C1-E3DA2F4ABE60}"/>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95238" name="Slide Number Placeholder 5">
            <a:extLst>
              <a:ext uri="{FF2B5EF4-FFF2-40B4-BE49-F238E27FC236}">
                <a16:creationId xmlns:a16="http://schemas.microsoft.com/office/drawing/2014/main" id="{DE83D67B-269B-FD76-89AD-E994D1D3552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DE5807C4-9970-4296-A56F-8E8D8CDAB2D1}" type="slidenum">
              <a:rPr lang="en-US" altLang="en-US" sz="1400">
                <a:latin typeface="Times New Roman" panose="02020603050405020304" pitchFamily="18" charset="0"/>
              </a:rPr>
              <a:pPr>
                <a:spcBef>
                  <a:spcPct val="0"/>
                </a:spcBef>
                <a:buClrTx/>
                <a:buFontTx/>
                <a:buNone/>
              </a:pPr>
              <a:t>71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53333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a:extLst>
              <a:ext uri="{FF2B5EF4-FFF2-40B4-BE49-F238E27FC236}">
                <a16:creationId xmlns:a16="http://schemas.microsoft.com/office/drawing/2014/main" id="{D30DFD29-E93A-478C-6A83-AA3E111D956C}"/>
              </a:ext>
            </a:extLst>
          </p:cNvPr>
          <p:cNvSpPr>
            <a:spLocks noGrp="1" noChangeArrowheads="1"/>
          </p:cNvSpPr>
          <p:nvPr>
            <p:ph type="title"/>
          </p:nvPr>
        </p:nvSpPr>
        <p:spPr/>
        <p:txBody>
          <a:bodyPr/>
          <a:lstStyle/>
          <a:p>
            <a:r>
              <a:rPr lang="en-US" altLang="en-US"/>
              <a:t>TCP Improvements :Snooping TCP</a:t>
            </a:r>
            <a:endParaRPr lang="en-IN" altLang="en-US"/>
          </a:p>
        </p:txBody>
      </p:sp>
      <p:sp>
        <p:nvSpPr>
          <p:cNvPr id="96259" name="Content Placeholder 2">
            <a:extLst>
              <a:ext uri="{FF2B5EF4-FFF2-40B4-BE49-F238E27FC236}">
                <a16:creationId xmlns:a16="http://schemas.microsoft.com/office/drawing/2014/main" id="{732FB77C-13E2-0A08-6AA8-4BD580C50520}"/>
              </a:ext>
            </a:extLst>
          </p:cNvPr>
          <p:cNvSpPr>
            <a:spLocks noGrp="1" noChangeArrowheads="1"/>
          </p:cNvSpPr>
          <p:nvPr>
            <p:ph idx="1"/>
          </p:nvPr>
        </p:nvSpPr>
        <p:spPr>
          <a:xfrm>
            <a:off x="1905000" y="1066800"/>
            <a:ext cx="8305800" cy="5029200"/>
          </a:xfrm>
        </p:spPr>
        <p:txBody>
          <a:bodyPr/>
          <a:lstStyle/>
          <a:p>
            <a:r>
              <a:rPr lang="en-IN" altLang="en-US"/>
              <a:t>One of the drawbacks of I-TCP is the segmentation of the TCP into two TCP connections – losing end-to end TCP semantics.</a:t>
            </a:r>
          </a:p>
          <a:p>
            <a:r>
              <a:rPr lang="en-US" altLang="en-US"/>
              <a:t>In this approach, the foreign agent buffers all packets with </a:t>
            </a:r>
            <a:r>
              <a:rPr lang="en-US" altLang="en-US" b="1"/>
              <a:t>destination mobile host </a:t>
            </a:r>
            <a:r>
              <a:rPr lang="en-US" altLang="en-US"/>
              <a:t>and additionally ‘snoops’ the packet flow in both directions to recognize </a:t>
            </a:r>
            <a:r>
              <a:rPr lang="en-IN" altLang="en-US"/>
              <a:t>acknowledgements.</a:t>
            </a:r>
          </a:p>
          <a:p>
            <a:r>
              <a:rPr lang="en-IN" altLang="en-US"/>
              <a:t>The </a:t>
            </a:r>
            <a:r>
              <a:rPr lang="en-US" altLang="en-US"/>
              <a:t>foreign agent buffers every packet until it receives an acknowledgement from </a:t>
            </a:r>
            <a:r>
              <a:rPr lang="en-IN" altLang="en-US"/>
              <a:t>the mobile host</a:t>
            </a:r>
          </a:p>
        </p:txBody>
      </p:sp>
      <p:sp>
        <p:nvSpPr>
          <p:cNvPr id="96260" name="Slide Number Placeholder 5">
            <a:extLst>
              <a:ext uri="{FF2B5EF4-FFF2-40B4-BE49-F238E27FC236}">
                <a16:creationId xmlns:a16="http://schemas.microsoft.com/office/drawing/2014/main" id="{AE15A13F-1D10-954F-1238-FE3ED213CDEB}"/>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B2BC894F-4C20-4CF3-839E-52FE85FF828A}" type="slidenum">
              <a:rPr lang="en-US" altLang="en-US" sz="1400">
                <a:latin typeface="Times New Roman" panose="02020603050405020304" pitchFamily="18" charset="0"/>
              </a:rPr>
              <a:pPr>
                <a:spcBef>
                  <a:spcPct val="0"/>
                </a:spcBef>
                <a:buClrTx/>
                <a:buFontTx/>
                <a:buNone/>
              </a:pPr>
              <a:t>72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716873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AF212B1-1045-76D9-FA64-1CDBF5CBDFF7}"/>
              </a:ext>
            </a:extLst>
          </p:cNvPr>
          <p:cNvSpPr>
            <a:spLocks noGrp="1" noChangeArrowheads="1"/>
          </p:cNvSpPr>
          <p:nvPr>
            <p:ph type="title"/>
          </p:nvPr>
        </p:nvSpPr>
        <p:spPr>
          <a:xfrm>
            <a:off x="2038350" y="166689"/>
            <a:ext cx="8229600" cy="765175"/>
          </a:xfrm>
        </p:spPr>
        <p:txBody>
          <a:bodyPr/>
          <a:lstStyle/>
          <a:p>
            <a:pPr eaLnBrk="1" hangingPunct="1"/>
            <a:r>
              <a:rPr lang="en-US" altLang="en-US" sz="4000"/>
              <a:t>TCP Improvements :Snooping TCP</a:t>
            </a:r>
          </a:p>
        </p:txBody>
      </p:sp>
      <p:sp>
        <p:nvSpPr>
          <p:cNvPr id="12292" name="Rectangle 3">
            <a:extLst>
              <a:ext uri="{FF2B5EF4-FFF2-40B4-BE49-F238E27FC236}">
                <a16:creationId xmlns:a16="http://schemas.microsoft.com/office/drawing/2014/main" id="{A97ED492-FEBB-C710-20F9-154F26514F46}"/>
              </a:ext>
            </a:extLst>
          </p:cNvPr>
          <p:cNvSpPr>
            <a:spLocks noGrp="1" noChangeArrowheads="1"/>
          </p:cNvSpPr>
          <p:nvPr>
            <p:ph idx="1"/>
          </p:nvPr>
        </p:nvSpPr>
        <p:spPr>
          <a:xfrm>
            <a:off x="1981200" y="692151"/>
            <a:ext cx="8229600" cy="3313113"/>
          </a:xfrm>
        </p:spPr>
        <p:txBody>
          <a:bodyPr rtlCol="0">
            <a:normAutofit fontScale="85000" lnSpcReduction="20000"/>
          </a:bodyPr>
          <a:lstStyle/>
          <a:p>
            <a:pPr marL="0" indent="0">
              <a:buNone/>
              <a:defRPr/>
            </a:pPr>
            <a:endParaRPr lang="en-US" altLang="en-US" dirty="0"/>
          </a:p>
          <a:p>
            <a:pPr marL="0" indent="0">
              <a:buNone/>
              <a:defRPr/>
            </a:pPr>
            <a:endParaRPr lang="en-US" altLang="en-US" dirty="0"/>
          </a:p>
          <a:p>
            <a:pPr>
              <a:defRPr/>
            </a:pPr>
            <a:r>
              <a:rPr lang="en-US" altLang="en-US" dirty="0"/>
              <a:t>Transparent“ extension of TCP within the foreign agent</a:t>
            </a:r>
          </a:p>
          <a:p>
            <a:pPr lvl="1">
              <a:defRPr/>
            </a:pPr>
            <a:r>
              <a:rPr lang="en-US" altLang="en-US" dirty="0"/>
              <a:t>buffering of packets sent to the mobile host</a:t>
            </a:r>
          </a:p>
          <a:p>
            <a:pPr lvl="1">
              <a:defRPr/>
            </a:pPr>
            <a:endParaRPr lang="en-US" altLang="en-US" dirty="0"/>
          </a:p>
          <a:p>
            <a:pPr lvl="1">
              <a:defRPr/>
            </a:pPr>
            <a:r>
              <a:rPr lang="en-US" altLang="en-US" dirty="0"/>
              <a:t>lost packets on the wireless link (both directions!) will be retransmitted immediately by the mobile host or foreign agent, respectively (so called “local” retransmission)</a:t>
            </a:r>
          </a:p>
          <a:p>
            <a:pPr lvl="1">
              <a:defRPr/>
            </a:pPr>
            <a:endParaRPr lang="en-US" altLang="en-US" dirty="0"/>
          </a:p>
          <a:p>
            <a:pPr lvl="1">
              <a:defRPr/>
            </a:pPr>
            <a:r>
              <a:rPr lang="en-US" altLang="en-US" dirty="0"/>
              <a:t>the foreign agent therefore “snoops” the packet flow and recognizes acknowledgements in both directions, it also filters ACKs</a:t>
            </a:r>
          </a:p>
          <a:p>
            <a:pPr lvl="1">
              <a:defRPr/>
            </a:pPr>
            <a:endParaRPr lang="en-US" altLang="en-US" dirty="0"/>
          </a:p>
        </p:txBody>
      </p:sp>
      <p:grpSp>
        <p:nvGrpSpPr>
          <p:cNvPr id="97284" name="Group 7">
            <a:extLst>
              <a:ext uri="{FF2B5EF4-FFF2-40B4-BE49-F238E27FC236}">
                <a16:creationId xmlns:a16="http://schemas.microsoft.com/office/drawing/2014/main" id="{C77DBD4C-886F-0CD0-5FAF-CCBC5571A462}"/>
              </a:ext>
            </a:extLst>
          </p:cNvPr>
          <p:cNvGrpSpPr>
            <a:grpSpLocks/>
          </p:cNvGrpSpPr>
          <p:nvPr/>
        </p:nvGrpSpPr>
        <p:grpSpPr bwMode="auto">
          <a:xfrm rot="1022352">
            <a:off x="3375025" y="5113338"/>
            <a:ext cx="1066800" cy="609600"/>
            <a:chOff x="1248" y="2736"/>
            <a:chExt cx="240" cy="192"/>
          </a:xfrm>
        </p:grpSpPr>
        <p:sp>
          <p:nvSpPr>
            <p:cNvPr id="97303" name="Line 8">
              <a:extLst>
                <a:ext uri="{FF2B5EF4-FFF2-40B4-BE49-F238E27FC236}">
                  <a16:creationId xmlns:a16="http://schemas.microsoft.com/office/drawing/2014/main" id="{78A6444A-DF79-D446-678D-1AB219359502}"/>
                </a:ext>
              </a:extLst>
            </p:cNvPr>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7304" name="Line 9">
              <a:extLst>
                <a:ext uri="{FF2B5EF4-FFF2-40B4-BE49-F238E27FC236}">
                  <a16:creationId xmlns:a16="http://schemas.microsoft.com/office/drawing/2014/main" id="{B208C0FA-DE2D-1AD4-F8DB-A13706779412}"/>
                </a:ext>
              </a:extLst>
            </p:cNvPr>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7305" name="Line 10">
              <a:extLst>
                <a:ext uri="{FF2B5EF4-FFF2-40B4-BE49-F238E27FC236}">
                  <a16:creationId xmlns:a16="http://schemas.microsoft.com/office/drawing/2014/main" id="{E3FB58F1-FA28-9403-157C-70133422F402}"/>
                </a:ext>
              </a:extLst>
            </p:cNvPr>
            <p:cNvSpPr>
              <a:spLocks noChangeShapeType="1"/>
            </p:cNvSpPr>
            <p:nvPr/>
          </p:nvSpPr>
          <p:spPr bwMode="auto">
            <a:xfrm>
              <a:off x="1296" y="2832"/>
              <a:ext cx="14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grpSp>
      <p:graphicFrame>
        <p:nvGraphicFramePr>
          <p:cNvPr id="97285" name="Object 11">
            <a:extLst>
              <a:ext uri="{FF2B5EF4-FFF2-40B4-BE49-F238E27FC236}">
                <a16:creationId xmlns:a16="http://schemas.microsoft.com/office/drawing/2014/main" id="{01E2BD27-1462-F116-4C51-B259BE0BD00D}"/>
              </a:ext>
            </a:extLst>
          </p:cNvPr>
          <p:cNvGraphicFramePr>
            <a:graphicFrameLocks noChangeAspect="1"/>
          </p:cNvGraphicFramePr>
          <p:nvPr/>
        </p:nvGraphicFramePr>
        <p:xfrm>
          <a:off x="4975225" y="5341938"/>
          <a:ext cx="979488" cy="368300"/>
        </p:xfrm>
        <a:graphic>
          <a:graphicData uri="http://schemas.openxmlformats.org/presentationml/2006/ole">
            <mc:AlternateContent xmlns:mc="http://schemas.openxmlformats.org/markup-compatibility/2006">
              <mc:Choice xmlns:v="urn:schemas-microsoft-com:vml" Requires="v">
                <p:oleObj spid="_x0000_s2056" name="Clip" r:id="rId3" imgW="4395788" imgH="1652588" progId="MS_ClipArt_Gallery.2">
                  <p:embed/>
                </p:oleObj>
              </mc:Choice>
              <mc:Fallback>
                <p:oleObj name="Clip" r:id="rId3" imgW="4395788" imgH="1652588" progId="MS_ClipArt_Gallery.2">
                  <p:embed/>
                  <p:pic>
                    <p:nvPicPr>
                      <p:cNvPr id="97285" name="Object 11">
                        <a:extLst>
                          <a:ext uri="{FF2B5EF4-FFF2-40B4-BE49-F238E27FC236}">
                            <a16:creationId xmlns:a16="http://schemas.microsoft.com/office/drawing/2014/main" id="{01E2BD27-1462-F116-4C51-B259BE0BD00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5225" y="5341938"/>
                        <a:ext cx="979488"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7286" name="Line 12">
            <a:extLst>
              <a:ext uri="{FF2B5EF4-FFF2-40B4-BE49-F238E27FC236}">
                <a16:creationId xmlns:a16="http://schemas.microsoft.com/office/drawing/2014/main" id="{FF649900-0C47-8EBA-5822-14068A742BBE}"/>
              </a:ext>
            </a:extLst>
          </p:cNvPr>
          <p:cNvSpPr>
            <a:spLocks noChangeShapeType="1"/>
          </p:cNvSpPr>
          <p:nvPr/>
        </p:nvSpPr>
        <p:spPr bwMode="auto">
          <a:xfrm flipV="1">
            <a:off x="5127625" y="4808538"/>
            <a:ext cx="0" cy="53340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7287" name="Line 13">
            <a:extLst>
              <a:ext uri="{FF2B5EF4-FFF2-40B4-BE49-F238E27FC236}">
                <a16:creationId xmlns:a16="http://schemas.microsoft.com/office/drawing/2014/main" id="{DF1076CC-BA49-3610-07B8-EE91A83F2984}"/>
              </a:ext>
            </a:extLst>
          </p:cNvPr>
          <p:cNvSpPr>
            <a:spLocks noChangeShapeType="1"/>
          </p:cNvSpPr>
          <p:nvPr/>
        </p:nvSpPr>
        <p:spPr bwMode="auto">
          <a:xfrm flipV="1">
            <a:off x="5813425" y="5341938"/>
            <a:ext cx="457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7288" name="Line 14">
            <a:extLst>
              <a:ext uri="{FF2B5EF4-FFF2-40B4-BE49-F238E27FC236}">
                <a16:creationId xmlns:a16="http://schemas.microsoft.com/office/drawing/2014/main" id="{23CA13DD-1CEF-9287-B63B-846F1C8264FB}"/>
              </a:ext>
            </a:extLst>
          </p:cNvPr>
          <p:cNvSpPr>
            <a:spLocks noChangeShapeType="1"/>
          </p:cNvSpPr>
          <p:nvPr/>
        </p:nvSpPr>
        <p:spPr bwMode="auto">
          <a:xfrm>
            <a:off x="8861425" y="5341938"/>
            <a:ext cx="533400" cy="152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GB"/>
          </a:p>
        </p:txBody>
      </p:sp>
      <p:sp>
        <p:nvSpPr>
          <p:cNvPr id="97289" name="Oval 574">
            <a:extLst>
              <a:ext uri="{FF2B5EF4-FFF2-40B4-BE49-F238E27FC236}">
                <a16:creationId xmlns:a16="http://schemas.microsoft.com/office/drawing/2014/main" id="{933D9707-037B-A808-E32D-50232F5B3898}"/>
              </a:ext>
            </a:extLst>
          </p:cNvPr>
          <p:cNvSpPr>
            <a:spLocks noChangeArrowheads="1"/>
          </p:cNvSpPr>
          <p:nvPr/>
        </p:nvSpPr>
        <p:spPr bwMode="auto">
          <a:xfrm>
            <a:off x="6270625" y="4884738"/>
            <a:ext cx="2590800" cy="914400"/>
          </a:xfrm>
          <a:prstGeom prst="ellipse">
            <a:avLst/>
          </a:prstGeom>
          <a:solidFill>
            <a:srgbClr val="DADAF6"/>
          </a:solidFill>
          <a:ln w="9525">
            <a:solidFill>
              <a:schemeClr val="tx1"/>
            </a:solidFill>
            <a:round/>
            <a:headEnd/>
            <a:tailEnd/>
          </a:ln>
        </p:spPr>
        <p:txBody>
          <a:bodyPr wrap="none" anchor="ct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ClrTx/>
              <a:buFontTx/>
              <a:buNone/>
            </a:pPr>
            <a:r>
              <a:rPr lang="en-US" altLang="en-US" sz="1600"/>
              <a:t>„wired“ Internet</a:t>
            </a:r>
          </a:p>
        </p:txBody>
      </p:sp>
      <p:sp>
        <p:nvSpPr>
          <p:cNvPr id="97290" name="Line 575">
            <a:extLst>
              <a:ext uri="{FF2B5EF4-FFF2-40B4-BE49-F238E27FC236}">
                <a16:creationId xmlns:a16="http://schemas.microsoft.com/office/drawing/2014/main" id="{CCB9E975-3C31-F5EE-96FF-BFF1B87F25D2}"/>
              </a:ext>
            </a:extLst>
          </p:cNvPr>
          <p:cNvSpPr>
            <a:spLocks noChangeShapeType="1"/>
          </p:cNvSpPr>
          <p:nvPr/>
        </p:nvSpPr>
        <p:spPr bwMode="auto">
          <a:xfrm flipV="1">
            <a:off x="2460625" y="6332538"/>
            <a:ext cx="6477000" cy="0"/>
          </a:xfrm>
          <a:prstGeom prst="line">
            <a:avLst/>
          </a:prstGeom>
          <a:noFill/>
          <a:ln w="76200">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7291" name="Freeform 579">
            <a:extLst>
              <a:ext uri="{FF2B5EF4-FFF2-40B4-BE49-F238E27FC236}">
                <a16:creationId xmlns:a16="http://schemas.microsoft.com/office/drawing/2014/main" id="{C8607900-5E7F-03D5-162C-59E034A0B874}"/>
              </a:ext>
            </a:extLst>
          </p:cNvPr>
          <p:cNvSpPr>
            <a:spLocks/>
          </p:cNvSpPr>
          <p:nvPr/>
        </p:nvSpPr>
        <p:spPr bwMode="auto">
          <a:xfrm>
            <a:off x="5356225" y="5799138"/>
            <a:ext cx="457200" cy="533400"/>
          </a:xfrm>
          <a:custGeom>
            <a:avLst/>
            <a:gdLst>
              <a:gd name="T0" fmla="*/ 2147483646 w 288"/>
              <a:gd name="T1" fmla="*/ 2147483646 h 336"/>
              <a:gd name="T2" fmla="*/ 2147483646 w 288"/>
              <a:gd name="T3" fmla="*/ 2147483646 h 336"/>
              <a:gd name="T4" fmla="*/ 0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288" y="336"/>
                </a:moveTo>
                <a:cubicBezTo>
                  <a:pt x="192" y="316"/>
                  <a:pt x="96" y="296"/>
                  <a:pt x="48" y="240"/>
                </a:cubicBezTo>
                <a:cubicBezTo>
                  <a:pt x="0" y="184"/>
                  <a:pt x="0" y="92"/>
                  <a:pt x="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7292" name="Text Box 580">
            <a:extLst>
              <a:ext uri="{FF2B5EF4-FFF2-40B4-BE49-F238E27FC236}">
                <a16:creationId xmlns:a16="http://schemas.microsoft.com/office/drawing/2014/main" id="{4AFB0CBD-2137-A6BB-CB6B-B1590611A234}"/>
              </a:ext>
            </a:extLst>
          </p:cNvPr>
          <p:cNvSpPr txBox="1">
            <a:spLocks noChangeArrowheads="1"/>
          </p:cNvSpPr>
          <p:nvPr/>
        </p:nvSpPr>
        <p:spPr bwMode="auto">
          <a:xfrm>
            <a:off x="5508626" y="5799138"/>
            <a:ext cx="16541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buffering of data</a:t>
            </a:r>
          </a:p>
        </p:txBody>
      </p:sp>
      <p:sp>
        <p:nvSpPr>
          <p:cNvPr id="97293" name="Text Box 581">
            <a:extLst>
              <a:ext uri="{FF2B5EF4-FFF2-40B4-BE49-F238E27FC236}">
                <a16:creationId xmlns:a16="http://schemas.microsoft.com/office/drawing/2014/main" id="{34621445-FF81-8CFF-6AC9-4BF97B538E24}"/>
              </a:ext>
            </a:extLst>
          </p:cNvPr>
          <p:cNvSpPr txBox="1">
            <a:spLocks noChangeArrowheads="1"/>
          </p:cNvSpPr>
          <p:nvPr/>
        </p:nvSpPr>
        <p:spPr bwMode="auto">
          <a:xfrm>
            <a:off x="4365625" y="6332538"/>
            <a:ext cx="2667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end-to-end TCP connection</a:t>
            </a:r>
          </a:p>
        </p:txBody>
      </p:sp>
      <p:sp>
        <p:nvSpPr>
          <p:cNvPr id="97294" name="Line 582">
            <a:extLst>
              <a:ext uri="{FF2B5EF4-FFF2-40B4-BE49-F238E27FC236}">
                <a16:creationId xmlns:a16="http://schemas.microsoft.com/office/drawing/2014/main" id="{84A0D19A-474D-F061-AFEB-EDA1F528FBC7}"/>
              </a:ext>
            </a:extLst>
          </p:cNvPr>
          <p:cNvSpPr>
            <a:spLocks noChangeShapeType="1"/>
          </p:cNvSpPr>
          <p:nvPr/>
        </p:nvSpPr>
        <p:spPr bwMode="auto">
          <a:xfrm flipH="1">
            <a:off x="3298825" y="4808538"/>
            <a:ext cx="1524000" cy="0"/>
          </a:xfrm>
          <a:prstGeom prst="line">
            <a:avLst/>
          </a:prstGeom>
          <a:noFill/>
          <a:ln w="57150">
            <a:solidFill>
              <a:srgbClr val="01FFBC"/>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GB"/>
          </a:p>
        </p:txBody>
      </p:sp>
      <p:sp>
        <p:nvSpPr>
          <p:cNvPr id="97295" name="Text Box 583">
            <a:extLst>
              <a:ext uri="{FF2B5EF4-FFF2-40B4-BE49-F238E27FC236}">
                <a16:creationId xmlns:a16="http://schemas.microsoft.com/office/drawing/2014/main" id="{18250460-BFBA-A1E0-0A3A-ABD0604E7A8C}"/>
              </a:ext>
            </a:extLst>
          </p:cNvPr>
          <p:cNvSpPr txBox="1">
            <a:spLocks noChangeArrowheads="1"/>
          </p:cNvSpPr>
          <p:nvPr/>
        </p:nvSpPr>
        <p:spPr bwMode="auto">
          <a:xfrm>
            <a:off x="3070226" y="4427538"/>
            <a:ext cx="19780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local retransmission</a:t>
            </a:r>
          </a:p>
        </p:txBody>
      </p:sp>
      <p:sp>
        <p:nvSpPr>
          <p:cNvPr id="97296" name="Text Box 585">
            <a:extLst>
              <a:ext uri="{FF2B5EF4-FFF2-40B4-BE49-F238E27FC236}">
                <a16:creationId xmlns:a16="http://schemas.microsoft.com/office/drawing/2014/main" id="{2858A6BD-8078-A1CA-22AF-C59420647E35}"/>
              </a:ext>
            </a:extLst>
          </p:cNvPr>
          <p:cNvSpPr txBox="1">
            <a:spLocks noChangeArrowheads="1"/>
          </p:cNvSpPr>
          <p:nvPr/>
        </p:nvSpPr>
        <p:spPr bwMode="auto">
          <a:xfrm>
            <a:off x="8785226" y="4351339"/>
            <a:ext cx="14827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correspondent</a:t>
            </a:r>
          </a:p>
          <a:p>
            <a:pPr>
              <a:spcBef>
                <a:spcPct val="0"/>
              </a:spcBef>
              <a:buClrTx/>
              <a:buFontTx/>
              <a:buNone/>
            </a:pPr>
            <a:r>
              <a:rPr lang="en-US" altLang="en-US" sz="1600"/>
              <a:t>host</a:t>
            </a:r>
          </a:p>
        </p:txBody>
      </p:sp>
      <p:sp>
        <p:nvSpPr>
          <p:cNvPr id="97297" name="Text Box 586">
            <a:extLst>
              <a:ext uri="{FF2B5EF4-FFF2-40B4-BE49-F238E27FC236}">
                <a16:creationId xmlns:a16="http://schemas.microsoft.com/office/drawing/2014/main" id="{8AF0C3A2-DDA9-120A-576A-5377A69DA0F4}"/>
              </a:ext>
            </a:extLst>
          </p:cNvPr>
          <p:cNvSpPr txBox="1">
            <a:spLocks noChangeArrowheads="1"/>
          </p:cNvSpPr>
          <p:nvPr/>
        </p:nvSpPr>
        <p:spPr bwMode="auto">
          <a:xfrm>
            <a:off x="5280026" y="4579939"/>
            <a:ext cx="804863"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foreign</a:t>
            </a:r>
          </a:p>
          <a:p>
            <a:pPr>
              <a:spcBef>
                <a:spcPct val="0"/>
              </a:spcBef>
              <a:buClrTx/>
              <a:buFontTx/>
              <a:buNone/>
            </a:pPr>
            <a:r>
              <a:rPr lang="en-US" altLang="en-US" sz="1600"/>
              <a:t>agent</a:t>
            </a:r>
          </a:p>
        </p:txBody>
      </p:sp>
      <p:sp>
        <p:nvSpPr>
          <p:cNvPr id="97298" name="Text Box 587">
            <a:extLst>
              <a:ext uri="{FF2B5EF4-FFF2-40B4-BE49-F238E27FC236}">
                <a16:creationId xmlns:a16="http://schemas.microsoft.com/office/drawing/2014/main" id="{9E0EAB8C-8010-CCC3-56CB-3CD8222EE22D}"/>
              </a:ext>
            </a:extLst>
          </p:cNvPr>
          <p:cNvSpPr txBox="1">
            <a:spLocks noChangeArrowheads="1"/>
          </p:cNvSpPr>
          <p:nvPr/>
        </p:nvSpPr>
        <p:spPr bwMode="auto">
          <a:xfrm>
            <a:off x="1774825" y="5951539"/>
            <a:ext cx="781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mobile</a:t>
            </a:r>
          </a:p>
          <a:p>
            <a:pPr>
              <a:spcBef>
                <a:spcPct val="0"/>
              </a:spcBef>
              <a:buClrTx/>
              <a:buFontTx/>
              <a:buNone/>
            </a:pPr>
            <a:r>
              <a:rPr lang="en-US" altLang="en-US" sz="1600"/>
              <a:t>host</a:t>
            </a:r>
          </a:p>
        </p:txBody>
      </p:sp>
      <p:sp>
        <p:nvSpPr>
          <p:cNvPr id="97299" name="Freeform 588">
            <a:extLst>
              <a:ext uri="{FF2B5EF4-FFF2-40B4-BE49-F238E27FC236}">
                <a16:creationId xmlns:a16="http://schemas.microsoft.com/office/drawing/2014/main" id="{1B8C2641-6BC7-D8B4-73E3-38BF5B36BA16}"/>
              </a:ext>
            </a:extLst>
          </p:cNvPr>
          <p:cNvSpPr>
            <a:spLocks/>
          </p:cNvSpPr>
          <p:nvPr/>
        </p:nvSpPr>
        <p:spPr bwMode="auto">
          <a:xfrm flipH="1">
            <a:off x="4899025" y="5799138"/>
            <a:ext cx="457200" cy="533400"/>
          </a:xfrm>
          <a:custGeom>
            <a:avLst/>
            <a:gdLst>
              <a:gd name="T0" fmla="*/ 2147483646 w 288"/>
              <a:gd name="T1" fmla="*/ 2147483646 h 336"/>
              <a:gd name="T2" fmla="*/ 2147483646 w 288"/>
              <a:gd name="T3" fmla="*/ 2147483646 h 336"/>
              <a:gd name="T4" fmla="*/ 0 w 288"/>
              <a:gd name="T5" fmla="*/ 0 h 336"/>
              <a:gd name="T6" fmla="*/ 0 60000 65536"/>
              <a:gd name="T7" fmla="*/ 0 60000 65536"/>
              <a:gd name="T8" fmla="*/ 0 60000 65536"/>
              <a:gd name="T9" fmla="*/ 0 w 288"/>
              <a:gd name="T10" fmla="*/ 0 h 336"/>
              <a:gd name="T11" fmla="*/ 288 w 288"/>
              <a:gd name="T12" fmla="*/ 336 h 336"/>
            </a:gdLst>
            <a:ahLst/>
            <a:cxnLst>
              <a:cxn ang="T6">
                <a:pos x="T0" y="T1"/>
              </a:cxn>
              <a:cxn ang="T7">
                <a:pos x="T2" y="T3"/>
              </a:cxn>
              <a:cxn ang="T8">
                <a:pos x="T4" y="T5"/>
              </a:cxn>
            </a:cxnLst>
            <a:rect l="T9" t="T10" r="T11" b="T12"/>
            <a:pathLst>
              <a:path w="288" h="336">
                <a:moveTo>
                  <a:pt x="288" y="336"/>
                </a:moveTo>
                <a:cubicBezTo>
                  <a:pt x="192" y="316"/>
                  <a:pt x="96" y="296"/>
                  <a:pt x="48" y="240"/>
                </a:cubicBezTo>
                <a:cubicBezTo>
                  <a:pt x="0" y="184"/>
                  <a:pt x="0" y="92"/>
                  <a:pt x="0" y="0"/>
                </a:cubicBezTo>
              </a:path>
            </a:pathLst>
          </a:custGeom>
          <a:noFill/>
          <a:ln w="762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GB"/>
          </a:p>
        </p:txBody>
      </p:sp>
      <p:sp>
        <p:nvSpPr>
          <p:cNvPr id="97300" name="Text Box 589">
            <a:extLst>
              <a:ext uri="{FF2B5EF4-FFF2-40B4-BE49-F238E27FC236}">
                <a16:creationId xmlns:a16="http://schemas.microsoft.com/office/drawing/2014/main" id="{FB0DB634-8198-4CCB-20AE-462448A0BA19}"/>
              </a:ext>
            </a:extLst>
          </p:cNvPr>
          <p:cNvSpPr txBox="1">
            <a:spLocks noChangeArrowheads="1"/>
          </p:cNvSpPr>
          <p:nvPr/>
        </p:nvSpPr>
        <p:spPr bwMode="auto">
          <a:xfrm>
            <a:off x="3451226" y="5799138"/>
            <a:ext cx="18081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r>
              <a:rPr lang="en-US" altLang="en-US" sz="1600"/>
              <a:t>snooping of ACKs</a:t>
            </a:r>
          </a:p>
        </p:txBody>
      </p:sp>
      <p:pic>
        <p:nvPicPr>
          <p:cNvPr id="97301" name="Picture 590" descr="j0235962">
            <a:extLst>
              <a:ext uri="{FF2B5EF4-FFF2-40B4-BE49-F238E27FC236}">
                <a16:creationId xmlns:a16="http://schemas.microsoft.com/office/drawing/2014/main" id="{8F1ADA5D-592D-3C40-3C92-1FB6DEFC70A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927226" y="4808539"/>
            <a:ext cx="1071563"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302" name="Picture 591" descr="j0285750">
            <a:extLst>
              <a:ext uri="{FF2B5EF4-FFF2-40B4-BE49-F238E27FC236}">
                <a16:creationId xmlns:a16="http://schemas.microsoft.com/office/drawing/2014/main" id="{E3E6EB87-21C8-520D-0753-6B37CE00D7A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17001" y="5037139"/>
            <a:ext cx="1368425"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83840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E7CAA4A-1C8D-D7B7-3D95-5328055580A0}"/>
              </a:ext>
            </a:extLst>
          </p:cNvPr>
          <p:cNvSpPr>
            <a:spLocks noGrp="1" noChangeArrowheads="1"/>
          </p:cNvSpPr>
          <p:nvPr>
            <p:ph type="title"/>
          </p:nvPr>
        </p:nvSpPr>
        <p:spPr/>
        <p:txBody>
          <a:bodyPr/>
          <a:lstStyle/>
          <a:p>
            <a:pPr eaLnBrk="1" hangingPunct="1"/>
            <a:r>
              <a:rPr lang="en-US" altLang="en-US"/>
              <a:t>Snooping TCP</a:t>
            </a:r>
          </a:p>
        </p:txBody>
      </p:sp>
      <p:sp>
        <p:nvSpPr>
          <p:cNvPr id="13316" name="Rectangle 3">
            <a:extLst>
              <a:ext uri="{FF2B5EF4-FFF2-40B4-BE49-F238E27FC236}">
                <a16:creationId xmlns:a16="http://schemas.microsoft.com/office/drawing/2014/main" id="{7907982E-1AE5-FB92-362F-AF74B60870A4}"/>
              </a:ext>
            </a:extLst>
          </p:cNvPr>
          <p:cNvSpPr>
            <a:spLocks noGrp="1" noChangeArrowheads="1"/>
          </p:cNvSpPr>
          <p:nvPr>
            <p:ph idx="1"/>
          </p:nvPr>
        </p:nvSpPr>
        <p:spPr>
          <a:xfrm>
            <a:off x="2209800" y="1524000"/>
            <a:ext cx="8153400" cy="4114800"/>
          </a:xfrm>
        </p:spPr>
        <p:txBody>
          <a:bodyPr rtlCol="0">
            <a:normAutofit fontScale="92500" lnSpcReduction="10000"/>
          </a:bodyPr>
          <a:lstStyle/>
          <a:p>
            <a:pPr>
              <a:defRPr/>
            </a:pPr>
            <a:r>
              <a:rPr lang="en-US" altLang="en-US" dirty="0"/>
              <a:t>Data transfer to the mobile host</a:t>
            </a:r>
          </a:p>
          <a:p>
            <a:pPr lvl="1">
              <a:defRPr/>
            </a:pPr>
            <a:r>
              <a:rPr lang="en-US" altLang="en-US" dirty="0"/>
              <a:t>FA buffers data until it receives ACK of the MH, FA detects packet loss via duplicated ACKs or time-out</a:t>
            </a:r>
          </a:p>
          <a:p>
            <a:pPr lvl="1">
              <a:defRPr/>
            </a:pPr>
            <a:r>
              <a:rPr lang="en-US" altLang="en-US" dirty="0"/>
              <a:t>fast retransmission possible, transparent for the fixed network</a:t>
            </a:r>
          </a:p>
          <a:p>
            <a:pPr>
              <a:defRPr/>
            </a:pPr>
            <a:r>
              <a:rPr lang="en-US" altLang="en-US" dirty="0"/>
              <a:t>Data transfer from the mobile host</a:t>
            </a:r>
          </a:p>
          <a:p>
            <a:pPr lvl="1">
              <a:defRPr/>
            </a:pPr>
            <a:r>
              <a:rPr lang="en-US" altLang="en-US" dirty="0"/>
              <a:t>FA detects packet loss on the wireless link via sequence numbers, FA answers directly with a NACK to the MH</a:t>
            </a:r>
          </a:p>
          <a:p>
            <a:pPr lvl="1">
              <a:defRPr/>
            </a:pPr>
            <a:r>
              <a:rPr lang="en-US" altLang="en-US" dirty="0"/>
              <a:t>MH can now retransmit data with only a very short delay</a:t>
            </a:r>
          </a:p>
          <a:p>
            <a:pPr>
              <a:defRPr/>
            </a:pPr>
            <a:r>
              <a:rPr lang="en-US" altLang="en-US" dirty="0"/>
              <a:t>Integration of the MAC layer</a:t>
            </a:r>
          </a:p>
          <a:p>
            <a:pPr lvl="1">
              <a:defRPr/>
            </a:pPr>
            <a:r>
              <a:rPr lang="en-US" altLang="en-US" dirty="0"/>
              <a:t>MAC layer often has similar mechanisms to those of TCP</a:t>
            </a:r>
          </a:p>
          <a:p>
            <a:pPr lvl="1">
              <a:defRPr/>
            </a:pPr>
            <a:r>
              <a:rPr lang="en-US" altLang="en-US" dirty="0"/>
              <a:t>thus, the MAC layer can already detect duplicated packets due to retransmissions and discard them </a:t>
            </a:r>
          </a:p>
          <a:p>
            <a:pPr marL="0" indent="0">
              <a:buNone/>
              <a:defRPr/>
            </a:pPr>
            <a:endParaRPr lang="en-US" altLang="en-US" b="1" dirty="0">
              <a:solidFill>
                <a:schemeClr val="tx1">
                  <a:lumMod val="50000"/>
                  <a:lumOff val="50000"/>
                </a:schemeClr>
              </a:solidFill>
            </a:endParaRPr>
          </a:p>
        </p:txBody>
      </p:sp>
    </p:spTree>
    <p:extLst>
      <p:ext uri="{BB962C8B-B14F-4D97-AF65-F5344CB8AC3E}">
        <p14:creationId xmlns:p14="http://schemas.microsoft.com/office/powerpoint/2010/main" val="24069328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244F5964-0326-1C3E-7AD7-DE6054DD59F9}"/>
              </a:ext>
            </a:extLst>
          </p:cNvPr>
          <p:cNvSpPr>
            <a:spLocks noGrp="1" noChangeArrowheads="1"/>
          </p:cNvSpPr>
          <p:nvPr>
            <p:ph type="title"/>
          </p:nvPr>
        </p:nvSpPr>
        <p:spPr/>
        <p:txBody>
          <a:bodyPr/>
          <a:lstStyle/>
          <a:p>
            <a:r>
              <a:rPr lang="en-IN" altLang="en-US"/>
              <a:t>Advantages</a:t>
            </a:r>
          </a:p>
        </p:txBody>
      </p:sp>
      <p:sp>
        <p:nvSpPr>
          <p:cNvPr id="99331" name="Content Placeholder 2">
            <a:extLst>
              <a:ext uri="{FF2B5EF4-FFF2-40B4-BE49-F238E27FC236}">
                <a16:creationId xmlns:a16="http://schemas.microsoft.com/office/drawing/2014/main" id="{E4C2B83B-2D2F-9B7A-1690-594E91B2BFC1}"/>
              </a:ext>
            </a:extLst>
          </p:cNvPr>
          <p:cNvSpPr>
            <a:spLocks noGrp="1" noChangeArrowheads="1"/>
          </p:cNvSpPr>
          <p:nvPr>
            <p:ph idx="1"/>
          </p:nvPr>
        </p:nvSpPr>
        <p:spPr>
          <a:xfrm>
            <a:off x="1981200" y="1206500"/>
            <a:ext cx="8153400" cy="4114800"/>
          </a:xfrm>
        </p:spPr>
        <p:txBody>
          <a:bodyPr/>
          <a:lstStyle/>
          <a:p>
            <a:r>
              <a:rPr lang="en-IN" altLang="en-US"/>
              <a:t>To remain transparent the foreign agent must not acknowledge data to the corresponding host- no violation of end to end semantic.</a:t>
            </a:r>
          </a:p>
          <a:p>
            <a:endParaRPr lang="en-IN" altLang="en-US"/>
          </a:p>
          <a:p>
            <a:endParaRPr lang="en-IN" altLang="en-US"/>
          </a:p>
          <a:p>
            <a:endParaRPr lang="en-IN" altLang="en-US"/>
          </a:p>
        </p:txBody>
      </p:sp>
      <p:sp>
        <p:nvSpPr>
          <p:cNvPr id="99334" name="Slide Number Placeholder 5">
            <a:extLst>
              <a:ext uri="{FF2B5EF4-FFF2-40B4-BE49-F238E27FC236}">
                <a16:creationId xmlns:a16="http://schemas.microsoft.com/office/drawing/2014/main" id="{5D9C7474-4E40-AAF6-B14F-98D3528220CE}"/>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D6B76147-0716-40B7-9940-33E009B81DA4}" type="slidenum">
              <a:rPr lang="en-US" altLang="en-US" sz="1400">
                <a:latin typeface="Times New Roman" panose="02020603050405020304" pitchFamily="18" charset="0"/>
              </a:rPr>
              <a:pPr>
                <a:spcBef>
                  <a:spcPct val="0"/>
                </a:spcBef>
                <a:buClrTx/>
                <a:buFontTx/>
                <a:buNone/>
              </a:pPr>
              <a:t>75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925745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a:extLst>
              <a:ext uri="{FF2B5EF4-FFF2-40B4-BE49-F238E27FC236}">
                <a16:creationId xmlns:a16="http://schemas.microsoft.com/office/drawing/2014/main" id="{7C9FF52D-A108-814C-2AA5-057676845204}"/>
              </a:ext>
            </a:extLst>
          </p:cNvPr>
          <p:cNvSpPr>
            <a:spLocks noGrp="1" noChangeArrowheads="1"/>
          </p:cNvSpPr>
          <p:nvPr>
            <p:ph type="title"/>
          </p:nvPr>
        </p:nvSpPr>
        <p:spPr/>
        <p:txBody>
          <a:bodyPr/>
          <a:lstStyle/>
          <a:p>
            <a:r>
              <a:rPr lang="en-IN" altLang="en-US"/>
              <a:t>Mobile  TCP</a:t>
            </a:r>
          </a:p>
        </p:txBody>
      </p:sp>
      <p:sp>
        <p:nvSpPr>
          <p:cNvPr id="100355" name="Content Placeholder 2">
            <a:extLst>
              <a:ext uri="{FF2B5EF4-FFF2-40B4-BE49-F238E27FC236}">
                <a16:creationId xmlns:a16="http://schemas.microsoft.com/office/drawing/2014/main" id="{F37BB50F-4DBF-BC3A-602B-E18B6F65D90D}"/>
              </a:ext>
            </a:extLst>
          </p:cNvPr>
          <p:cNvSpPr>
            <a:spLocks noGrp="1" noChangeArrowheads="1"/>
          </p:cNvSpPr>
          <p:nvPr>
            <p:ph idx="1"/>
          </p:nvPr>
        </p:nvSpPr>
        <p:spPr>
          <a:xfrm>
            <a:off x="1030086" y="1966119"/>
            <a:ext cx="8153400" cy="4114800"/>
          </a:xfrm>
        </p:spPr>
        <p:txBody>
          <a:bodyPr/>
          <a:lstStyle/>
          <a:p>
            <a:r>
              <a:rPr lang="en-IN" altLang="en-US" dirty="0"/>
              <a:t>Why MTCP?</a:t>
            </a:r>
          </a:p>
          <a:p>
            <a:pPr lvl="1"/>
            <a:r>
              <a:rPr lang="en-IN" altLang="en-US" dirty="0"/>
              <a:t>Improve overall throughput</a:t>
            </a:r>
          </a:p>
          <a:p>
            <a:pPr lvl="1"/>
            <a:r>
              <a:rPr lang="en-IN" altLang="en-US" dirty="0"/>
              <a:t>To lower the delay</a:t>
            </a:r>
          </a:p>
          <a:p>
            <a:pPr lvl="1"/>
            <a:r>
              <a:rPr lang="en-IN" altLang="en-US" dirty="0"/>
              <a:t>To maintain end-to-end semantics of TCP,</a:t>
            </a:r>
          </a:p>
          <a:p>
            <a:pPr lvl="1"/>
            <a:r>
              <a:rPr lang="en-IN" altLang="en-US" dirty="0"/>
              <a:t>To provide a more efficient handover.</a:t>
            </a:r>
          </a:p>
          <a:p>
            <a:r>
              <a:rPr lang="en-IN" altLang="en-US" dirty="0"/>
              <a:t> Additionally, M-TCP is especially adapted to the problems arising from lengthy or frequent disconnections</a:t>
            </a:r>
          </a:p>
        </p:txBody>
      </p:sp>
      <p:sp>
        <p:nvSpPr>
          <p:cNvPr id="100358" name="Slide Number Placeholder 5">
            <a:extLst>
              <a:ext uri="{FF2B5EF4-FFF2-40B4-BE49-F238E27FC236}">
                <a16:creationId xmlns:a16="http://schemas.microsoft.com/office/drawing/2014/main" id="{2EDA22D6-7EA1-50B3-0DA9-190F6AADF5C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27D033AB-F2F0-4C36-9B8E-21A4B7C29C7D}" type="slidenum">
              <a:rPr lang="en-US" altLang="en-US" sz="1400">
                <a:latin typeface="Times New Roman" panose="02020603050405020304" pitchFamily="18" charset="0"/>
              </a:rPr>
              <a:pPr>
                <a:spcBef>
                  <a:spcPct val="0"/>
                </a:spcBef>
                <a:buClrTx/>
                <a:buFontTx/>
                <a:buNone/>
              </a:pPr>
              <a:t>76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1022895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E225E5D4-9E93-B627-0796-27BF1093C170}"/>
              </a:ext>
            </a:extLst>
          </p:cNvPr>
          <p:cNvSpPr>
            <a:spLocks noGrp="1" noChangeArrowheads="1"/>
          </p:cNvSpPr>
          <p:nvPr>
            <p:ph type="title"/>
          </p:nvPr>
        </p:nvSpPr>
        <p:spPr>
          <a:xfrm>
            <a:off x="436418" y="466898"/>
            <a:ext cx="7467600" cy="685800"/>
          </a:xfrm>
        </p:spPr>
        <p:txBody>
          <a:bodyPr>
            <a:normAutofit fontScale="90000"/>
          </a:bodyPr>
          <a:lstStyle/>
          <a:p>
            <a:r>
              <a:rPr lang="en-IN" altLang="en-US" b="1" dirty="0"/>
              <a:t>Mobile  TCP</a:t>
            </a:r>
          </a:p>
        </p:txBody>
      </p:sp>
      <p:sp>
        <p:nvSpPr>
          <p:cNvPr id="3" name="Content Placeholder 2">
            <a:extLst>
              <a:ext uri="{FF2B5EF4-FFF2-40B4-BE49-F238E27FC236}">
                <a16:creationId xmlns:a16="http://schemas.microsoft.com/office/drawing/2014/main" id="{1FA71C6F-3672-C335-83A1-BD182A49FBC8}"/>
              </a:ext>
            </a:extLst>
          </p:cNvPr>
          <p:cNvSpPr>
            <a:spLocks noGrp="1"/>
          </p:cNvSpPr>
          <p:nvPr>
            <p:ph idx="1"/>
          </p:nvPr>
        </p:nvSpPr>
        <p:spPr>
          <a:xfrm>
            <a:off x="1423553" y="1914698"/>
            <a:ext cx="10081261" cy="4114800"/>
          </a:xfrm>
        </p:spPr>
        <p:txBody>
          <a:bodyPr>
            <a:normAutofit/>
          </a:bodyPr>
          <a:lstStyle/>
          <a:p>
            <a:pPr>
              <a:defRPr/>
            </a:pPr>
            <a:r>
              <a:rPr lang="en-US" altLang="en-US" sz="2400" dirty="0">
                <a:latin typeface="Century Gothic"/>
              </a:rPr>
              <a:t>M-TCP splits as I-TCP does</a:t>
            </a:r>
          </a:p>
          <a:p>
            <a:pPr lvl="1">
              <a:buFont typeface="Courier New" panose="02070309020205020404" pitchFamily="49" charset="0"/>
              <a:buChar char="o"/>
              <a:defRPr/>
            </a:pPr>
            <a:r>
              <a:rPr lang="en-US" altLang="en-US" sz="1600" dirty="0">
                <a:latin typeface="Century Gothic"/>
              </a:rPr>
              <a:t>unmodified TCP fixed network to supervisory host (SH)</a:t>
            </a:r>
          </a:p>
          <a:p>
            <a:pPr lvl="1">
              <a:buFont typeface="Courier New" panose="02070309020205020404" pitchFamily="49" charset="0"/>
              <a:buChar char="o"/>
              <a:defRPr/>
            </a:pPr>
            <a:r>
              <a:rPr lang="en-US" altLang="en-US" sz="1600" dirty="0">
                <a:latin typeface="Century Gothic"/>
              </a:rPr>
              <a:t>optimized TCP SH to MH</a:t>
            </a:r>
          </a:p>
          <a:p>
            <a:pPr>
              <a:defRPr/>
            </a:pPr>
            <a:r>
              <a:rPr lang="en-US" altLang="en-US" sz="2400" dirty="0">
                <a:latin typeface="Century Gothic"/>
              </a:rPr>
              <a:t>Supervisory host</a:t>
            </a:r>
          </a:p>
          <a:p>
            <a:pPr lvl="1">
              <a:buFont typeface="Courier New" panose="02070309020205020404" pitchFamily="49" charset="0"/>
              <a:buChar char="o"/>
              <a:defRPr/>
            </a:pPr>
            <a:r>
              <a:rPr lang="en-US" altLang="en-US" sz="1600" dirty="0">
                <a:latin typeface="Century Gothic"/>
              </a:rPr>
              <a:t>no caching, no retransmission</a:t>
            </a:r>
          </a:p>
          <a:p>
            <a:pPr lvl="1">
              <a:buFont typeface="Courier New" panose="02070309020205020404" pitchFamily="49" charset="0"/>
              <a:buChar char="o"/>
              <a:defRPr/>
            </a:pPr>
            <a:r>
              <a:rPr lang="en-US" altLang="en-US" sz="1600" dirty="0">
                <a:latin typeface="Century Gothic"/>
              </a:rPr>
              <a:t>monitors all packets, if disconnection detected</a:t>
            </a:r>
          </a:p>
          <a:p>
            <a:pPr lvl="2">
              <a:defRPr/>
            </a:pPr>
            <a:r>
              <a:rPr lang="en-US" altLang="en-US" sz="1600" b="1" dirty="0">
                <a:solidFill>
                  <a:srgbClr val="C00000"/>
                </a:solidFill>
                <a:latin typeface="Century Gothic"/>
              </a:rPr>
              <a:t>set sender window size to 0</a:t>
            </a:r>
          </a:p>
          <a:p>
            <a:pPr lvl="2">
              <a:defRPr/>
            </a:pPr>
            <a:r>
              <a:rPr lang="en-US" altLang="en-US" sz="1600" b="1" dirty="0">
                <a:solidFill>
                  <a:srgbClr val="C00000"/>
                </a:solidFill>
                <a:latin typeface="Century Gothic"/>
              </a:rPr>
              <a:t>sender automatically goes into persistent </a:t>
            </a:r>
            <a:r>
              <a:rPr lang="en-US" altLang="en-US" sz="1600" b="1" dirty="0" err="1">
                <a:solidFill>
                  <a:srgbClr val="C00000"/>
                </a:solidFill>
                <a:latin typeface="Century Gothic"/>
              </a:rPr>
              <a:t>mode,where</a:t>
            </a:r>
            <a:r>
              <a:rPr lang="en-US" altLang="en-US" sz="1600" b="1" dirty="0">
                <a:solidFill>
                  <a:srgbClr val="C00000"/>
                </a:solidFill>
                <a:latin typeface="Century Gothic"/>
              </a:rPr>
              <a:t> its state cannot change. </a:t>
            </a:r>
          </a:p>
          <a:p>
            <a:pPr lvl="2">
              <a:defRPr/>
            </a:pPr>
            <a:r>
              <a:rPr lang="en-US" altLang="en-US" sz="1600" b="1" dirty="0">
                <a:solidFill>
                  <a:srgbClr val="C00000"/>
                </a:solidFill>
                <a:latin typeface="Century Gothic"/>
              </a:rPr>
              <a:t>As soon as connectivity is detected again, the SH reopens the window at its old value, so that the sender can continue to send at full speed.</a:t>
            </a:r>
          </a:p>
          <a:p>
            <a:r>
              <a:rPr lang="en-US" sz="1800" dirty="0">
                <a:latin typeface="Century Gothic"/>
              </a:rPr>
              <a:t>A packet lost on the wireless link has to be retransmitted by the original sender to maintain </a:t>
            </a:r>
            <a:r>
              <a:rPr lang="en-IN" sz="1800" dirty="0">
                <a:latin typeface="Century Gothic"/>
              </a:rPr>
              <a:t>the TCP end-to-end semantics</a:t>
            </a:r>
            <a:endParaRPr lang="en-US" altLang="en-US" sz="1800" dirty="0">
              <a:latin typeface="Century Gothic"/>
            </a:endParaRPr>
          </a:p>
        </p:txBody>
      </p:sp>
      <p:sp>
        <p:nvSpPr>
          <p:cNvPr id="101382" name="Slide Number Placeholder 5">
            <a:extLst>
              <a:ext uri="{FF2B5EF4-FFF2-40B4-BE49-F238E27FC236}">
                <a16:creationId xmlns:a16="http://schemas.microsoft.com/office/drawing/2014/main" id="{688C3AE8-6BEE-C2D4-027F-B2C089EBD72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3FC271BF-B563-42B1-BE0F-D9F76E620444}" type="slidenum">
              <a:rPr lang="en-US" altLang="en-US" sz="1400">
                <a:latin typeface="Times New Roman" panose="02020603050405020304" pitchFamily="18" charset="0"/>
              </a:rPr>
              <a:pPr>
                <a:spcBef>
                  <a:spcPct val="0"/>
                </a:spcBef>
                <a:buClrTx/>
                <a:buFontTx/>
                <a:buNone/>
              </a:pPr>
              <a:t>77</a:t>
            </a:fld>
            <a:endParaRPr lang="en-US" altLang="en-US" sz="1400" dirty="0">
              <a:latin typeface="Times New Roman" panose="02020603050405020304" pitchFamily="18" charset="0"/>
            </a:endParaRPr>
          </a:p>
        </p:txBody>
      </p:sp>
    </p:spTree>
    <p:extLst>
      <p:ext uri="{BB962C8B-B14F-4D97-AF65-F5344CB8AC3E}">
        <p14:creationId xmlns:p14="http://schemas.microsoft.com/office/powerpoint/2010/main" val="42816077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M-TCP</a:t>
            </a:r>
            <a:endParaRPr lang="en-IN" dirty="0"/>
          </a:p>
        </p:txBody>
      </p:sp>
      <p:sp>
        <p:nvSpPr>
          <p:cNvPr id="3" name="Content Placeholder 2"/>
          <p:cNvSpPr>
            <a:spLocks noGrp="1"/>
          </p:cNvSpPr>
          <p:nvPr>
            <p:ph idx="1"/>
          </p:nvPr>
        </p:nvSpPr>
        <p:spPr>
          <a:xfrm>
            <a:off x="2286000" y="1371600"/>
            <a:ext cx="8153400" cy="4114800"/>
          </a:xfrm>
        </p:spPr>
        <p:txBody>
          <a:bodyPr/>
          <a:lstStyle/>
          <a:p>
            <a:pPr marL="0" indent="0">
              <a:buNone/>
            </a:pPr>
            <a:r>
              <a:rPr lang="en-US" sz="2400" dirty="0"/>
              <a:t>The advantages of M-TCP are as follows:</a:t>
            </a:r>
          </a:p>
          <a:p>
            <a:r>
              <a:rPr lang="en-US" sz="2400" dirty="0"/>
              <a:t>It maintains TCP end-to-end semantics, since the SH does not send any ACK, but just forwards the same from the MH.</a:t>
            </a:r>
          </a:p>
          <a:p>
            <a:r>
              <a:rPr lang="en-US" sz="2400" dirty="0"/>
              <a:t>It supports disconnection, by avoiding useless retransmissions, slow starts or breaking connections, by simply shrinking the sender’s window size.</a:t>
            </a:r>
          </a:p>
          <a:p>
            <a:r>
              <a:rPr lang="en-US" sz="2400" dirty="0"/>
              <a:t>No buffering is done in the SH, only forwarding</a:t>
            </a:r>
            <a:endParaRPr lang="en-IN" sz="2400" dirty="0"/>
          </a:p>
        </p:txBody>
      </p:sp>
      <p:sp>
        <p:nvSpPr>
          <p:cNvPr id="6" name="Slide Number Placeholder 5"/>
          <p:cNvSpPr>
            <a:spLocks noGrp="1"/>
          </p:cNvSpPr>
          <p:nvPr>
            <p:ph type="sldNum" sz="quarter" idx="12"/>
          </p:nvPr>
        </p:nvSpPr>
        <p:spPr/>
        <p:txBody>
          <a:bodyPr/>
          <a:lstStyle/>
          <a:p>
            <a:pPr>
              <a:defRPr/>
            </a:pPr>
            <a:fld id="{6A091356-7520-4DAA-8391-A0437EADF9FD}" type="slidenum">
              <a:rPr lang="en-US" altLang="en-US" smtClean="0"/>
              <a:pPr>
                <a:defRPr/>
              </a:pPr>
              <a:t>78</a:t>
            </a:fld>
            <a:endParaRPr lang="en-US" altLang="en-US"/>
          </a:p>
        </p:txBody>
      </p:sp>
    </p:spTree>
    <p:extLst>
      <p:ext uri="{BB962C8B-B14F-4D97-AF65-F5344CB8AC3E}">
        <p14:creationId xmlns:p14="http://schemas.microsoft.com/office/powerpoint/2010/main" val="18740056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M-TCP</a:t>
            </a:r>
            <a:endParaRPr lang="en-IN" dirty="0"/>
          </a:p>
        </p:txBody>
      </p:sp>
      <p:sp>
        <p:nvSpPr>
          <p:cNvPr id="3" name="Content Placeholder 2"/>
          <p:cNvSpPr>
            <a:spLocks noGrp="1"/>
          </p:cNvSpPr>
          <p:nvPr>
            <p:ph idx="1"/>
          </p:nvPr>
        </p:nvSpPr>
        <p:spPr>
          <a:xfrm>
            <a:off x="2133600" y="990600"/>
            <a:ext cx="8153400" cy="4114800"/>
          </a:xfrm>
        </p:spPr>
        <p:txBody>
          <a:bodyPr/>
          <a:lstStyle/>
          <a:p>
            <a:r>
              <a:rPr lang="en-IN" dirty="0" smtClean="0"/>
              <a:t>Disadvantages</a:t>
            </a:r>
          </a:p>
          <a:p>
            <a:pPr lvl="1"/>
            <a:r>
              <a:rPr lang="en-US" dirty="0"/>
              <a:t>Since the SH does not act as a proxy as in I-TCP, packet loss on the wireless link is </a:t>
            </a:r>
            <a:r>
              <a:rPr lang="en-US" dirty="0" smtClean="0"/>
              <a:t>propagated into </a:t>
            </a:r>
            <a:r>
              <a:rPr lang="en-US" dirty="0"/>
              <a:t>the fixed network.</a:t>
            </a:r>
          </a:p>
          <a:p>
            <a:pPr lvl="1"/>
            <a:r>
              <a:rPr lang="en-US" dirty="0" smtClean="0"/>
              <a:t>Modifications </a:t>
            </a:r>
            <a:r>
              <a:rPr lang="en-US" dirty="0"/>
              <a:t>are required in the MH protocol software and also on new network </a:t>
            </a:r>
            <a:r>
              <a:rPr lang="en-US" dirty="0" smtClean="0"/>
              <a:t>elements like </a:t>
            </a:r>
            <a:r>
              <a:rPr lang="en-US" dirty="0"/>
              <a:t>the bandwidth manager</a:t>
            </a:r>
            <a:endParaRPr lang="en-IN" dirty="0"/>
          </a:p>
        </p:txBody>
      </p:sp>
      <p:sp>
        <p:nvSpPr>
          <p:cNvPr id="6" name="Slide Number Placeholder 5"/>
          <p:cNvSpPr>
            <a:spLocks noGrp="1"/>
          </p:cNvSpPr>
          <p:nvPr>
            <p:ph type="sldNum" sz="quarter" idx="12"/>
          </p:nvPr>
        </p:nvSpPr>
        <p:spPr/>
        <p:txBody>
          <a:bodyPr/>
          <a:lstStyle/>
          <a:p>
            <a:pPr>
              <a:defRPr/>
            </a:pPr>
            <a:fld id="{6A091356-7520-4DAA-8391-A0437EADF9FD}" type="slidenum">
              <a:rPr lang="en-US" altLang="en-US" smtClean="0"/>
              <a:pPr>
                <a:defRPr/>
              </a:pPr>
              <a:t>79</a:t>
            </a:fld>
            <a:endParaRPr lang="en-US" altLang="en-US"/>
          </a:p>
        </p:txBody>
      </p:sp>
    </p:spTree>
    <p:extLst>
      <p:ext uri="{BB962C8B-B14F-4D97-AF65-F5344CB8AC3E}">
        <p14:creationId xmlns:p14="http://schemas.microsoft.com/office/powerpoint/2010/main" val="25557030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7848600" cy="609600"/>
          </a:xfrm>
        </p:spPr>
        <p:txBody>
          <a:bodyPr>
            <a:normAutofit fontScale="90000"/>
          </a:bodyPr>
          <a:lstStyle/>
          <a:p>
            <a:r>
              <a:rPr lang="en-US" b="1" dirty="0" smtClean="0"/>
              <a:t>Working of Mobile  IP</a:t>
            </a:r>
            <a:endParaRPr lang="en-US" b="1" dirty="0"/>
          </a:p>
        </p:txBody>
      </p:sp>
      <p:pic>
        <p:nvPicPr>
          <p:cNvPr id="6" name="Picture 5" descr="SERVER.jpg"/>
          <p:cNvPicPr>
            <a:picLocks noChangeAspect="1"/>
          </p:cNvPicPr>
          <p:nvPr/>
        </p:nvPicPr>
        <p:blipFill>
          <a:blip r:embed="rId2"/>
          <a:stretch>
            <a:fillRect/>
          </a:stretch>
        </p:blipFill>
        <p:spPr>
          <a:xfrm>
            <a:off x="5943600" y="5486401"/>
            <a:ext cx="990600" cy="970139"/>
          </a:xfrm>
          <a:prstGeom prst="rect">
            <a:avLst/>
          </a:prstGeom>
        </p:spPr>
      </p:pic>
      <p:pic>
        <p:nvPicPr>
          <p:cNvPr id="3074" name="Picture 2" descr="Image result for IMAGES OF computers laptop mobile"/>
          <p:cNvPicPr>
            <a:picLocks noChangeAspect="1" noChangeArrowheads="1"/>
          </p:cNvPicPr>
          <p:nvPr/>
        </p:nvPicPr>
        <p:blipFill>
          <a:blip r:embed="rId3" cstate="print"/>
          <a:srcRect/>
          <a:stretch>
            <a:fillRect/>
          </a:stretch>
        </p:blipFill>
        <p:spPr bwMode="auto">
          <a:xfrm>
            <a:off x="1905001" y="2819400"/>
            <a:ext cx="945409" cy="762000"/>
          </a:xfrm>
          <a:prstGeom prst="rect">
            <a:avLst/>
          </a:prstGeom>
          <a:noFill/>
        </p:spPr>
      </p:pic>
      <p:sp>
        <p:nvSpPr>
          <p:cNvPr id="8" name="TextBox 7"/>
          <p:cNvSpPr txBox="1"/>
          <p:nvPr/>
        </p:nvSpPr>
        <p:spPr>
          <a:xfrm>
            <a:off x="5105400" y="6488668"/>
            <a:ext cx="2743200" cy="369332"/>
          </a:xfrm>
          <a:prstGeom prst="rect">
            <a:avLst/>
          </a:prstGeom>
          <a:noFill/>
        </p:spPr>
        <p:txBody>
          <a:bodyPr wrap="square" rtlCol="0">
            <a:spAutoFit/>
          </a:bodyPr>
          <a:lstStyle/>
          <a:p>
            <a:r>
              <a:rPr lang="en-US" b="1" dirty="0"/>
              <a:t>Correspondent Node    X</a:t>
            </a:r>
          </a:p>
        </p:txBody>
      </p:sp>
      <p:sp>
        <p:nvSpPr>
          <p:cNvPr id="9" name="TextBox 8"/>
          <p:cNvSpPr txBox="1"/>
          <p:nvPr/>
        </p:nvSpPr>
        <p:spPr>
          <a:xfrm>
            <a:off x="1905000" y="3581401"/>
            <a:ext cx="1066800" cy="646331"/>
          </a:xfrm>
          <a:prstGeom prst="rect">
            <a:avLst/>
          </a:prstGeom>
          <a:noFill/>
        </p:spPr>
        <p:txBody>
          <a:bodyPr wrap="square" rtlCol="0">
            <a:spAutoFit/>
          </a:bodyPr>
          <a:lstStyle/>
          <a:p>
            <a:r>
              <a:rPr lang="en-US" dirty="0"/>
              <a:t>Mobile </a:t>
            </a:r>
          </a:p>
          <a:p>
            <a:r>
              <a:rPr lang="en-US" dirty="0"/>
              <a:t>node A</a:t>
            </a:r>
          </a:p>
        </p:txBody>
      </p:sp>
      <p:pic>
        <p:nvPicPr>
          <p:cNvPr id="11" name="Picture 8" descr="Image result for dotted line"/>
          <p:cNvPicPr>
            <a:picLocks noChangeAspect="1" noChangeArrowheads="1"/>
          </p:cNvPicPr>
          <p:nvPr/>
        </p:nvPicPr>
        <p:blipFill>
          <a:blip r:embed="rId4"/>
          <a:srcRect/>
          <a:stretch>
            <a:fillRect/>
          </a:stretch>
        </p:blipFill>
        <p:spPr bwMode="auto">
          <a:xfrm rot="1720113" flipH="1">
            <a:off x="2756625" y="221784"/>
            <a:ext cx="5097881" cy="3900009"/>
          </a:xfrm>
          <a:prstGeom prst="rect">
            <a:avLst/>
          </a:prstGeom>
          <a:noFill/>
        </p:spPr>
      </p:pic>
      <p:cxnSp>
        <p:nvCxnSpPr>
          <p:cNvPr id="16" name="Straight Arrow Connector 15"/>
          <p:cNvCxnSpPr/>
          <p:nvPr/>
        </p:nvCxnSpPr>
        <p:spPr>
          <a:xfrm rot="10800000">
            <a:off x="2590800" y="3581400"/>
            <a:ext cx="3657600" cy="1828800"/>
          </a:xfrm>
          <a:prstGeom prst="straightConnector1">
            <a:avLst/>
          </a:prstGeom>
          <a:ln w="38100">
            <a:tailEnd type="arrow"/>
          </a:ln>
        </p:spPr>
        <p:style>
          <a:lnRef idx="1">
            <a:schemeClr val="accent2"/>
          </a:lnRef>
          <a:fillRef idx="0">
            <a:schemeClr val="accent2"/>
          </a:fillRef>
          <a:effectRef idx="0">
            <a:schemeClr val="accent2"/>
          </a:effectRef>
          <a:fontRef idx="minor">
            <a:schemeClr val="tx1"/>
          </a:fontRef>
        </p:style>
      </p:cxnSp>
      <p:pic>
        <p:nvPicPr>
          <p:cNvPr id="18" name="Picture 2" descr="Image result for IMAGES OF computers laptop mobile"/>
          <p:cNvPicPr>
            <a:picLocks noChangeAspect="1" noChangeArrowheads="1"/>
          </p:cNvPicPr>
          <p:nvPr/>
        </p:nvPicPr>
        <p:blipFill>
          <a:blip r:embed="rId5" cstate="print"/>
          <a:srcRect/>
          <a:stretch>
            <a:fillRect/>
          </a:stretch>
        </p:blipFill>
        <p:spPr bwMode="auto">
          <a:xfrm>
            <a:off x="8305800" y="1371600"/>
            <a:ext cx="687570" cy="609600"/>
          </a:xfrm>
          <a:prstGeom prst="rect">
            <a:avLst/>
          </a:prstGeom>
          <a:noFill/>
        </p:spPr>
      </p:pic>
      <p:sp>
        <p:nvSpPr>
          <p:cNvPr id="19" name="TextBox 18"/>
          <p:cNvSpPr txBox="1"/>
          <p:nvPr/>
        </p:nvSpPr>
        <p:spPr>
          <a:xfrm>
            <a:off x="7848600" y="1905000"/>
            <a:ext cx="1676400" cy="369332"/>
          </a:xfrm>
          <a:prstGeom prst="rect">
            <a:avLst/>
          </a:prstGeom>
          <a:noFill/>
        </p:spPr>
        <p:txBody>
          <a:bodyPr wrap="square" rtlCol="0">
            <a:spAutoFit/>
          </a:bodyPr>
          <a:lstStyle/>
          <a:p>
            <a:r>
              <a:rPr lang="en-US" dirty="0"/>
              <a:t>Mobile node A</a:t>
            </a:r>
          </a:p>
        </p:txBody>
      </p:sp>
      <p:sp>
        <p:nvSpPr>
          <p:cNvPr id="20" name="Oval 19"/>
          <p:cNvSpPr/>
          <p:nvPr/>
        </p:nvSpPr>
        <p:spPr>
          <a:xfrm>
            <a:off x="1676400" y="2133600"/>
            <a:ext cx="2895600" cy="2514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905000" y="4648200"/>
            <a:ext cx="2057400" cy="338554"/>
          </a:xfrm>
          <a:prstGeom prst="rect">
            <a:avLst/>
          </a:prstGeom>
          <a:noFill/>
        </p:spPr>
        <p:txBody>
          <a:bodyPr wrap="square" rtlCol="0">
            <a:spAutoFit/>
          </a:bodyPr>
          <a:lstStyle/>
          <a:p>
            <a:r>
              <a:rPr lang="en-US" sz="1600" b="1" dirty="0"/>
              <a:t>Home Network of A</a:t>
            </a:r>
          </a:p>
        </p:txBody>
      </p:sp>
      <p:sp>
        <p:nvSpPr>
          <p:cNvPr id="23" name="Cloud 22"/>
          <p:cNvSpPr/>
          <p:nvPr/>
        </p:nvSpPr>
        <p:spPr>
          <a:xfrm>
            <a:off x="4419600" y="2209800"/>
            <a:ext cx="3276600" cy="304800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5334000" y="3657600"/>
            <a:ext cx="1447800" cy="381000"/>
          </a:xfrm>
          <a:prstGeom prst="rect">
            <a:avLst/>
          </a:prstGeom>
          <a:noFill/>
        </p:spPr>
        <p:txBody>
          <a:bodyPr wrap="square" rtlCol="0">
            <a:spAutoFit/>
          </a:bodyPr>
          <a:lstStyle/>
          <a:p>
            <a:r>
              <a:rPr lang="en-US" dirty="0"/>
              <a:t>INTERNET</a:t>
            </a:r>
          </a:p>
        </p:txBody>
      </p:sp>
      <p:sp>
        <p:nvSpPr>
          <p:cNvPr id="25" name="Oval 24"/>
          <p:cNvSpPr/>
          <p:nvPr/>
        </p:nvSpPr>
        <p:spPr>
          <a:xfrm>
            <a:off x="7162800" y="1371600"/>
            <a:ext cx="2895600" cy="2514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descr="Image result for IMAGES OF computers laptop mobile"/>
          <p:cNvPicPr>
            <a:picLocks noChangeAspect="1" noChangeArrowheads="1"/>
          </p:cNvPicPr>
          <p:nvPr/>
        </p:nvPicPr>
        <p:blipFill>
          <a:blip r:embed="rId6" cstate="print"/>
          <a:srcRect/>
          <a:stretch>
            <a:fillRect/>
          </a:stretch>
        </p:blipFill>
        <p:spPr bwMode="auto">
          <a:xfrm>
            <a:off x="3352800" y="2286000"/>
            <a:ext cx="381000" cy="307086"/>
          </a:xfrm>
          <a:prstGeom prst="rect">
            <a:avLst/>
          </a:prstGeom>
          <a:noFill/>
        </p:spPr>
      </p:pic>
      <p:pic>
        <p:nvPicPr>
          <p:cNvPr id="27" name="Picture 2" descr="Image result for IMAGES OF computers laptop mobile"/>
          <p:cNvPicPr>
            <a:picLocks noChangeAspect="1" noChangeArrowheads="1"/>
          </p:cNvPicPr>
          <p:nvPr/>
        </p:nvPicPr>
        <p:blipFill>
          <a:blip r:embed="rId7" cstate="print"/>
          <a:srcRect/>
          <a:stretch>
            <a:fillRect/>
          </a:stretch>
        </p:blipFill>
        <p:spPr bwMode="auto">
          <a:xfrm>
            <a:off x="2362200" y="2286001"/>
            <a:ext cx="457200" cy="368503"/>
          </a:xfrm>
          <a:prstGeom prst="rect">
            <a:avLst/>
          </a:prstGeom>
          <a:noFill/>
        </p:spPr>
      </p:pic>
      <p:pic>
        <p:nvPicPr>
          <p:cNvPr id="28" name="Picture 2" descr="Image result for IMAGES OF computers laptop mobile"/>
          <p:cNvPicPr>
            <a:picLocks noChangeAspect="1" noChangeArrowheads="1"/>
          </p:cNvPicPr>
          <p:nvPr/>
        </p:nvPicPr>
        <p:blipFill>
          <a:blip r:embed="rId6" cstate="print"/>
          <a:srcRect/>
          <a:stretch>
            <a:fillRect/>
          </a:stretch>
        </p:blipFill>
        <p:spPr bwMode="auto">
          <a:xfrm>
            <a:off x="2743200" y="4267200"/>
            <a:ext cx="381000" cy="307086"/>
          </a:xfrm>
          <a:prstGeom prst="rect">
            <a:avLst/>
          </a:prstGeom>
          <a:noFill/>
        </p:spPr>
      </p:pic>
      <p:sp>
        <p:nvSpPr>
          <p:cNvPr id="30" name="TextBox 29"/>
          <p:cNvSpPr txBox="1"/>
          <p:nvPr/>
        </p:nvSpPr>
        <p:spPr>
          <a:xfrm>
            <a:off x="8229600" y="3886200"/>
            <a:ext cx="2057400" cy="338554"/>
          </a:xfrm>
          <a:prstGeom prst="rect">
            <a:avLst/>
          </a:prstGeom>
          <a:noFill/>
        </p:spPr>
        <p:txBody>
          <a:bodyPr wrap="square" rtlCol="0">
            <a:spAutoFit/>
          </a:bodyPr>
          <a:lstStyle/>
          <a:p>
            <a:r>
              <a:rPr lang="en-US" sz="1600" b="1" dirty="0"/>
              <a:t>Foreign Network</a:t>
            </a:r>
          </a:p>
        </p:txBody>
      </p:sp>
      <p:pic>
        <p:nvPicPr>
          <p:cNvPr id="3078" name="Picture 6" descr="Image result for images of set top box"/>
          <p:cNvPicPr>
            <a:picLocks noChangeAspect="1" noChangeArrowheads="1"/>
          </p:cNvPicPr>
          <p:nvPr/>
        </p:nvPicPr>
        <p:blipFill>
          <a:blip r:embed="rId8"/>
          <a:srcRect/>
          <a:stretch>
            <a:fillRect/>
          </a:stretch>
        </p:blipFill>
        <p:spPr bwMode="auto">
          <a:xfrm>
            <a:off x="3352801" y="2819400"/>
            <a:ext cx="964557" cy="609600"/>
          </a:xfrm>
          <a:prstGeom prst="rect">
            <a:avLst/>
          </a:prstGeom>
          <a:noFill/>
        </p:spPr>
      </p:pic>
      <p:sp>
        <p:nvSpPr>
          <p:cNvPr id="32" name="TextBox 31"/>
          <p:cNvSpPr txBox="1"/>
          <p:nvPr/>
        </p:nvSpPr>
        <p:spPr>
          <a:xfrm>
            <a:off x="3581400" y="3352801"/>
            <a:ext cx="990600" cy="646331"/>
          </a:xfrm>
          <a:prstGeom prst="rect">
            <a:avLst/>
          </a:prstGeom>
          <a:noFill/>
        </p:spPr>
        <p:txBody>
          <a:bodyPr wrap="square" rtlCol="0">
            <a:spAutoFit/>
          </a:bodyPr>
          <a:lstStyle/>
          <a:p>
            <a:r>
              <a:rPr lang="en-US" dirty="0"/>
              <a:t>Home Agent</a:t>
            </a:r>
          </a:p>
        </p:txBody>
      </p:sp>
      <p:pic>
        <p:nvPicPr>
          <p:cNvPr id="34" name="Picture 6" descr="Image result for images of set top box"/>
          <p:cNvPicPr>
            <a:picLocks noChangeAspect="1" noChangeArrowheads="1"/>
          </p:cNvPicPr>
          <p:nvPr/>
        </p:nvPicPr>
        <p:blipFill>
          <a:blip r:embed="rId8"/>
          <a:srcRect/>
          <a:stretch>
            <a:fillRect/>
          </a:stretch>
        </p:blipFill>
        <p:spPr bwMode="auto">
          <a:xfrm>
            <a:off x="7772401" y="2819400"/>
            <a:ext cx="964557" cy="609600"/>
          </a:xfrm>
          <a:prstGeom prst="rect">
            <a:avLst/>
          </a:prstGeom>
          <a:noFill/>
        </p:spPr>
      </p:pic>
      <p:sp>
        <p:nvSpPr>
          <p:cNvPr id="35" name="TextBox 34"/>
          <p:cNvSpPr txBox="1"/>
          <p:nvPr/>
        </p:nvSpPr>
        <p:spPr>
          <a:xfrm>
            <a:off x="8001000" y="3276601"/>
            <a:ext cx="990600" cy="646331"/>
          </a:xfrm>
          <a:prstGeom prst="rect">
            <a:avLst/>
          </a:prstGeom>
          <a:noFill/>
        </p:spPr>
        <p:txBody>
          <a:bodyPr wrap="square" rtlCol="0">
            <a:spAutoFit/>
          </a:bodyPr>
          <a:lstStyle/>
          <a:p>
            <a:r>
              <a:rPr lang="en-US" dirty="0"/>
              <a:t>Foreign Agent</a:t>
            </a:r>
          </a:p>
        </p:txBody>
      </p:sp>
      <p:sp>
        <p:nvSpPr>
          <p:cNvPr id="37" name="Can 36"/>
          <p:cNvSpPr/>
          <p:nvPr/>
        </p:nvSpPr>
        <p:spPr>
          <a:xfrm rot="5400000">
            <a:off x="5829300" y="1562100"/>
            <a:ext cx="381000" cy="3048000"/>
          </a:xfrm>
          <a:prstGeom prst="ca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cxnSp>
        <p:nvCxnSpPr>
          <p:cNvPr id="40" name="Straight Arrow Connector 39"/>
          <p:cNvCxnSpPr/>
          <p:nvPr/>
        </p:nvCxnSpPr>
        <p:spPr>
          <a:xfrm>
            <a:off x="4267200" y="3124200"/>
            <a:ext cx="3505200" cy="1588"/>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54" name="Straight Arrow Connector 53"/>
          <p:cNvCxnSpPr/>
          <p:nvPr/>
        </p:nvCxnSpPr>
        <p:spPr>
          <a:xfrm rot="5400000" flipH="1" flipV="1">
            <a:off x="8153400" y="2286000"/>
            <a:ext cx="533400" cy="3810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56" name="Straight Arrow Connector 55"/>
          <p:cNvCxnSpPr/>
          <p:nvPr/>
        </p:nvCxnSpPr>
        <p:spPr>
          <a:xfrm rot="5400000">
            <a:off x="8305800" y="2286000"/>
            <a:ext cx="609600" cy="457200"/>
          </a:xfrm>
          <a:prstGeom prst="straightConnector1">
            <a:avLst/>
          </a:prstGeom>
          <a:ln w="19050">
            <a:tailEnd type="arrow"/>
          </a:ln>
        </p:spPr>
        <p:style>
          <a:lnRef idx="1">
            <a:schemeClr val="accent2"/>
          </a:lnRef>
          <a:fillRef idx="0">
            <a:schemeClr val="accent2"/>
          </a:fillRef>
          <a:effectRef idx="0">
            <a:schemeClr val="accent2"/>
          </a:effectRef>
          <a:fontRef idx="minor">
            <a:schemeClr val="tx1"/>
          </a:fontRef>
        </p:style>
      </p:cxnSp>
      <p:cxnSp>
        <p:nvCxnSpPr>
          <p:cNvPr id="64" name="Straight Arrow Connector 63"/>
          <p:cNvCxnSpPr/>
          <p:nvPr/>
        </p:nvCxnSpPr>
        <p:spPr>
          <a:xfrm rot="5400000">
            <a:off x="6210300" y="3619500"/>
            <a:ext cx="2057400" cy="1524000"/>
          </a:xfrm>
          <a:prstGeom prst="straightConnector1">
            <a:avLst/>
          </a:prstGeom>
          <a:ln w="28575">
            <a:tailEnd type="arrow"/>
          </a:ln>
        </p:spPr>
        <p:style>
          <a:lnRef idx="1">
            <a:schemeClr val="accent2"/>
          </a:lnRef>
          <a:fillRef idx="0">
            <a:schemeClr val="accent2"/>
          </a:fillRef>
          <a:effectRef idx="0">
            <a:schemeClr val="accent2"/>
          </a:effectRef>
          <a:fontRef idx="minor">
            <a:schemeClr val="tx1"/>
          </a:fontRef>
        </p:style>
      </p:cxnSp>
      <p:pic>
        <p:nvPicPr>
          <p:cNvPr id="65" name="Picture 2" descr="Image result for IMAGES OF computers laptop mobile"/>
          <p:cNvPicPr>
            <a:picLocks noChangeAspect="1" noChangeArrowheads="1"/>
          </p:cNvPicPr>
          <p:nvPr/>
        </p:nvPicPr>
        <p:blipFill>
          <a:blip r:embed="rId6" cstate="print"/>
          <a:srcRect/>
          <a:stretch>
            <a:fillRect/>
          </a:stretch>
        </p:blipFill>
        <p:spPr bwMode="auto">
          <a:xfrm>
            <a:off x="9296400" y="2895600"/>
            <a:ext cx="381000" cy="307086"/>
          </a:xfrm>
          <a:prstGeom prst="rect">
            <a:avLst/>
          </a:prstGeom>
          <a:noFill/>
        </p:spPr>
      </p:pic>
      <p:pic>
        <p:nvPicPr>
          <p:cNvPr id="66" name="Picture 2" descr="Image result for IMAGES OF computers laptop mobile"/>
          <p:cNvPicPr>
            <a:picLocks noChangeAspect="1" noChangeArrowheads="1"/>
          </p:cNvPicPr>
          <p:nvPr/>
        </p:nvPicPr>
        <p:blipFill>
          <a:blip r:embed="rId6" cstate="print"/>
          <a:srcRect/>
          <a:stretch>
            <a:fillRect/>
          </a:stretch>
        </p:blipFill>
        <p:spPr bwMode="auto">
          <a:xfrm>
            <a:off x="9372600" y="2362200"/>
            <a:ext cx="381000" cy="307086"/>
          </a:xfrm>
          <a:prstGeom prst="rect">
            <a:avLst/>
          </a:prstGeom>
          <a:noFill/>
        </p:spPr>
      </p:pic>
      <p:cxnSp>
        <p:nvCxnSpPr>
          <p:cNvPr id="68" name="Straight Arrow Connector 67"/>
          <p:cNvCxnSpPr/>
          <p:nvPr/>
        </p:nvCxnSpPr>
        <p:spPr>
          <a:xfrm rot="5400000" flipH="1" flipV="1">
            <a:off x="2247900" y="1714500"/>
            <a:ext cx="838200" cy="152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rot="16200000" flipV="1">
            <a:off x="2743200" y="1600200"/>
            <a:ext cx="914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1828800" y="762001"/>
            <a:ext cx="2209800" cy="646331"/>
          </a:xfrm>
          <a:prstGeom prst="rect">
            <a:avLst/>
          </a:prstGeom>
          <a:noFill/>
        </p:spPr>
        <p:txBody>
          <a:bodyPr wrap="square" rtlCol="0">
            <a:spAutoFit/>
          </a:bodyPr>
          <a:lstStyle/>
          <a:p>
            <a:pPr algn="ctr"/>
            <a:r>
              <a:rPr lang="en-US" dirty="0"/>
              <a:t>Other nodes in the Network</a:t>
            </a:r>
          </a:p>
        </p:txBody>
      </p:sp>
      <p:cxnSp>
        <p:nvCxnSpPr>
          <p:cNvPr id="73" name="Straight Arrow Connector 72"/>
          <p:cNvCxnSpPr/>
          <p:nvPr/>
        </p:nvCxnSpPr>
        <p:spPr>
          <a:xfrm rot="5400000" flipH="1" flipV="1">
            <a:off x="6934200" y="1828800"/>
            <a:ext cx="1676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7696200" y="838200"/>
            <a:ext cx="1828800" cy="381000"/>
          </a:xfrm>
          <a:prstGeom prst="rect">
            <a:avLst/>
          </a:prstGeom>
          <a:noFill/>
        </p:spPr>
        <p:txBody>
          <a:bodyPr wrap="square" rtlCol="0">
            <a:spAutoFit/>
          </a:bodyPr>
          <a:lstStyle/>
          <a:p>
            <a:r>
              <a:rPr lang="en-US" dirty="0"/>
              <a:t>Care-of-Address</a:t>
            </a:r>
          </a:p>
        </p:txBody>
      </p:sp>
      <p:sp>
        <p:nvSpPr>
          <p:cNvPr id="38" name="TextBox 37"/>
          <p:cNvSpPr txBox="1"/>
          <p:nvPr/>
        </p:nvSpPr>
        <p:spPr>
          <a:xfrm>
            <a:off x="4267200" y="4572000"/>
            <a:ext cx="457200" cy="369332"/>
          </a:xfrm>
          <a:prstGeom prst="rect">
            <a:avLst/>
          </a:prstGeom>
          <a:noFill/>
        </p:spPr>
        <p:txBody>
          <a:bodyPr wrap="square" rtlCol="0">
            <a:spAutoFit/>
          </a:bodyPr>
          <a:lstStyle/>
          <a:p>
            <a:r>
              <a:rPr lang="en-US" dirty="0"/>
              <a:t>1</a:t>
            </a:r>
          </a:p>
        </p:txBody>
      </p:sp>
      <p:sp>
        <p:nvSpPr>
          <p:cNvPr id="39" name="TextBox 38"/>
          <p:cNvSpPr txBox="1"/>
          <p:nvPr/>
        </p:nvSpPr>
        <p:spPr>
          <a:xfrm>
            <a:off x="5715000" y="2590800"/>
            <a:ext cx="533400" cy="381000"/>
          </a:xfrm>
          <a:prstGeom prst="rect">
            <a:avLst/>
          </a:prstGeom>
          <a:noFill/>
        </p:spPr>
        <p:txBody>
          <a:bodyPr wrap="square" rtlCol="0">
            <a:spAutoFit/>
          </a:bodyPr>
          <a:lstStyle/>
          <a:p>
            <a:r>
              <a:rPr lang="en-US" dirty="0"/>
              <a:t>2</a:t>
            </a:r>
          </a:p>
        </p:txBody>
      </p:sp>
      <p:sp>
        <p:nvSpPr>
          <p:cNvPr id="41" name="TextBox 40"/>
          <p:cNvSpPr txBox="1"/>
          <p:nvPr/>
        </p:nvSpPr>
        <p:spPr>
          <a:xfrm>
            <a:off x="8077200" y="2362200"/>
            <a:ext cx="228600" cy="369332"/>
          </a:xfrm>
          <a:prstGeom prst="rect">
            <a:avLst/>
          </a:prstGeom>
          <a:noFill/>
        </p:spPr>
        <p:txBody>
          <a:bodyPr wrap="square" rtlCol="0">
            <a:spAutoFit/>
          </a:bodyPr>
          <a:lstStyle/>
          <a:p>
            <a:r>
              <a:rPr lang="en-US" dirty="0"/>
              <a:t>3</a:t>
            </a:r>
          </a:p>
        </p:txBody>
      </p:sp>
      <p:sp>
        <p:nvSpPr>
          <p:cNvPr id="42" name="TextBox 41"/>
          <p:cNvSpPr txBox="1"/>
          <p:nvPr/>
        </p:nvSpPr>
        <p:spPr>
          <a:xfrm>
            <a:off x="8610600" y="2438400"/>
            <a:ext cx="152400" cy="369332"/>
          </a:xfrm>
          <a:prstGeom prst="rect">
            <a:avLst/>
          </a:prstGeom>
          <a:noFill/>
        </p:spPr>
        <p:txBody>
          <a:bodyPr wrap="square" rtlCol="0">
            <a:spAutoFit/>
          </a:bodyPr>
          <a:lstStyle/>
          <a:p>
            <a:r>
              <a:rPr lang="en-US" dirty="0"/>
              <a:t>4</a:t>
            </a:r>
          </a:p>
        </p:txBody>
      </p:sp>
      <p:sp>
        <p:nvSpPr>
          <p:cNvPr id="43" name="TextBox 42"/>
          <p:cNvSpPr txBox="1"/>
          <p:nvPr/>
        </p:nvSpPr>
        <p:spPr>
          <a:xfrm>
            <a:off x="7239000" y="4419600"/>
            <a:ext cx="381000"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1197633726"/>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itle 1">
            <a:extLst>
              <a:ext uri="{FF2B5EF4-FFF2-40B4-BE49-F238E27FC236}">
                <a16:creationId xmlns:a16="http://schemas.microsoft.com/office/drawing/2014/main" id="{06614AB2-3548-B4F4-A7C7-9D5B174B24EB}"/>
              </a:ext>
            </a:extLst>
          </p:cNvPr>
          <p:cNvSpPr>
            <a:spLocks noGrp="1" noChangeArrowheads="1"/>
          </p:cNvSpPr>
          <p:nvPr>
            <p:ph type="title"/>
          </p:nvPr>
        </p:nvSpPr>
        <p:spPr>
          <a:xfrm>
            <a:off x="2209800" y="22225"/>
            <a:ext cx="7772400" cy="1143000"/>
          </a:xfrm>
        </p:spPr>
        <p:txBody>
          <a:bodyPr/>
          <a:lstStyle/>
          <a:p>
            <a:r>
              <a:rPr lang="en-IN" altLang="en-US"/>
              <a:t>Fast retransmit/fast recovery</a:t>
            </a:r>
          </a:p>
        </p:txBody>
      </p:sp>
      <p:sp>
        <p:nvSpPr>
          <p:cNvPr id="102403" name="Content Placeholder 2">
            <a:extLst>
              <a:ext uri="{FF2B5EF4-FFF2-40B4-BE49-F238E27FC236}">
                <a16:creationId xmlns:a16="http://schemas.microsoft.com/office/drawing/2014/main" id="{98709413-54CB-B5A5-FD86-B7BB35FDE285}"/>
              </a:ext>
            </a:extLst>
          </p:cNvPr>
          <p:cNvSpPr>
            <a:spLocks noGrp="1" noChangeArrowheads="1"/>
          </p:cNvSpPr>
          <p:nvPr>
            <p:ph idx="1"/>
          </p:nvPr>
        </p:nvSpPr>
        <p:spPr>
          <a:xfrm>
            <a:off x="2019300" y="1295400"/>
            <a:ext cx="8153400" cy="4114800"/>
          </a:xfrm>
        </p:spPr>
        <p:txBody>
          <a:bodyPr/>
          <a:lstStyle/>
          <a:p>
            <a:r>
              <a:rPr lang="en-IN" altLang="en-US" sz="2000"/>
              <a:t>To artificially force the fast retransmit behaviour on the mobile host and correspondent host side.</a:t>
            </a:r>
          </a:p>
          <a:p>
            <a:r>
              <a:rPr lang="en-IN" altLang="en-US" sz="2000"/>
              <a:t>As soon as the mobile host registers at a new foreign agent using mobile IP, it starts sending duplicated acknowledgements to correspondent hosts. </a:t>
            </a:r>
          </a:p>
          <a:p>
            <a:pPr lvl="1"/>
            <a:r>
              <a:rPr lang="en-IN" altLang="en-US" sz="2000" b="1"/>
              <a:t>The proposal is to send three duplicates.</a:t>
            </a:r>
          </a:p>
          <a:p>
            <a:pPr lvl="1"/>
            <a:r>
              <a:rPr lang="en-IN" altLang="en-US" sz="2000" b="1"/>
              <a:t>This forces the corresponding host to go into fast retransmit mode and not to start slow start, </a:t>
            </a:r>
          </a:p>
        </p:txBody>
      </p:sp>
      <p:sp>
        <p:nvSpPr>
          <p:cNvPr id="102404" name="Date Placeholder 3">
            <a:extLst>
              <a:ext uri="{FF2B5EF4-FFF2-40B4-BE49-F238E27FC236}">
                <a16:creationId xmlns:a16="http://schemas.microsoft.com/office/drawing/2014/main" id="{B0D7BA5F-8C88-6EBE-B75C-8A3F40AD670C}"/>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102405" name="Footer Placeholder 4">
            <a:extLst>
              <a:ext uri="{FF2B5EF4-FFF2-40B4-BE49-F238E27FC236}">
                <a16:creationId xmlns:a16="http://schemas.microsoft.com/office/drawing/2014/main" id="{9C96EF58-971D-2374-BEBC-C40CEAA61783}"/>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102406" name="Slide Number Placeholder 5">
            <a:extLst>
              <a:ext uri="{FF2B5EF4-FFF2-40B4-BE49-F238E27FC236}">
                <a16:creationId xmlns:a16="http://schemas.microsoft.com/office/drawing/2014/main" id="{3686AB48-3526-9DEC-F8DF-2D72E0671E0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7F27E585-302E-49AD-9B0F-825649236F67}" type="slidenum">
              <a:rPr lang="en-US" altLang="en-US" sz="1400">
                <a:latin typeface="Times New Roman" panose="02020603050405020304" pitchFamily="18" charset="0"/>
              </a:rPr>
              <a:pPr>
                <a:spcBef>
                  <a:spcPct val="0"/>
                </a:spcBef>
                <a:buClrTx/>
                <a:buFontTx/>
                <a:buNone/>
              </a:pPr>
              <a:t>80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3075457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a:extLst>
              <a:ext uri="{FF2B5EF4-FFF2-40B4-BE49-F238E27FC236}">
                <a16:creationId xmlns:a16="http://schemas.microsoft.com/office/drawing/2014/main" id="{B8363061-2419-081D-820E-682D234D126C}"/>
              </a:ext>
            </a:extLst>
          </p:cNvPr>
          <p:cNvSpPr>
            <a:spLocks noGrp="1" noChangeArrowheads="1"/>
          </p:cNvSpPr>
          <p:nvPr>
            <p:ph type="title"/>
          </p:nvPr>
        </p:nvSpPr>
        <p:spPr/>
        <p:txBody>
          <a:bodyPr/>
          <a:lstStyle/>
          <a:p>
            <a:r>
              <a:rPr lang="en-IN" altLang="en-US"/>
              <a:t>Fast retransmit/fast recovery</a:t>
            </a:r>
          </a:p>
        </p:txBody>
      </p:sp>
      <p:sp>
        <p:nvSpPr>
          <p:cNvPr id="3" name="Content Placeholder 2">
            <a:extLst>
              <a:ext uri="{FF2B5EF4-FFF2-40B4-BE49-F238E27FC236}">
                <a16:creationId xmlns:a16="http://schemas.microsoft.com/office/drawing/2014/main" id="{7A9FE969-148C-8291-4ED6-C811550D9C5D}"/>
              </a:ext>
            </a:extLst>
          </p:cNvPr>
          <p:cNvSpPr>
            <a:spLocks noGrp="1"/>
          </p:cNvSpPr>
          <p:nvPr>
            <p:ph idx="1"/>
          </p:nvPr>
        </p:nvSpPr>
        <p:spPr>
          <a:xfrm>
            <a:off x="1063336" y="2064385"/>
            <a:ext cx="8153400" cy="4114800"/>
          </a:xfrm>
        </p:spPr>
        <p:txBody>
          <a:bodyPr/>
          <a:lstStyle/>
          <a:p>
            <a:pPr marL="457200" lvl="1" indent="0">
              <a:buNone/>
              <a:defRPr/>
            </a:pPr>
            <a:r>
              <a:rPr lang="en-US" altLang="en-US" sz="2000" b="1" dirty="0">
                <a:latin typeface="Century Gothic"/>
              </a:rPr>
              <a:t>Advantages</a:t>
            </a:r>
          </a:p>
          <a:p>
            <a:pPr lvl="1" eaLnBrk="1" hangingPunct="1">
              <a:buFont typeface="Courier New" panose="02070309020205020404" pitchFamily="49" charset="0"/>
              <a:buChar char="o"/>
              <a:defRPr/>
            </a:pPr>
            <a:r>
              <a:rPr lang="en-US" altLang="en-US" sz="2000" dirty="0">
                <a:latin typeface="Century Gothic"/>
              </a:rPr>
              <a:t>Simplicity</a:t>
            </a:r>
          </a:p>
          <a:p>
            <a:pPr marL="457200" lvl="1" indent="0">
              <a:buNone/>
              <a:defRPr/>
            </a:pPr>
            <a:endParaRPr lang="en-US" altLang="en-US" sz="2000" dirty="0">
              <a:latin typeface="Century Gothic"/>
            </a:endParaRPr>
          </a:p>
          <a:p>
            <a:pPr marL="457200" lvl="1" indent="0">
              <a:buNone/>
              <a:defRPr/>
            </a:pPr>
            <a:r>
              <a:rPr lang="en-US" altLang="en-US" sz="2000" b="1" dirty="0">
                <a:latin typeface="Century Gothic"/>
              </a:rPr>
              <a:t>Disadvantages</a:t>
            </a:r>
          </a:p>
          <a:p>
            <a:pPr lvl="1" algn="just" eaLnBrk="1" hangingPunct="1">
              <a:buFont typeface="Courier New" panose="02070309020205020404" pitchFamily="49" charset="0"/>
              <a:buChar char="o"/>
              <a:defRPr/>
            </a:pPr>
            <a:r>
              <a:rPr lang="en-US" altLang="en-US" sz="2000" dirty="0">
                <a:latin typeface="Century Gothic"/>
              </a:rPr>
              <a:t>Forcing fast retransmission increases the efficiency, but retransmitted packets still have to cross the whole network between Correspondent host and mobile host.</a:t>
            </a:r>
          </a:p>
          <a:p>
            <a:pPr lvl="1" algn="just" eaLnBrk="1" hangingPunct="1">
              <a:buFont typeface="Courier New" panose="02070309020205020404" pitchFamily="49" charset="0"/>
              <a:buChar char="o"/>
              <a:defRPr/>
            </a:pPr>
            <a:endParaRPr lang="en-US" altLang="en-US" sz="2000" dirty="0">
              <a:latin typeface="Century Gothic"/>
            </a:endParaRPr>
          </a:p>
          <a:p>
            <a:pPr lvl="1" algn="just" eaLnBrk="1" hangingPunct="1">
              <a:buFont typeface="Courier New" panose="02070309020205020404" pitchFamily="49" charset="0"/>
              <a:buChar char="o"/>
              <a:defRPr/>
            </a:pPr>
            <a:r>
              <a:rPr lang="en-US" altLang="en-US" sz="2000" dirty="0">
                <a:latin typeface="Century Gothic"/>
              </a:rPr>
              <a:t>If the handover from one foreign agent to another takes a longer time, the correspondent host will have already started retransmission.</a:t>
            </a:r>
          </a:p>
          <a:p>
            <a:pPr lvl="1" algn="just" eaLnBrk="1" hangingPunct="1">
              <a:buFont typeface="Courier New" panose="02070309020205020404" pitchFamily="49" charset="0"/>
              <a:buChar char="o"/>
              <a:defRPr/>
            </a:pPr>
            <a:r>
              <a:rPr lang="en-IN" sz="2000" dirty="0">
                <a:latin typeface="Century Gothic"/>
              </a:rPr>
              <a:t>approach focuses on loss due to handover: packet loss due to problems on the wireless link is not considered</a:t>
            </a:r>
            <a:endParaRPr lang="en-US" altLang="en-US" sz="2000" dirty="0">
              <a:latin typeface="Century Gothic"/>
            </a:endParaRPr>
          </a:p>
          <a:p>
            <a:pPr marL="0" indent="0">
              <a:buNone/>
              <a:defRPr/>
            </a:pPr>
            <a:endParaRPr lang="en-IN" dirty="0"/>
          </a:p>
        </p:txBody>
      </p:sp>
      <p:sp>
        <p:nvSpPr>
          <p:cNvPr id="103430" name="Slide Number Placeholder 5">
            <a:extLst>
              <a:ext uri="{FF2B5EF4-FFF2-40B4-BE49-F238E27FC236}">
                <a16:creationId xmlns:a16="http://schemas.microsoft.com/office/drawing/2014/main" id="{E122E61D-78EC-81CB-B7F3-FC3018F53E0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C3A44DE6-5151-4D4C-BE41-A8FA0DC16ACB}" type="slidenum">
              <a:rPr lang="en-US" altLang="en-US" sz="1400">
                <a:latin typeface="Times New Roman" panose="02020603050405020304" pitchFamily="18" charset="0"/>
              </a:rPr>
              <a:pPr>
                <a:spcBef>
                  <a:spcPct val="0"/>
                </a:spcBef>
                <a:buClrTx/>
                <a:buFontTx/>
                <a:buNone/>
              </a:pPr>
              <a:t>81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22610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itle 1">
            <a:extLst>
              <a:ext uri="{FF2B5EF4-FFF2-40B4-BE49-F238E27FC236}">
                <a16:creationId xmlns:a16="http://schemas.microsoft.com/office/drawing/2014/main" id="{1EEA5361-DA6B-3DB5-DC59-57468EF8E167}"/>
              </a:ext>
            </a:extLst>
          </p:cNvPr>
          <p:cNvSpPr>
            <a:spLocks noGrp="1" noChangeArrowheads="1"/>
          </p:cNvSpPr>
          <p:nvPr>
            <p:ph type="title"/>
          </p:nvPr>
        </p:nvSpPr>
        <p:spPr>
          <a:xfrm>
            <a:off x="156556" y="-95249"/>
            <a:ext cx="10515600" cy="1325563"/>
          </a:xfrm>
        </p:spPr>
        <p:txBody>
          <a:bodyPr/>
          <a:lstStyle/>
          <a:p>
            <a:r>
              <a:rPr lang="en-IN" altLang="en-US" dirty="0"/>
              <a:t>Transmission/Timeout Freezing</a:t>
            </a:r>
          </a:p>
        </p:txBody>
      </p:sp>
      <p:sp>
        <p:nvSpPr>
          <p:cNvPr id="104451" name="Content Placeholder 2">
            <a:extLst>
              <a:ext uri="{FF2B5EF4-FFF2-40B4-BE49-F238E27FC236}">
                <a16:creationId xmlns:a16="http://schemas.microsoft.com/office/drawing/2014/main" id="{6EEA0D99-6915-E0C0-9DB3-EA1048B34D70}"/>
              </a:ext>
            </a:extLst>
          </p:cNvPr>
          <p:cNvSpPr>
            <a:spLocks noGrp="1" noChangeArrowheads="1"/>
          </p:cNvSpPr>
          <p:nvPr>
            <p:ph idx="1"/>
          </p:nvPr>
        </p:nvSpPr>
        <p:spPr>
          <a:xfrm>
            <a:off x="2019300" y="1230314"/>
            <a:ext cx="8420100" cy="5246687"/>
          </a:xfrm>
        </p:spPr>
        <p:txBody>
          <a:bodyPr/>
          <a:lstStyle/>
          <a:p>
            <a:r>
              <a:rPr lang="en-IN" altLang="en-US" sz="2400" dirty="0">
                <a:latin typeface="StoneSerif"/>
              </a:rPr>
              <a:t>While the approaches presented so far can handle short interruptions of the connection</a:t>
            </a:r>
            <a:r>
              <a:rPr lang="en-IN" altLang="en-US" dirty="0">
                <a:latin typeface="StoneSerif"/>
              </a:rPr>
              <a:t>,</a:t>
            </a:r>
          </a:p>
          <a:p>
            <a:pPr lvl="1"/>
            <a:r>
              <a:rPr lang="en-IN" altLang="en-US" sz="2000" dirty="0">
                <a:latin typeface="StoneSerif"/>
              </a:rPr>
              <a:t>due to handover </a:t>
            </a:r>
          </a:p>
          <a:p>
            <a:pPr lvl="1"/>
            <a:r>
              <a:rPr lang="en-IN" altLang="en-US" sz="2000" dirty="0">
                <a:latin typeface="StoneSerif"/>
              </a:rPr>
              <a:t>transmission errors on the wireless link</a:t>
            </a:r>
          </a:p>
          <a:p>
            <a:pPr lvl="1"/>
            <a:r>
              <a:rPr lang="en-IN" altLang="en-US" sz="2000" dirty="0">
                <a:latin typeface="StoneSerif"/>
              </a:rPr>
              <a:t>But for longer interruptions of transmission </a:t>
            </a:r>
            <a:r>
              <a:rPr lang="en-IN" altLang="en-US" sz="2000" dirty="0" err="1">
                <a:latin typeface="StoneSerif"/>
              </a:rPr>
              <a:t>eg</a:t>
            </a:r>
            <a:r>
              <a:rPr lang="en-IN" altLang="en-US" sz="2000" dirty="0">
                <a:latin typeface="StoneSerif"/>
              </a:rPr>
              <a:t> like driving into a tunnel, or user moving into a cell which has no with no capacity left over</a:t>
            </a:r>
          </a:p>
          <a:p>
            <a:r>
              <a:rPr lang="en-IN" altLang="en-US" sz="2000" dirty="0">
                <a:latin typeface="StoneSerif"/>
              </a:rPr>
              <a:t>The MAC layer has already noticed connection problems, before the connection is actually interrupted from a TCP point of view.</a:t>
            </a:r>
          </a:p>
          <a:p>
            <a:r>
              <a:rPr lang="en-IN" altLang="en-US" sz="2000" b="1" dirty="0">
                <a:latin typeface="StoneSerif"/>
              </a:rPr>
              <a:t>The MAC layer can inform the TCP layer of an upcoming loss of connection or that the current interruption is not caused by congestion. </a:t>
            </a:r>
          </a:p>
          <a:p>
            <a:r>
              <a:rPr lang="en-IN" altLang="en-US" sz="2000" b="1" dirty="0">
                <a:latin typeface="StoneSerif"/>
              </a:rPr>
              <a:t>TCP can now stop sending and ‘freezes’ the current state of its congestion window and further timers</a:t>
            </a:r>
          </a:p>
          <a:p>
            <a:endParaRPr lang="en-IN" altLang="en-US" sz="2400" dirty="0">
              <a:latin typeface="StoneSerif"/>
            </a:endParaRPr>
          </a:p>
        </p:txBody>
      </p:sp>
      <p:sp>
        <p:nvSpPr>
          <p:cNvPr id="104454" name="Slide Number Placeholder 5">
            <a:extLst>
              <a:ext uri="{FF2B5EF4-FFF2-40B4-BE49-F238E27FC236}">
                <a16:creationId xmlns:a16="http://schemas.microsoft.com/office/drawing/2014/main" id="{6C5B621B-1CCB-C4E9-087A-70B833B5BB0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9780DC37-A7D3-4BF1-AD0A-51327ECCDF60}" type="slidenum">
              <a:rPr lang="en-US" altLang="en-US" sz="1400">
                <a:latin typeface="Times New Roman" panose="02020603050405020304" pitchFamily="18" charset="0"/>
              </a:rPr>
              <a:pPr>
                <a:spcBef>
                  <a:spcPct val="0"/>
                </a:spcBef>
                <a:buClrTx/>
                <a:buFontTx/>
                <a:buNone/>
              </a:pPr>
              <a:t>82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9782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a:extLst>
              <a:ext uri="{FF2B5EF4-FFF2-40B4-BE49-F238E27FC236}">
                <a16:creationId xmlns:a16="http://schemas.microsoft.com/office/drawing/2014/main" id="{013650EE-92FA-AB9A-7901-05A40E94388D}"/>
              </a:ext>
            </a:extLst>
          </p:cNvPr>
          <p:cNvSpPr>
            <a:spLocks noGrp="1" noChangeArrowheads="1"/>
          </p:cNvSpPr>
          <p:nvPr>
            <p:ph type="title"/>
          </p:nvPr>
        </p:nvSpPr>
        <p:spPr/>
        <p:txBody>
          <a:bodyPr/>
          <a:lstStyle/>
          <a:p>
            <a:r>
              <a:rPr lang="en-IN" altLang="en-US"/>
              <a:t>Transmission/Timeout Freezing</a:t>
            </a:r>
          </a:p>
        </p:txBody>
      </p:sp>
      <p:sp>
        <p:nvSpPr>
          <p:cNvPr id="105475" name="Content Placeholder 2">
            <a:extLst>
              <a:ext uri="{FF2B5EF4-FFF2-40B4-BE49-F238E27FC236}">
                <a16:creationId xmlns:a16="http://schemas.microsoft.com/office/drawing/2014/main" id="{FADB3E05-1193-60BA-EF29-55E2CC2ADBCB}"/>
              </a:ext>
            </a:extLst>
          </p:cNvPr>
          <p:cNvSpPr>
            <a:spLocks noGrp="1" noChangeArrowheads="1"/>
          </p:cNvSpPr>
          <p:nvPr>
            <p:ph idx="1"/>
          </p:nvPr>
        </p:nvSpPr>
        <p:spPr>
          <a:xfrm>
            <a:off x="1249680" y="1881505"/>
            <a:ext cx="8382000" cy="4114800"/>
          </a:xfrm>
        </p:spPr>
        <p:txBody>
          <a:bodyPr>
            <a:normAutofit fontScale="92500" lnSpcReduction="20000"/>
          </a:bodyPr>
          <a:lstStyle/>
          <a:p>
            <a:r>
              <a:rPr lang="en-IN" altLang="en-US" sz="2000" dirty="0">
                <a:latin typeface="StoneSerif"/>
              </a:rPr>
              <a:t>As soon as the MAC layer detects connectivity again, it signals TCP that it can resume operation at exactly the same point where it had been forced to stop. </a:t>
            </a:r>
          </a:p>
          <a:p>
            <a:r>
              <a:rPr lang="en-IN" altLang="en-US" sz="2000" dirty="0">
                <a:latin typeface="StoneSerif"/>
              </a:rPr>
              <a:t>For TCP time simply does not advance, so no timers expire.</a:t>
            </a:r>
          </a:p>
          <a:p>
            <a:r>
              <a:rPr lang="en-IN" altLang="en-US" sz="2000" dirty="0"/>
              <a:t>The </a:t>
            </a:r>
            <a:r>
              <a:rPr lang="en-IN" altLang="en-US" sz="2000" b="1" dirty="0"/>
              <a:t>advantage </a:t>
            </a:r>
            <a:r>
              <a:rPr lang="en-IN" altLang="en-US" sz="2000" dirty="0"/>
              <a:t>of this approach is that it offers a way to resume TCP connections even after longer interruptions of the connection. </a:t>
            </a:r>
          </a:p>
          <a:p>
            <a:pPr lvl="1"/>
            <a:r>
              <a:rPr lang="en-IN" altLang="en-US" sz="1600" dirty="0"/>
              <a:t>It is independent of </a:t>
            </a:r>
            <a:r>
              <a:rPr lang="en-IN" altLang="en-US" sz="2000" dirty="0"/>
              <a:t>any other TCP mechanism, such as acknowledgements or sequence numbers, so it can be used together with encrypted data</a:t>
            </a:r>
          </a:p>
          <a:p>
            <a:pPr>
              <a:buFont typeface="Wingdings" panose="05000000000000000000" pitchFamily="2" charset="2"/>
              <a:buNone/>
            </a:pPr>
            <a:r>
              <a:rPr lang="en-IN" altLang="en-US" sz="2400" b="1" dirty="0"/>
              <a:t>Disadvantages</a:t>
            </a:r>
          </a:p>
          <a:p>
            <a:r>
              <a:rPr lang="en-IN" altLang="en-US" sz="2000" dirty="0">
                <a:latin typeface="StoneSerif"/>
              </a:rPr>
              <a:t>All mechanisms rely </a:t>
            </a:r>
            <a:r>
              <a:rPr lang="en-IN" altLang="en-US" sz="2000" dirty="0">
                <a:solidFill>
                  <a:srgbClr val="C00000"/>
                </a:solidFill>
                <a:latin typeface="StoneSerif"/>
              </a:rPr>
              <a:t>on the capability of the MAC layer to detect future interruptions. </a:t>
            </a:r>
          </a:p>
          <a:p>
            <a:r>
              <a:rPr lang="en-IN" altLang="en-US" sz="2000" dirty="0">
                <a:latin typeface="StoneSerif"/>
              </a:rPr>
              <a:t>Freezing the state of TCP </a:t>
            </a:r>
            <a:r>
              <a:rPr lang="en-IN" altLang="en-US" sz="2000" dirty="0">
                <a:solidFill>
                  <a:srgbClr val="C00000"/>
                </a:solidFill>
                <a:latin typeface="StoneSerif"/>
              </a:rPr>
              <a:t>does not help in case of some encryption schemes that use time-dependent random numbers</a:t>
            </a:r>
            <a:r>
              <a:rPr lang="en-IN" altLang="en-US" sz="2000" dirty="0">
                <a:latin typeface="StoneSerif"/>
              </a:rPr>
              <a:t>.</a:t>
            </a:r>
          </a:p>
          <a:p>
            <a:pPr lvl="1"/>
            <a:r>
              <a:rPr lang="en-IN" altLang="en-US" sz="2000" dirty="0">
                <a:latin typeface="StoneSerif"/>
              </a:rPr>
              <a:t>		</a:t>
            </a:r>
          </a:p>
        </p:txBody>
      </p:sp>
      <p:sp>
        <p:nvSpPr>
          <p:cNvPr id="105478" name="Slide Number Placeholder 5">
            <a:extLst>
              <a:ext uri="{FF2B5EF4-FFF2-40B4-BE49-F238E27FC236}">
                <a16:creationId xmlns:a16="http://schemas.microsoft.com/office/drawing/2014/main" id="{C9B8FF69-9535-3B16-EA39-4611998A7B55}"/>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7522EEF4-3201-41D3-971A-C8B6500A259B}" type="slidenum">
              <a:rPr lang="en-US" altLang="en-US" sz="1400">
                <a:latin typeface="Times New Roman" panose="02020603050405020304" pitchFamily="18" charset="0"/>
              </a:rPr>
              <a:pPr>
                <a:spcBef>
                  <a:spcPct val="0"/>
                </a:spcBef>
                <a:buClrTx/>
                <a:buFontTx/>
                <a:buNone/>
              </a:pPr>
              <a:t>83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0735529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itle 1">
            <a:extLst>
              <a:ext uri="{FF2B5EF4-FFF2-40B4-BE49-F238E27FC236}">
                <a16:creationId xmlns:a16="http://schemas.microsoft.com/office/drawing/2014/main" id="{8BD121E7-656D-05F0-85ED-99D7B7893BED}"/>
              </a:ext>
            </a:extLst>
          </p:cNvPr>
          <p:cNvSpPr>
            <a:spLocks noGrp="1" noChangeArrowheads="1"/>
          </p:cNvSpPr>
          <p:nvPr>
            <p:ph type="title"/>
          </p:nvPr>
        </p:nvSpPr>
        <p:spPr/>
        <p:txBody>
          <a:bodyPr/>
          <a:lstStyle/>
          <a:p>
            <a:pPr algn="l"/>
            <a:r>
              <a:rPr lang="en-US" altLang="en-US" b="1"/>
              <a:t>Selective retransmission</a:t>
            </a:r>
          </a:p>
        </p:txBody>
      </p:sp>
      <p:sp>
        <p:nvSpPr>
          <p:cNvPr id="3" name="Content Placeholder 2">
            <a:extLst>
              <a:ext uri="{FF2B5EF4-FFF2-40B4-BE49-F238E27FC236}">
                <a16:creationId xmlns:a16="http://schemas.microsoft.com/office/drawing/2014/main" id="{3BB208AD-1976-0411-F26A-86330F04368C}"/>
              </a:ext>
            </a:extLst>
          </p:cNvPr>
          <p:cNvSpPr>
            <a:spLocks noGrp="1"/>
          </p:cNvSpPr>
          <p:nvPr>
            <p:ph idx="1"/>
          </p:nvPr>
        </p:nvSpPr>
        <p:spPr>
          <a:xfrm>
            <a:off x="1292629" y="1828800"/>
            <a:ext cx="8610600" cy="5029200"/>
          </a:xfrm>
        </p:spPr>
        <p:txBody>
          <a:bodyPr/>
          <a:lstStyle/>
          <a:p>
            <a:pPr>
              <a:defRPr/>
            </a:pPr>
            <a:r>
              <a:rPr lang="en-US" sz="2400" dirty="0"/>
              <a:t>TCP acknowledgements are cumulative, i.e., they acknowledge in-order receipt of packets up to a certain packet.</a:t>
            </a:r>
          </a:p>
          <a:p>
            <a:pPr>
              <a:defRPr/>
            </a:pPr>
            <a:r>
              <a:rPr lang="en-US" sz="2400" dirty="0"/>
              <a:t>If a single packet is lost, the sender has to retransmit everything starting from the lost packet.</a:t>
            </a:r>
          </a:p>
          <a:p>
            <a:pPr>
              <a:defRPr/>
            </a:pPr>
            <a:r>
              <a:rPr lang="en-US" sz="2400" dirty="0"/>
              <a:t>This method wastes the bandwidth for any kind of  network.</a:t>
            </a:r>
          </a:p>
          <a:p>
            <a:pPr>
              <a:defRPr/>
            </a:pPr>
            <a:r>
              <a:rPr lang="en-US" sz="2400" dirty="0"/>
              <a:t>TCP can indirectly request a selective retransmission of</a:t>
            </a:r>
          </a:p>
          <a:p>
            <a:pPr>
              <a:buFont typeface="Wingdings" panose="05000000000000000000" pitchFamily="2" charset="2"/>
              <a:buNone/>
              <a:defRPr/>
            </a:pPr>
            <a:r>
              <a:rPr lang="en-US" sz="2400" dirty="0"/>
              <a:t>    of packets.</a:t>
            </a:r>
          </a:p>
          <a:p>
            <a:pPr lvl="1">
              <a:defRPr/>
            </a:pPr>
            <a:r>
              <a:rPr lang="en-US" sz="2000" dirty="0"/>
              <a:t>The sender can now determine precisely which packet is needed</a:t>
            </a:r>
            <a:r>
              <a:rPr lang="en-US" dirty="0">
                <a:ea typeface="+mn-ea"/>
                <a:cs typeface="+mn-cs"/>
              </a:rPr>
              <a:t>   </a:t>
            </a:r>
            <a:r>
              <a:rPr lang="en-US" sz="2000" dirty="0"/>
              <a:t>and can retransmit it.</a:t>
            </a:r>
          </a:p>
          <a:p>
            <a:pPr>
              <a:buFont typeface="Wingdings" panose="05000000000000000000" pitchFamily="2" charset="2"/>
              <a:buNone/>
              <a:defRPr/>
            </a:pPr>
            <a:endParaRPr lang="en-US" sz="2400" dirty="0"/>
          </a:p>
        </p:txBody>
      </p:sp>
      <p:sp>
        <p:nvSpPr>
          <p:cNvPr id="106502" name="Slide Number Placeholder 5">
            <a:extLst>
              <a:ext uri="{FF2B5EF4-FFF2-40B4-BE49-F238E27FC236}">
                <a16:creationId xmlns:a16="http://schemas.microsoft.com/office/drawing/2014/main" id="{718B06FC-8D05-72B7-7F77-E3BF7954A2D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1C660DB1-17A3-4C45-86E8-FCE65190056E}" type="slidenum">
              <a:rPr lang="en-US" altLang="en-US" sz="1400">
                <a:latin typeface="Times New Roman" panose="02020603050405020304" pitchFamily="18" charset="0"/>
              </a:rPr>
              <a:pPr>
                <a:spcBef>
                  <a:spcPct val="0"/>
                </a:spcBef>
                <a:buClrTx/>
                <a:buFontTx/>
                <a:buNone/>
              </a:pPr>
              <a:t>84</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9116826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itle 1">
            <a:extLst>
              <a:ext uri="{FF2B5EF4-FFF2-40B4-BE49-F238E27FC236}">
                <a16:creationId xmlns:a16="http://schemas.microsoft.com/office/drawing/2014/main" id="{A4DCB479-F962-8FCE-23A6-F8FF2D4A0146}"/>
              </a:ext>
            </a:extLst>
          </p:cNvPr>
          <p:cNvSpPr>
            <a:spLocks noGrp="1" noChangeArrowheads="1"/>
          </p:cNvSpPr>
          <p:nvPr>
            <p:ph type="title"/>
          </p:nvPr>
        </p:nvSpPr>
        <p:spPr/>
        <p:txBody>
          <a:bodyPr/>
          <a:lstStyle/>
          <a:p>
            <a:r>
              <a:rPr lang="en-US" altLang="en-US" b="1"/>
              <a:t>Selective retransmission</a:t>
            </a:r>
            <a:endParaRPr lang="en-US" altLang="en-US"/>
          </a:p>
        </p:txBody>
      </p:sp>
      <p:sp>
        <p:nvSpPr>
          <p:cNvPr id="3" name="Content Placeholder 2">
            <a:extLst>
              <a:ext uri="{FF2B5EF4-FFF2-40B4-BE49-F238E27FC236}">
                <a16:creationId xmlns:a16="http://schemas.microsoft.com/office/drawing/2014/main" id="{B9369029-1BC5-EBF2-226C-5C2F7918072E}"/>
              </a:ext>
            </a:extLst>
          </p:cNvPr>
          <p:cNvSpPr>
            <a:spLocks noGrp="1"/>
          </p:cNvSpPr>
          <p:nvPr>
            <p:ph idx="1"/>
          </p:nvPr>
        </p:nvSpPr>
        <p:spPr>
          <a:xfrm>
            <a:off x="1152698" y="1966119"/>
            <a:ext cx="8534400" cy="4114800"/>
          </a:xfrm>
        </p:spPr>
        <p:txBody>
          <a:bodyPr/>
          <a:lstStyle/>
          <a:p>
            <a:pPr>
              <a:defRPr/>
            </a:pPr>
            <a:r>
              <a:rPr lang="en-US" sz="2400" dirty="0"/>
              <a:t>The </a:t>
            </a:r>
            <a:r>
              <a:rPr lang="en-US" sz="2400" b="1" dirty="0"/>
              <a:t>advantage </a:t>
            </a:r>
            <a:r>
              <a:rPr lang="en-US" sz="2400" dirty="0"/>
              <a:t>of this approach is obvious: a sender retransmits only the lost packets.</a:t>
            </a:r>
          </a:p>
          <a:p>
            <a:pPr lvl="1">
              <a:defRPr/>
            </a:pPr>
            <a:r>
              <a:rPr lang="en-US" dirty="0">
                <a:ea typeface="+mn-ea"/>
                <a:cs typeface="+mn-cs"/>
              </a:rPr>
              <a:t> </a:t>
            </a:r>
            <a:r>
              <a:rPr lang="en-US" sz="2000" dirty="0"/>
              <a:t>This lowers bandwidth requirements and is extremely helpful in slow wireless links. </a:t>
            </a:r>
          </a:p>
          <a:p>
            <a:pPr>
              <a:defRPr/>
            </a:pPr>
            <a:r>
              <a:rPr lang="en-US" b="1" dirty="0"/>
              <a:t>Disadvantage</a:t>
            </a:r>
          </a:p>
          <a:p>
            <a:pPr lvl="1">
              <a:defRPr/>
            </a:pPr>
            <a:r>
              <a:rPr lang="en-US" sz="2000" dirty="0"/>
              <a:t>More complex software on the receiver side, because now more buffer is necessary to resequence data and to wait for gaps to be filled</a:t>
            </a:r>
          </a:p>
          <a:p>
            <a:pPr lvl="1">
              <a:defRPr/>
            </a:pPr>
            <a:r>
              <a:rPr lang="en-US" sz="2000" dirty="0"/>
              <a:t>But while memory sizes and CPU performance permanently increase, the bandwidth of the air interface remains almost the same.</a:t>
            </a:r>
          </a:p>
        </p:txBody>
      </p:sp>
      <p:sp>
        <p:nvSpPr>
          <p:cNvPr id="107524" name="Date Placeholder 3">
            <a:extLst>
              <a:ext uri="{FF2B5EF4-FFF2-40B4-BE49-F238E27FC236}">
                <a16:creationId xmlns:a16="http://schemas.microsoft.com/office/drawing/2014/main" id="{1DAADF22-F69B-3C58-1717-B7DE3C24D881}"/>
              </a:ext>
            </a:extLst>
          </p:cNvPr>
          <p:cNvSpPr>
            <a:spLocks noGrp="1"/>
          </p:cNvSpPr>
          <p:nvPr>
            <p:ph type="dt"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107525" name="Footer Placeholder 4">
            <a:extLst>
              <a:ext uri="{FF2B5EF4-FFF2-40B4-BE49-F238E27FC236}">
                <a16:creationId xmlns:a16="http://schemas.microsoft.com/office/drawing/2014/main" id="{5BFE5670-87C6-5163-4ED2-4EF39C0D6F6A}"/>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107526" name="Slide Number Placeholder 5">
            <a:extLst>
              <a:ext uri="{FF2B5EF4-FFF2-40B4-BE49-F238E27FC236}">
                <a16:creationId xmlns:a16="http://schemas.microsoft.com/office/drawing/2014/main" id="{83FD168B-C42C-AE48-3478-7326C451CCA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06B6F4C7-F8B3-4962-9541-AB6F18A107D5}" type="slidenum">
              <a:rPr lang="en-US" altLang="en-US" sz="1400">
                <a:latin typeface="Times New Roman" panose="02020603050405020304" pitchFamily="18" charset="0"/>
              </a:rPr>
              <a:pPr>
                <a:spcBef>
                  <a:spcPct val="0"/>
                </a:spcBef>
                <a:buClrTx/>
                <a:buFontTx/>
                <a:buNone/>
              </a:pPr>
              <a:t>85</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886938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itle 1">
            <a:extLst>
              <a:ext uri="{FF2B5EF4-FFF2-40B4-BE49-F238E27FC236}">
                <a16:creationId xmlns:a16="http://schemas.microsoft.com/office/drawing/2014/main" id="{20966850-CFAE-9105-63D3-6305548EF7FE}"/>
              </a:ext>
            </a:extLst>
          </p:cNvPr>
          <p:cNvSpPr>
            <a:spLocks noGrp="1" noChangeArrowheads="1"/>
          </p:cNvSpPr>
          <p:nvPr>
            <p:ph type="title"/>
          </p:nvPr>
        </p:nvSpPr>
        <p:spPr/>
        <p:txBody>
          <a:bodyPr/>
          <a:lstStyle/>
          <a:p>
            <a:r>
              <a:rPr lang="en-US" altLang="en-US" dirty="0"/>
              <a:t>Transaction-Oriented TCP</a:t>
            </a:r>
          </a:p>
        </p:txBody>
      </p:sp>
      <p:sp>
        <p:nvSpPr>
          <p:cNvPr id="3" name="Content Placeholder 2">
            <a:extLst>
              <a:ext uri="{FF2B5EF4-FFF2-40B4-BE49-F238E27FC236}">
                <a16:creationId xmlns:a16="http://schemas.microsoft.com/office/drawing/2014/main" id="{F81C5E89-005A-69BE-34B9-26132380BD76}"/>
              </a:ext>
            </a:extLst>
          </p:cNvPr>
          <p:cNvSpPr>
            <a:spLocks noGrp="1"/>
          </p:cNvSpPr>
          <p:nvPr>
            <p:ph idx="1"/>
          </p:nvPr>
        </p:nvSpPr>
        <p:spPr>
          <a:xfrm>
            <a:off x="1086196" y="1690688"/>
            <a:ext cx="8229600" cy="5486400"/>
          </a:xfrm>
        </p:spPr>
        <p:txBody>
          <a:bodyPr/>
          <a:lstStyle/>
          <a:p>
            <a:pPr>
              <a:defRPr/>
            </a:pPr>
            <a:r>
              <a:rPr lang="en-US" sz="2400" dirty="0"/>
              <a:t>Assume an application running on the mobile host that sends a short request to a server from time to time, which responds with a short message.</a:t>
            </a:r>
          </a:p>
          <a:p>
            <a:pPr lvl="1">
              <a:defRPr/>
            </a:pPr>
            <a:r>
              <a:rPr lang="en-US" sz="2000" dirty="0"/>
              <a:t>If the application requires reliable transport of the packets, it may use TCP.</a:t>
            </a:r>
          </a:p>
          <a:p>
            <a:pPr lvl="1">
              <a:defRPr/>
            </a:pPr>
            <a:r>
              <a:rPr lang="en-US" sz="2000" dirty="0"/>
              <a:t>Using TCP now requires several packets over the wireless link. </a:t>
            </a:r>
          </a:p>
          <a:p>
            <a:pPr lvl="1">
              <a:defRPr/>
            </a:pPr>
            <a:r>
              <a:rPr lang="en-US" sz="2000" dirty="0"/>
              <a:t>First, TCP uses a three-way handshake to establish the connection. </a:t>
            </a:r>
          </a:p>
          <a:p>
            <a:pPr lvl="1">
              <a:defRPr/>
            </a:pPr>
            <a:r>
              <a:rPr lang="en-US" sz="2000" dirty="0"/>
              <a:t>At least one additional packet is usually needed for transmission of the request, and requires three more </a:t>
            </a:r>
            <a:r>
              <a:rPr lang="en-US" dirty="0">
                <a:ea typeface="+mn-ea"/>
                <a:cs typeface="+mn-cs"/>
              </a:rPr>
              <a:t>packets </a:t>
            </a:r>
            <a:r>
              <a:rPr lang="en-US" sz="2000" dirty="0"/>
              <a:t>to close the connection via a three-way handshake.</a:t>
            </a:r>
          </a:p>
          <a:p>
            <a:pPr lvl="1">
              <a:defRPr/>
            </a:pPr>
            <a:r>
              <a:rPr lang="en-US" sz="2000" b="1" dirty="0"/>
              <a:t>But in an example of only one data packet, TCP may need seven packets altogether</a:t>
            </a:r>
            <a:r>
              <a:rPr lang="en-US" sz="2000" dirty="0"/>
              <a:t>.</a:t>
            </a:r>
          </a:p>
        </p:txBody>
      </p:sp>
      <p:sp>
        <p:nvSpPr>
          <p:cNvPr id="108550" name="Slide Number Placeholder 5">
            <a:extLst>
              <a:ext uri="{FF2B5EF4-FFF2-40B4-BE49-F238E27FC236}">
                <a16:creationId xmlns:a16="http://schemas.microsoft.com/office/drawing/2014/main" id="{45F80215-2568-6521-C64C-540E875836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683EAB32-47C6-438F-9E22-5D7362AAB4D9}" type="slidenum">
              <a:rPr lang="en-US" altLang="en-US" sz="1400">
                <a:latin typeface="Times New Roman" panose="02020603050405020304" pitchFamily="18" charset="0"/>
              </a:rPr>
              <a:pPr>
                <a:spcBef>
                  <a:spcPct val="0"/>
                </a:spcBef>
                <a:buClrTx/>
                <a:buFontTx/>
                <a:buNone/>
              </a:pPr>
              <a:t>86</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422828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a:extLst>
              <a:ext uri="{FF2B5EF4-FFF2-40B4-BE49-F238E27FC236}">
                <a16:creationId xmlns:a16="http://schemas.microsoft.com/office/drawing/2014/main" id="{E2A644B8-8AD9-7000-8B9D-3065B5059C38}"/>
              </a:ext>
            </a:extLst>
          </p:cNvPr>
          <p:cNvSpPr>
            <a:spLocks noGrp="1" noChangeArrowheads="1"/>
          </p:cNvSpPr>
          <p:nvPr>
            <p:ph type="title"/>
          </p:nvPr>
        </p:nvSpPr>
        <p:spPr/>
        <p:txBody>
          <a:bodyPr/>
          <a:lstStyle/>
          <a:p>
            <a:r>
              <a:rPr lang="en-US" altLang="en-US"/>
              <a:t>Transaction-Oriented TCP</a:t>
            </a:r>
          </a:p>
        </p:txBody>
      </p:sp>
      <p:sp>
        <p:nvSpPr>
          <p:cNvPr id="109573" name="Slide Number Placeholder 5">
            <a:extLst>
              <a:ext uri="{FF2B5EF4-FFF2-40B4-BE49-F238E27FC236}">
                <a16:creationId xmlns:a16="http://schemas.microsoft.com/office/drawing/2014/main" id="{79F1E485-F9A5-17EC-2792-5895F84332B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42EF29B6-87D3-4E58-BD6E-38875DB3068A}" type="slidenum">
              <a:rPr lang="en-US" altLang="en-US" sz="1400">
                <a:latin typeface="Times New Roman" panose="02020603050405020304" pitchFamily="18" charset="0"/>
              </a:rPr>
              <a:pPr>
                <a:spcBef>
                  <a:spcPct val="0"/>
                </a:spcBef>
                <a:buClrTx/>
                <a:buFontTx/>
                <a:buNone/>
              </a:pPr>
              <a:t>87</a:t>
            </a:fld>
            <a:endParaRPr lang="en-US" altLang="en-US" sz="1400">
              <a:latin typeface="Times New Roman" panose="02020603050405020304" pitchFamily="18" charset="0"/>
            </a:endParaRPr>
          </a:p>
        </p:txBody>
      </p:sp>
      <p:pic>
        <p:nvPicPr>
          <p:cNvPr id="109574" name="Picture 2">
            <a:extLst>
              <a:ext uri="{FF2B5EF4-FFF2-40B4-BE49-F238E27FC236}">
                <a16:creationId xmlns:a16="http://schemas.microsoft.com/office/drawing/2014/main" id="{EDA44058-1253-7E20-DF4A-E8571EA7F3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429000" y="1752600"/>
            <a:ext cx="6019800" cy="4114800"/>
          </a:xfrm>
          <a:noFill/>
        </p:spPr>
      </p:pic>
    </p:spTree>
    <p:extLst>
      <p:ext uri="{BB962C8B-B14F-4D97-AF65-F5344CB8AC3E}">
        <p14:creationId xmlns:p14="http://schemas.microsoft.com/office/powerpoint/2010/main" val="1306033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591015C7-6F14-7EBB-0E10-406877565B30}"/>
              </a:ext>
            </a:extLst>
          </p:cNvPr>
          <p:cNvSpPr>
            <a:spLocks noGrp="1" noChangeArrowheads="1"/>
          </p:cNvSpPr>
          <p:nvPr>
            <p:ph type="title"/>
          </p:nvPr>
        </p:nvSpPr>
        <p:spPr/>
        <p:txBody>
          <a:bodyPr/>
          <a:lstStyle/>
          <a:p>
            <a:r>
              <a:rPr lang="en-US" altLang="en-US"/>
              <a:t>Transaction-Oriented TCP</a:t>
            </a:r>
          </a:p>
        </p:txBody>
      </p:sp>
      <p:sp>
        <p:nvSpPr>
          <p:cNvPr id="110595" name="Content Placeholder 2">
            <a:extLst>
              <a:ext uri="{FF2B5EF4-FFF2-40B4-BE49-F238E27FC236}">
                <a16:creationId xmlns:a16="http://schemas.microsoft.com/office/drawing/2014/main" id="{71E32C74-B38F-6023-AC20-BF2FFE56C164}"/>
              </a:ext>
            </a:extLst>
          </p:cNvPr>
          <p:cNvSpPr>
            <a:spLocks noGrp="1" noChangeArrowheads="1"/>
          </p:cNvSpPr>
          <p:nvPr>
            <p:ph idx="1"/>
          </p:nvPr>
        </p:nvSpPr>
        <p:spPr>
          <a:xfrm>
            <a:off x="1253837" y="1849582"/>
            <a:ext cx="8153400" cy="4114800"/>
          </a:xfrm>
        </p:spPr>
        <p:txBody>
          <a:bodyPr>
            <a:normAutofit fontScale="92500" lnSpcReduction="10000"/>
          </a:bodyPr>
          <a:lstStyle/>
          <a:p>
            <a:r>
              <a:rPr lang="en-US" altLang="en-US" sz="2400" dirty="0"/>
              <a:t>This led to the development of a transaction-oriented TCP (T/TCP, RFC 1644 (Braden, 1994)). </a:t>
            </a:r>
          </a:p>
          <a:p>
            <a:r>
              <a:rPr lang="en-US" altLang="en-US" sz="2400" b="1" dirty="0"/>
              <a:t>T/TCP can combine packets for connection establishment and connection release with user data packets. </a:t>
            </a:r>
          </a:p>
          <a:p>
            <a:r>
              <a:rPr lang="en-US" altLang="en-US" sz="2400" dirty="0"/>
              <a:t>This can reduce the number of packets down to two instead of seven.</a:t>
            </a:r>
          </a:p>
          <a:p>
            <a:r>
              <a:rPr lang="en-US" altLang="en-US" sz="2400" b="1" dirty="0"/>
              <a:t>Advantage for certain applications is the reduction in the overhead </a:t>
            </a:r>
            <a:r>
              <a:rPr lang="en-US" altLang="en-US" sz="2400" dirty="0"/>
              <a:t>which standard TCP has for connection setup and connection release.</a:t>
            </a:r>
          </a:p>
          <a:p>
            <a:r>
              <a:rPr lang="en-US" altLang="en-US" sz="2400" dirty="0"/>
              <a:t>T/TCP is not the original TCP anymore, so it requires changes in the mobile host and all correspondent hosts, which is a major </a:t>
            </a:r>
            <a:r>
              <a:rPr lang="en-US" altLang="en-US" sz="2400" b="1" dirty="0"/>
              <a:t>disadvantage. </a:t>
            </a:r>
            <a:endParaRPr lang="en-US" altLang="en-US" sz="2400" dirty="0"/>
          </a:p>
        </p:txBody>
      </p:sp>
      <p:sp>
        <p:nvSpPr>
          <p:cNvPr id="110597" name="Slide Number Placeholder 5">
            <a:extLst>
              <a:ext uri="{FF2B5EF4-FFF2-40B4-BE49-F238E27FC236}">
                <a16:creationId xmlns:a16="http://schemas.microsoft.com/office/drawing/2014/main" id="{D89CE682-C332-9F3A-AEEA-C473553685B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98AF7DD7-5A43-4912-85CE-F75C425ECD39}" type="slidenum">
              <a:rPr lang="en-US" altLang="en-US" sz="1400">
                <a:latin typeface="Times New Roman" panose="02020603050405020304" pitchFamily="18" charset="0"/>
              </a:rPr>
              <a:pPr>
                <a:spcBef>
                  <a:spcPct val="0"/>
                </a:spcBef>
                <a:buClrTx/>
                <a:buFontTx/>
                <a:buNone/>
              </a:pPr>
              <a:t>88</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1298148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89856340-3E6C-5327-829B-B70CCE4315F9}"/>
              </a:ext>
            </a:extLst>
          </p:cNvPr>
          <p:cNvSpPr>
            <a:spLocks noGrp="1" noChangeArrowheads="1"/>
          </p:cNvSpPr>
          <p:nvPr>
            <p:ph type="title"/>
          </p:nvPr>
        </p:nvSpPr>
        <p:spPr>
          <a:xfrm>
            <a:off x="464128" y="-69056"/>
            <a:ext cx="10515600" cy="1325563"/>
          </a:xfrm>
        </p:spPr>
        <p:txBody>
          <a:bodyPr/>
          <a:lstStyle/>
          <a:p>
            <a:r>
              <a:rPr lang="en-US" altLang="en-US" dirty="0"/>
              <a:t>TCP over 2.5 G/3 G networks</a:t>
            </a:r>
          </a:p>
        </p:txBody>
      </p:sp>
      <p:sp>
        <p:nvSpPr>
          <p:cNvPr id="3" name="Content Placeholder 2">
            <a:extLst>
              <a:ext uri="{FF2B5EF4-FFF2-40B4-BE49-F238E27FC236}">
                <a16:creationId xmlns:a16="http://schemas.microsoft.com/office/drawing/2014/main" id="{D35B2C7C-C96A-D9C0-8AF7-865FE0056295}"/>
              </a:ext>
            </a:extLst>
          </p:cNvPr>
          <p:cNvSpPr>
            <a:spLocks noGrp="1"/>
          </p:cNvSpPr>
          <p:nvPr>
            <p:ph idx="1"/>
          </p:nvPr>
        </p:nvSpPr>
        <p:spPr>
          <a:xfrm>
            <a:off x="1752600" y="1143000"/>
            <a:ext cx="8915400" cy="4114800"/>
          </a:xfrm>
        </p:spPr>
        <p:txBody>
          <a:bodyPr/>
          <a:lstStyle/>
          <a:p>
            <a:pPr>
              <a:defRPr/>
            </a:pPr>
            <a:r>
              <a:rPr lang="en-US" sz="2400" dirty="0"/>
              <a:t>The following characteristics have to be considered when deploying applications over 2.5G/3G wireless links:</a:t>
            </a:r>
          </a:p>
          <a:p>
            <a:pPr>
              <a:defRPr/>
            </a:pPr>
            <a:r>
              <a:rPr lang="en-US" sz="2400" b="1" dirty="0"/>
              <a:t>Data rates:</a:t>
            </a:r>
          </a:p>
          <a:p>
            <a:pPr lvl="1">
              <a:defRPr/>
            </a:pPr>
            <a:r>
              <a:rPr lang="en-US" sz="2000" b="1" dirty="0"/>
              <a:t> While typical data rates of today’s 2.5G systems are 10–20 </a:t>
            </a:r>
            <a:r>
              <a:rPr lang="en-US" sz="2000" b="1" dirty="0" err="1"/>
              <a:t>kbit</a:t>
            </a:r>
            <a:r>
              <a:rPr lang="en-US" sz="2000" b="1" dirty="0"/>
              <a:t>/s </a:t>
            </a:r>
            <a:r>
              <a:rPr lang="en-US" sz="2000" dirty="0"/>
              <a:t>uplink and 20–50 </a:t>
            </a:r>
            <a:r>
              <a:rPr lang="en-US" sz="2000" dirty="0" err="1"/>
              <a:t>kbit</a:t>
            </a:r>
            <a:r>
              <a:rPr lang="en-US" sz="2000" dirty="0"/>
              <a:t>/s downlink, 3G and future 2.5G systems will initially offer data rates around 64 </a:t>
            </a:r>
            <a:r>
              <a:rPr lang="en-US" sz="2000" dirty="0" err="1"/>
              <a:t>kbit</a:t>
            </a:r>
            <a:r>
              <a:rPr lang="en-US" sz="2000" dirty="0"/>
              <a:t>/s uplink and 115–384 </a:t>
            </a:r>
            <a:r>
              <a:rPr lang="en-US" sz="2000" dirty="0" err="1"/>
              <a:t>kbit</a:t>
            </a:r>
            <a:r>
              <a:rPr lang="en-US" sz="2000" dirty="0"/>
              <a:t>/s downlink.</a:t>
            </a:r>
          </a:p>
          <a:p>
            <a:pPr lvl="1">
              <a:defRPr/>
            </a:pPr>
            <a:r>
              <a:rPr lang="en-US" sz="2000" dirty="0"/>
              <a:t>Typically, data rates are asymmetric as it is expected that users will download more data compared to uploading. Uploading is limited by the limited battery power</a:t>
            </a:r>
          </a:p>
          <a:p>
            <a:pPr lvl="1">
              <a:defRPr/>
            </a:pPr>
            <a:r>
              <a:rPr lang="en-US" sz="2000" dirty="0"/>
              <a:t>Serious problems that may reduce throughput dramatically are bandwidth oscillations due to dynamic resource sharing.</a:t>
            </a:r>
          </a:p>
        </p:txBody>
      </p:sp>
      <p:sp>
        <p:nvSpPr>
          <p:cNvPr id="111622" name="Slide Number Placeholder 5">
            <a:extLst>
              <a:ext uri="{FF2B5EF4-FFF2-40B4-BE49-F238E27FC236}">
                <a16:creationId xmlns:a16="http://schemas.microsoft.com/office/drawing/2014/main" id="{298856DC-71A1-C906-B39B-D2C5E388D64A}"/>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84D7B3F1-27ED-494A-A12B-C2B1B12EF7A1}" type="slidenum">
              <a:rPr lang="en-US" altLang="en-US" sz="1400">
                <a:latin typeface="Times New Roman" panose="02020603050405020304" pitchFamily="18" charset="0"/>
              </a:rPr>
              <a:pPr>
                <a:spcBef>
                  <a:spcPct val="0"/>
                </a:spcBef>
                <a:buClrTx/>
                <a:buFontTx/>
                <a:buNone/>
              </a:pPr>
              <a:t>89</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40060159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487362"/>
          </a:xfrm>
        </p:spPr>
        <p:txBody>
          <a:bodyPr>
            <a:normAutofit fontScale="90000"/>
          </a:bodyPr>
          <a:lstStyle/>
          <a:p>
            <a:r>
              <a:rPr lang="en-US" dirty="0" smtClean="0"/>
              <a:t>Terminologies (Components of MIP)</a:t>
            </a:r>
            <a:endParaRPr lang="en-IN" dirty="0"/>
          </a:p>
        </p:txBody>
      </p:sp>
      <p:sp>
        <p:nvSpPr>
          <p:cNvPr id="3" name="Content Placeholder 2"/>
          <p:cNvSpPr>
            <a:spLocks noGrp="1"/>
          </p:cNvSpPr>
          <p:nvPr>
            <p:ph idx="1"/>
          </p:nvPr>
        </p:nvSpPr>
        <p:spPr>
          <a:xfrm>
            <a:off x="1752600" y="609601"/>
            <a:ext cx="8763000" cy="4343399"/>
          </a:xfrm>
        </p:spPr>
        <p:txBody>
          <a:bodyPr>
            <a:noAutofit/>
          </a:bodyPr>
          <a:lstStyle/>
          <a:p>
            <a:pPr algn="just" fontAlgn="base"/>
            <a:r>
              <a:rPr lang="en-US" sz="1600" b="1" dirty="0"/>
              <a:t>A Mobile Node (MN): </a:t>
            </a:r>
            <a:r>
              <a:rPr lang="en-US" sz="1600" dirty="0"/>
              <a:t>It is the hand-held communication device that the user carries e.g. Cell phone.</a:t>
            </a:r>
          </a:p>
          <a:p>
            <a:pPr algn="just" fontAlgn="base"/>
            <a:r>
              <a:rPr lang="en-US" sz="1600" b="1" dirty="0"/>
              <a:t>A Home Network: </a:t>
            </a:r>
            <a:r>
              <a:rPr lang="en-US" sz="1600" dirty="0"/>
              <a:t>It is a network to which the mobile node originally belongs as per its assigned </a:t>
            </a:r>
            <a:r>
              <a:rPr lang="en-US" sz="1600" u="sng" dirty="0"/>
              <a:t>IP address</a:t>
            </a:r>
            <a:r>
              <a:rPr lang="en-US" sz="1600" dirty="0"/>
              <a:t> (home address).</a:t>
            </a:r>
          </a:p>
          <a:p>
            <a:pPr algn="just" fontAlgn="base"/>
            <a:r>
              <a:rPr lang="en-US" sz="1600" b="1" dirty="0"/>
              <a:t>Home Agent (HA): </a:t>
            </a:r>
            <a:r>
              <a:rPr lang="en-US" sz="1600" dirty="0"/>
              <a:t>It is a router in-home network to which the mobile node was originally connected</a:t>
            </a:r>
          </a:p>
          <a:p>
            <a:pPr algn="just" fontAlgn="base"/>
            <a:r>
              <a:rPr lang="en-US" sz="1600" b="1" dirty="0"/>
              <a:t>Home Address:</a:t>
            </a:r>
            <a:r>
              <a:rPr lang="en-US" sz="1600" dirty="0"/>
              <a:t> It is the permanent IP address assigned to the mobile node (within its home network).</a:t>
            </a:r>
          </a:p>
          <a:p>
            <a:pPr algn="just" fontAlgn="base"/>
            <a:r>
              <a:rPr lang="en-US" sz="1600" b="1" dirty="0"/>
              <a:t>Foreign Network: </a:t>
            </a:r>
            <a:r>
              <a:rPr lang="en-US" sz="1600" dirty="0"/>
              <a:t>It is the current network to which the mobile node is visiting (away from its home network).</a:t>
            </a:r>
          </a:p>
          <a:p>
            <a:pPr algn="just" fontAlgn="base"/>
            <a:r>
              <a:rPr lang="en-US" sz="1600" b="1" dirty="0"/>
              <a:t>A Foreign Agent (FA): </a:t>
            </a:r>
            <a:r>
              <a:rPr lang="en-US" sz="1600" dirty="0"/>
              <a:t>It is a router in a foreign network to which the mobile node is currently connected. The packets from the home agent are sent to the foreign agent which delivers them to the mobile node.</a:t>
            </a:r>
          </a:p>
          <a:p>
            <a:pPr algn="just" fontAlgn="base"/>
            <a:r>
              <a:rPr lang="en-US" sz="1600" b="1" dirty="0"/>
              <a:t>The Correspondent Node (CN): </a:t>
            </a:r>
            <a:r>
              <a:rPr lang="en-US" sz="1600" dirty="0"/>
              <a:t>It is a device on the internet communicating to the mobile node.</a:t>
            </a:r>
          </a:p>
          <a:p>
            <a:pPr algn="just" fontAlgn="base"/>
            <a:r>
              <a:rPr lang="en-US" sz="1600" b="1" dirty="0"/>
              <a:t>Care-of Address (COA): </a:t>
            </a:r>
            <a:r>
              <a:rPr lang="en-US" sz="1600" dirty="0"/>
              <a:t>It is the temporary address used by a mobile node while it is moving away from its home network.</a:t>
            </a:r>
          </a:p>
          <a:p>
            <a:pPr algn="just" fontAlgn="base"/>
            <a:r>
              <a:rPr lang="en-US" sz="1600" b="1" dirty="0"/>
              <a:t>Foreign Agent COA: </a:t>
            </a:r>
            <a:r>
              <a:rPr lang="en-US" sz="1600" dirty="0"/>
              <a:t>The COA could be located at the FA, i.e., the COA is an IP address of the FA. The FA is the tunnel end-point and forwards packets to the MN. Many MN using the FA can share this COA as a common COA.</a:t>
            </a:r>
          </a:p>
          <a:p>
            <a:pPr algn="just" fontAlgn="base"/>
            <a:r>
              <a:rPr lang="en-US" sz="1600" b="1" dirty="0"/>
              <a:t> Co-Located COA: </a:t>
            </a:r>
            <a:r>
              <a:rPr lang="en-US" sz="1600" dirty="0"/>
              <a:t>The COA is co-located if the MN temporarily acquires an additional IP address that acts as a COA. This address is now topologically correct, and the tunnel endpoint is at the MN. </a:t>
            </a:r>
          </a:p>
        </p:txBody>
      </p:sp>
    </p:spTree>
    <p:extLst>
      <p:ext uri="{BB962C8B-B14F-4D97-AF65-F5344CB8AC3E}">
        <p14:creationId xmlns:p14="http://schemas.microsoft.com/office/powerpoint/2010/main" val="1812372476"/>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a:extLst>
              <a:ext uri="{FF2B5EF4-FFF2-40B4-BE49-F238E27FC236}">
                <a16:creationId xmlns:a16="http://schemas.microsoft.com/office/drawing/2014/main" id="{77E97631-63E9-06F3-C2AC-C039211DE6F4}"/>
              </a:ext>
            </a:extLst>
          </p:cNvPr>
          <p:cNvSpPr>
            <a:spLocks noGrp="1" noChangeArrowheads="1"/>
          </p:cNvSpPr>
          <p:nvPr>
            <p:ph type="title"/>
          </p:nvPr>
        </p:nvSpPr>
        <p:spPr>
          <a:xfrm>
            <a:off x="638694" y="-83762"/>
            <a:ext cx="10515600" cy="1325563"/>
          </a:xfrm>
        </p:spPr>
        <p:txBody>
          <a:bodyPr/>
          <a:lstStyle/>
          <a:p>
            <a:r>
              <a:rPr lang="en-US" altLang="en-US" dirty="0"/>
              <a:t>Characteristics</a:t>
            </a:r>
          </a:p>
        </p:txBody>
      </p:sp>
      <p:sp>
        <p:nvSpPr>
          <p:cNvPr id="3" name="Content Placeholder 2">
            <a:extLst>
              <a:ext uri="{FF2B5EF4-FFF2-40B4-BE49-F238E27FC236}">
                <a16:creationId xmlns:a16="http://schemas.microsoft.com/office/drawing/2014/main" id="{3729C602-B7B4-4B81-7D2C-5226C69A1801}"/>
              </a:ext>
            </a:extLst>
          </p:cNvPr>
          <p:cNvSpPr>
            <a:spLocks noGrp="1"/>
          </p:cNvSpPr>
          <p:nvPr>
            <p:ph idx="1"/>
          </p:nvPr>
        </p:nvSpPr>
        <p:spPr>
          <a:xfrm>
            <a:off x="1981200" y="1066800"/>
            <a:ext cx="8153400" cy="5638800"/>
          </a:xfrm>
        </p:spPr>
        <p:txBody>
          <a:bodyPr/>
          <a:lstStyle/>
          <a:p>
            <a:pPr>
              <a:defRPr/>
            </a:pPr>
            <a:r>
              <a:rPr lang="en-US" b="1" dirty="0"/>
              <a:t>Latency: </a:t>
            </a:r>
          </a:p>
          <a:p>
            <a:pPr lvl="1">
              <a:defRPr/>
            </a:pPr>
            <a:r>
              <a:rPr lang="en-US" sz="2000" dirty="0"/>
              <a:t>All wireless systems comprise elaborated algorithms for error correction and protection, such as forward error correction (FEC), checksumming, and interleaving. </a:t>
            </a:r>
          </a:p>
          <a:p>
            <a:pPr lvl="1">
              <a:defRPr/>
            </a:pPr>
            <a:r>
              <a:rPr lang="en-US" sz="2000" dirty="0"/>
              <a:t>FEC and interleaving let the round trip time (RTT) grow to several hundred milliseconds up to some seconds</a:t>
            </a:r>
          </a:p>
          <a:p>
            <a:pPr>
              <a:defRPr/>
            </a:pPr>
            <a:r>
              <a:rPr lang="en-US" b="1" dirty="0"/>
              <a:t>Jitter: </a:t>
            </a:r>
          </a:p>
          <a:p>
            <a:pPr lvl="1">
              <a:defRPr/>
            </a:pPr>
            <a:r>
              <a:rPr lang="en-US" sz="2000" dirty="0"/>
              <a:t>Wireless systems suffer from large delay variations or ‘delay spikes’.</a:t>
            </a:r>
          </a:p>
          <a:p>
            <a:pPr lvl="1">
              <a:defRPr/>
            </a:pPr>
            <a:r>
              <a:rPr lang="en-US" sz="2000" dirty="0"/>
              <a:t>Reasons for sudden increase in the latency are: link outages due to temporal loss of radio coverage, blocking due to high-priority traffic, or handovers.</a:t>
            </a:r>
          </a:p>
          <a:p>
            <a:pPr>
              <a:defRPr/>
            </a:pPr>
            <a:r>
              <a:rPr lang="en-US" b="1" dirty="0"/>
              <a:t>Packet loss: </a:t>
            </a:r>
          </a:p>
          <a:p>
            <a:pPr lvl="1">
              <a:defRPr/>
            </a:pPr>
            <a:r>
              <a:rPr lang="en-US" sz="2000" dirty="0"/>
              <a:t>Packets might be lost during handovers or due to corruption.</a:t>
            </a:r>
          </a:p>
          <a:p>
            <a:pPr lvl="1">
              <a:defRPr/>
            </a:pPr>
            <a:r>
              <a:rPr lang="en-US" sz="2000" dirty="0"/>
              <a:t>Thanks to link-level retransmissions the loss rates of 2.5G/3G systems due to corruption are relatively low</a:t>
            </a:r>
          </a:p>
          <a:p>
            <a:pPr>
              <a:defRPr/>
            </a:pPr>
            <a:endParaRPr lang="en-US" dirty="0"/>
          </a:p>
        </p:txBody>
      </p:sp>
      <p:sp>
        <p:nvSpPr>
          <p:cNvPr id="112644" name="Footer Placeholder 4">
            <a:extLst>
              <a:ext uri="{FF2B5EF4-FFF2-40B4-BE49-F238E27FC236}">
                <a16:creationId xmlns:a16="http://schemas.microsoft.com/office/drawing/2014/main" id="{1E26DE5C-CE89-4D97-E92A-C4CB40FCDAF8}"/>
              </a:ext>
            </a:extLst>
          </p:cNvPr>
          <p:cNvSpPr>
            <a:spLocks noGrp="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endParaRPr lang="en-US" altLang="en-US" sz="1400">
              <a:latin typeface="Times New Roman" panose="02020603050405020304" pitchFamily="18" charset="0"/>
            </a:endParaRPr>
          </a:p>
        </p:txBody>
      </p:sp>
      <p:sp>
        <p:nvSpPr>
          <p:cNvPr id="112645" name="Slide Number Placeholder 5">
            <a:extLst>
              <a:ext uri="{FF2B5EF4-FFF2-40B4-BE49-F238E27FC236}">
                <a16:creationId xmlns:a16="http://schemas.microsoft.com/office/drawing/2014/main" id="{8EEAF3CE-E262-4E8B-346B-973FD889C09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A83947A1-5A7F-4DE7-8CAA-3EF5627B6793}" type="slidenum">
              <a:rPr lang="en-US" altLang="en-US" sz="1400">
                <a:latin typeface="Times New Roman" panose="02020603050405020304" pitchFamily="18" charset="0"/>
              </a:rPr>
              <a:pPr>
                <a:spcBef>
                  <a:spcPct val="0"/>
                </a:spcBef>
                <a:buClrTx/>
                <a:buFontTx/>
                <a:buNone/>
              </a:pPr>
              <a:t>90</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4751711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a:extLst>
              <a:ext uri="{FF2B5EF4-FFF2-40B4-BE49-F238E27FC236}">
                <a16:creationId xmlns:a16="http://schemas.microsoft.com/office/drawing/2014/main" id="{11AD028C-74F0-E89C-65A3-CA2F83CD3C19}"/>
              </a:ext>
            </a:extLst>
          </p:cNvPr>
          <p:cNvSpPr>
            <a:spLocks noGrp="1" noChangeArrowheads="1"/>
          </p:cNvSpPr>
          <p:nvPr>
            <p:ph type="title"/>
          </p:nvPr>
        </p:nvSpPr>
        <p:spPr>
          <a:xfrm>
            <a:off x="399011" y="264622"/>
            <a:ext cx="11712633" cy="1143000"/>
          </a:xfrm>
        </p:spPr>
        <p:txBody>
          <a:bodyPr>
            <a:normAutofit fontScale="90000"/>
          </a:bodyPr>
          <a:lstStyle/>
          <a:p>
            <a:r>
              <a:rPr lang="en-US" altLang="en-US" dirty="0"/>
              <a:t>Configuration Parameters to adapt to TCP environments</a:t>
            </a:r>
          </a:p>
        </p:txBody>
      </p:sp>
      <p:sp>
        <p:nvSpPr>
          <p:cNvPr id="3" name="Content Placeholder 2">
            <a:extLst>
              <a:ext uri="{FF2B5EF4-FFF2-40B4-BE49-F238E27FC236}">
                <a16:creationId xmlns:a16="http://schemas.microsoft.com/office/drawing/2014/main" id="{2FB4A6EA-1152-C0FA-98AC-F9BF0CAA366F}"/>
              </a:ext>
            </a:extLst>
          </p:cNvPr>
          <p:cNvSpPr>
            <a:spLocks noGrp="1"/>
          </p:cNvSpPr>
          <p:nvPr>
            <p:ph idx="1"/>
          </p:nvPr>
        </p:nvSpPr>
        <p:spPr>
          <a:xfrm>
            <a:off x="1999211" y="1314104"/>
            <a:ext cx="8382000" cy="5943600"/>
          </a:xfrm>
        </p:spPr>
        <p:txBody>
          <a:bodyPr/>
          <a:lstStyle/>
          <a:p>
            <a:pPr>
              <a:defRPr/>
            </a:pPr>
            <a:r>
              <a:rPr lang="en-US" b="1" dirty="0"/>
              <a:t>Large windows:</a:t>
            </a:r>
          </a:p>
          <a:p>
            <a:pPr lvl="1">
              <a:defRPr/>
            </a:pPr>
            <a:r>
              <a:rPr lang="en-US" sz="2000" dirty="0"/>
              <a:t>TCP should support large enough window sizes based on the bandwidth delay product experienced in wireless systems.</a:t>
            </a:r>
          </a:p>
          <a:p>
            <a:pPr lvl="1">
              <a:defRPr/>
            </a:pPr>
            <a:r>
              <a:rPr lang="en-US" sz="2000" dirty="0"/>
              <a:t>A larger initial window (more than the typical one segment) of 2 to 4 segments may increase performance particularly for short transmissions</a:t>
            </a:r>
          </a:p>
          <a:p>
            <a:pPr>
              <a:defRPr/>
            </a:pPr>
            <a:r>
              <a:rPr lang="en-US" b="1" dirty="0"/>
              <a:t>Limited transmit:</a:t>
            </a:r>
          </a:p>
          <a:p>
            <a:pPr lvl="1">
              <a:defRPr/>
            </a:pPr>
            <a:r>
              <a:rPr lang="en-US" sz="2000" dirty="0"/>
              <a:t>This mechanism, defined in RFC 3042 (</a:t>
            </a:r>
            <a:r>
              <a:rPr lang="en-US" sz="2000" dirty="0" err="1"/>
              <a:t>Allman</a:t>
            </a:r>
            <a:r>
              <a:rPr lang="en-US" sz="2000" dirty="0"/>
              <a:t>, 2001) is an extension of Fast Retransmission/Fast Recovery.</a:t>
            </a:r>
          </a:p>
          <a:p>
            <a:pPr lvl="1">
              <a:defRPr/>
            </a:pPr>
            <a:r>
              <a:rPr lang="en-US" sz="2000" dirty="0"/>
              <a:t>Is particularly useful when small amounts of data are to be transmitted.</a:t>
            </a:r>
          </a:p>
          <a:p>
            <a:pPr>
              <a:defRPr/>
            </a:pPr>
            <a:r>
              <a:rPr lang="en-US" b="1" dirty="0"/>
              <a:t>Large MTU</a:t>
            </a:r>
            <a:r>
              <a:rPr lang="en-US" sz="2000" dirty="0"/>
              <a:t>:</a:t>
            </a:r>
          </a:p>
          <a:p>
            <a:pPr lvl="1">
              <a:defRPr/>
            </a:pPr>
            <a:r>
              <a:rPr lang="en-US" sz="2000" dirty="0"/>
              <a:t>The larger the MTU (Maximum Transfer Unit) the faster TCP increases the congestion window. </a:t>
            </a:r>
          </a:p>
          <a:p>
            <a:pPr lvl="1">
              <a:defRPr/>
            </a:pPr>
            <a:r>
              <a:rPr lang="en-US" sz="2000" dirty="0"/>
              <a:t>Link layers fragment PDUs for transmission anyway according to their needs and large MTUs may be used to increase performance</a:t>
            </a:r>
            <a:r>
              <a:rPr lang="en-US" sz="1600" dirty="0"/>
              <a:t>.</a:t>
            </a:r>
          </a:p>
        </p:txBody>
      </p:sp>
      <p:sp>
        <p:nvSpPr>
          <p:cNvPr id="113669" name="Slide Number Placeholder 5">
            <a:extLst>
              <a:ext uri="{FF2B5EF4-FFF2-40B4-BE49-F238E27FC236}">
                <a16:creationId xmlns:a16="http://schemas.microsoft.com/office/drawing/2014/main" id="{7FFCBD6F-47F1-6EE5-1D97-C116C1A0FE9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D5191A2E-1B3A-47EC-8783-B248B569193C}" type="slidenum">
              <a:rPr lang="en-US" altLang="en-US" sz="1400">
                <a:latin typeface="Times New Roman" panose="02020603050405020304" pitchFamily="18" charset="0"/>
              </a:rPr>
              <a:pPr>
                <a:spcBef>
                  <a:spcPct val="0"/>
                </a:spcBef>
                <a:buClrTx/>
                <a:buFontTx/>
                <a:buNone/>
              </a:pPr>
              <a:t>91</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21670287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itle 1">
            <a:extLst>
              <a:ext uri="{FF2B5EF4-FFF2-40B4-BE49-F238E27FC236}">
                <a16:creationId xmlns:a16="http://schemas.microsoft.com/office/drawing/2014/main" id="{AFB1183E-8016-0DAE-39CB-D8F15C030131}"/>
              </a:ext>
            </a:extLst>
          </p:cNvPr>
          <p:cNvSpPr>
            <a:spLocks noGrp="1" noChangeArrowheads="1"/>
          </p:cNvSpPr>
          <p:nvPr>
            <p:ph type="title"/>
          </p:nvPr>
        </p:nvSpPr>
        <p:spPr>
          <a:xfrm>
            <a:off x="730134" y="-75450"/>
            <a:ext cx="10515600" cy="1325563"/>
          </a:xfrm>
        </p:spPr>
        <p:txBody>
          <a:bodyPr/>
          <a:lstStyle/>
          <a:p>
            <a:r>
              <a:rPr lang="en-US" altLang="en-US" dirty="0"/>
              <a:t>(Continued….)</a:t>
            </a:r>
          </a:p>
        </p:txBody>
      </p:sp>
      <p:sp>
        <p:nvSpPr>
          <p:cNvPr id="114691" name="Content Placeholder 2">
            <a:extLst>
              <a:ext uri="{FF2B5EF4-FFF2-40B4-BE49-F238E27FC236}">
                <a16:creationId xmlns:a16="http://schemas.microsoft.com/office/drawing/2014/main" id="{E6F46DB2-DD83-CA3E-302E-30895999AD72}"/>
              </a:ext>
            </a:extLst>
          </p:cNvPr>
          <p:cNvSpPr>
            <a:spLocks noGrp="1" noChangeArrowheads="1"/>
          </p:cNvSpPr>
          <p:nvPr>
            <p:ph idx="1"/>
          </p:nvPr>
        </p:nvSpPr>
        <p:spPr>
          <a:xfrm>
            <a:off x="1981200" y="914400"/>
            <a:ext cx="8458200" cy="5638800"/>
          </a:xfrm>
        </p:spPr>
        <p:txBody>
          <a:bodyPr/>
          <a:lstStyle/>
          <a:p>
            <a:r>
              <a:rPr lang="en-US" altLang="en-US" b="1" dirty="0"/>
              <a:t>Selective Acknowledgment</a:t>
            </a:r>
          </a:p>
          <a:p>
            <a:pPr lvl="1"/>
            <a:r>
              <a:rPr lang="en-US" altLang="en-US" dirty="0"/>
              <a:t>Always beneficial compared to the cumulative acknowledgement</a:t>
            </a:r>
          </a:p>
          <a:p>
            <a:r>
              <a:rPr lang="en-US" altLang="en-US" b="1" dirty="0"/>
              <a:t>Explicit Congestion Notification</a:t>
            </a:r>
          </a:p>
          <a:p>
            <a:pPr lvl="1"/>
            <a:r>
              <a:rPr lang="en-US" altLang="en-US" dirty="0"/>
              <a:t>a receiver to inform a sender of congestion in the network by setting the ECN-Echo flag on receiving an IP packet that has experienced congestion.</a:t>
            </a:r>
          </a:p>
          <a:p>
            <a:r>
              <a:rPr lang="en-US" altLang="en-US" b="1" dirty="0"/>
              <a:t>Timestamp</a:t>
            </a:r>
          </a:p>
          <a:p>
            <a:pPr lvl="1"/>
            <a:r>
              <a:rPr lang="en-US" altLang="en-US" sz="2000" dirty="0"/>
              <a:t>TCP connections with large windows may benefit from more frequent RTT samples provided with timestamps by adapting quicker to changing network conditions</a:t>
            </a:r>
          </a:p>
          <a:p>
            <a:r>
              <a:rPr lang="en-US" altLang="en-US" b="1" dirty="0"/>
              <a:t>No header compression</a:t>
            </a:r>
          </a:p>
          <a:p>
            <a:pPr lvl="1"/>
            <a:r>
              <a:rPr lang="en-US" altLang="en-US" sz="2000" dirty="0"/>
              <a:t>TCP header compression mechanism according to RFC 1144 does not perform well in the presence of packet losses this mechanism should not be used</a:t>
            </a:r>
          </a:p>
          <a:p>
            <a:endParaRPr lang="en-US" altLang="en-US" dirty="0"/>
          </a:p>
        </p:txBody>
      </p:sp>
      <p:sp>
        <p:nvSpPr>
          <p:cNvPr id="114692" name="Slide Number Placeholder 5">
            <a:extLst>
              <a:ext uri="{FF2B5EF4-FFF2-40B4-BE49-F238E27FC236}">
                <a16:creationId xmlns:a16="http://schemas.microsoft.com/office/drawing/2014/main" id="{3CB3720F-36E8-E39C-7857-7355F0A7D306}"/>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4B303818-076C-469E-A2E4-1FB139C78344}" type="slidenum">
              <a:rPr lang="en-US" altLang="en-US" sz="1400">
                <a:latin typeface="Times New Roman" panose="02020603050405020304" pitchFamily="18" charset="0"/>
              </a:rPr>
              <a:pPr>
                <a:spcBef>
                  <a:spcPct val="0"/>
                </a:spcBef>
                <a:buClrTx/>
                <a:buFontTx/>
                <a:buNone/>
              </a:pPr>
              <a:t>92</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540618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B058FD90-A115-C1C3-971E-12C6524D6EB0}"/>
              </a:ext>
            </a:extLst>
          </p:cNvPr>
          <p:cNvSpPr>
            <a:spLocks noGrp="1" noChangeArrowheads="1"/>
          </p:cNvSpPr>
          <p:nvPr>
            <p:ph type="title"/>
          </p:nvPr>
        </p:nvSpPr>
        <p:spPr/>
        <p:txBody>
          <a:bodyPr/>
          <a:lstStyle/>
          <a:p>
            <a:r>
              <a:rPr lang="en-IN" altLang="en-US"/>
              <a:t>Performance Enhancing Proxies</a:t>
            </a:r>
          </a:p>
        </p:txBody>
      </p:sp>
      <p:sp>
        <p:nvSpPr>
          <p:cNvPr id="115715" name="Content Placeholder 2">
            <a:extLst>
              <a:ext uri="{FF2B5EF4-FFF2-40B4-BE49-F238E27FC236}">
                <a16:creationId xmlns:a16="http://schemas.microsoft.com/office/drawing/2014/main" id="{5BAE72A5-B433-B516-87CE-0B7A4901D376}"/>
              </a:ext>
            </a:extLst>
          </p:cNvPr>
          <p:cNvSpPr>
            <a:spLocks noGrp="1" noChangeArrowheads="1"/>
          </p:cNvSpPr>
          <p:nvPr>
            <p:ph idx="1"/>
          </p:nvPr>
        </p:nvSpPr>
        <p:spPr/>
        <p:txBody>
          <a:bodyPr/>
          <a:lstStyle/>
          <a:p>
            <a:r>
              <a:rPr lang="en-IN" altLang="en-US"/>
              <a:t> located in the transport and application layer.</a:t>
            </a:r>
          </a:p>
          <a:p>
            <a:r>
              <a:rPr lang="en-IN" altLang="en-US"/>
              <a:t> One of the key features of a proxy is its transparency with respect to the end systems, the applications and the users.</a:t>
            </a:r>
          </a:p>
          <a:p>
            <a:r>
              <a:rPr lang="en-IN" altLang="en-US"/>
              <a:t>However, all proxies share a common problem as they break the end-to-end semantics of a connection.</a:t>
            </a:r>
          </a:p>
          <a:p>
            <a:r>
              <a:rPr lang="en-IN" altLang="en-US"/>
              <a:t>Not suitable for use with IP Security</a:t>
            </a:r>
          </a:p>
        </p:txBody>
      </p:sp>
      <p:sp>
        <p:nvSpPr>
          <p:cNvPr id="115716" name="Slide Number Placeholder 5">
            <a:extLst>
              <a:ext uri="{FF2B5EF4-FFF2-40B4-BE49-F238E27FC236}">
                <a16:creationId xmlns:a16="http://schemas.microsoft.com/office/drawing/2014/main" id="{1B6357C4-7B60-404C-068D-838F21D7602F}"/>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0000"/>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har char="–"/>
              <a:defRPr sz="2400">
                <a:solidFill>
                  <a:schemeClr val="tx1"/>
                </a:solidFill>
                <a:latin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ClrTx/>
              <a:buFontTx/>
              <a:buNone/>
            </a:pPr>
            <a:fld id="{B11BFFF8-C2F3-4154-B40A-20C04AEE11D0}" type="slidenum">
              <a:rPr lang="en-US" altLang="en-US" sz="1400">
                <a:latin typeface="Times New Roman" panose="02020603050405020304" pitchFamily="18" charset="0"/>
              </a:rPr>
              <a:pPr>
                <a:spcBef>
                  <a:spcPct val="0"/>
                </a:spcBef>
                <a:buClrTx/>
                <a:buFontTx/>
                <a:buNone/>
              </a:pPr>
              <a:t>93</a:t>
            </a:fld>
            <a:endParaRPr lang="en-US" altLang="en-US" sz="1400">
              <a:latin typeface="Times New Roman" panose="02020603050405020304" pitchFamily="18" charset="0"/>
            </a:endParaRPr>
          </a:p>
        </p:txBody>
      </p:sp>
    </p:spTree>
    <p:extLst>
      <p:ext uri="{BB962C8B-B14F-4D97-AF65-F5344CB8AC3E}">
        <p14:creationId xmlns:p14="http://schemas.microsoft.com/office/powerpoint/2010/main" val="17028808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a:t>
            </a:r>
            <a:endParaRPr lang="en-IN" dirty="0"/>
          </a:p>
        </p:txBody>
      </p:sp>
    </p:spTree>
    <p:extLst>
      <p:ext uri="{BB962C8B-B14F-4D97-AF65-F5344CB8AC3E}">
        <p14:creationId xmlns:p14="http://schemas.microsoft.com/office/powerpoint/2010/main" val="11789637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A702AB8AF4E2B45A08765CA74DF0ECE" ma:contentTypeVersion="4" ma:contentTypeDescription="Create a new document." ma:contentTypeScope="" ma:versionID="836044ee42cc4371d90e6e19f1f7db5e">
  <xsd:schema xmlns:xsd="http://www.w3.org/2001/XMLSchema" xmlns:xs="http://www.w3.org/2001/XMLSchema" xmlns:p="http://schemas.microsoft.com/office/2006/metadata/properties" xmlns:ns2="f77e2f5a-8067-4112-a421-b3b34007e30f" targetNamespace="http://schemas.microsoft.com/office/2006/metadata/properties" ma:root="true" ma:fieldsID="c78d4311198d525c985e922173a72b75" ns2:_="">
    <xsd:import namespace="f77e2f5a-8067-4112-a421-b3b34007e30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7e2f5a-8067-4112-a421-b3b34007e3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B6481E-7D19-4A13-A1F1-164859575DE8}"/>
</file>

<file path=customXml/itemProps2.xml><?xml version="1.0" encoding="utf-8"?>
<ds:datastoreItem xmlns:ds="http://schemas.openxmlformats.org/officeDocument/2006/customXml" ds:itemID="{50873A51-1A45-4FDE-83C9-C74DB0F9B5EB}"/>
</file>

<file path=customXml/itemProps3.xml><?xml version="1.0" encoding="utf-8"?>
<ds:datastoreItem xmlns:ds="http://schemas.openxmlformats.org/officeDocument/2006/customXml" ds:itemID="{41B745E8-D46C-4515-8789-A97B1071C880}"/>
</file>

<file path=docProps/app.xml><?xml version="1.0" encoding="utf-8"?>
<Properties xmlns="http://schemas.openxmlformats.org/officeDocument/2006/extended-properties" xmlns:vt="http://schemas.openxmlformats.org/officeDocument/2006/docPropsVTypes">
  <TotalTime>119</TotalTime>
  <Words>5866</Words>
  <Application>Microsoft Office PowerPoint</Application>
  <PresentationFormat>Widescreen</PresentationFormat>
  <Paragraphs>928</Paragraphs>
  <Slides>94</Slides>
  <Notes>0</Notes>
  <HiddenSlides>2</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06" baseType="lpstr">
      <vt:lpstr>Arial</vt:lpstr>
      <vt:lpstr>Berlin Sans FB</vt:lpstr>
      <vt:lpstr>Calibri</vt:lpstr>
      <vt:lpstr>Calibri Light</vt:lpstr>
      <vt:lpstr>Century Gothic</vt:lpstr>
      <vt:lpstr>Courier New</vt:lpstr>
      <vt:lpstr>MS Mincho</vt:lpstr>
      <vt:lpstr>StoneSerif</vt:lpstr>
      <vt:lpstr>Times New Roman</vt:lpstr>
      <vt:lpstr>Wingdings</vt:lpstr>
      <vt:lpstr>Office Theme</vt:lpstr>
      <vt:lpstr>Clip</vt:lpstr>
      <vt:lpstr>Unit 4</vt:lpstr>
      <vt:lpstr>Physical Mobility</vt:lpstr>
      <vt:lpstr>Mobile IP</vt:lpstr>
      <vt:lpstr>PowerPoint Presentation</vt:lpstr>
      <vt:lpstr>Introduction</vt:lpstr>
      <vt:lpstr>Traditional IP address technique</vt:lpstr>
      <vt:lpstr>Mobile IP </vt:lpstr>
      <vt:lpstr>Working of Mobile  IP</vt:lpstr>
      <vt:lpstr>Terminologies (Components of MIP)</vt:lpstr>
      <vt:lpstr>Agent Discovery</vt:lpstr>
      <vt:lpstr>Agent Registration</vt:lpstr>
      <vt:lpstr>Agent Registration</vt:lpstr>
      <vt:lpstr>Tunneling and Encapsulation</vt:lpstr>
      <vt:lpstr>Optimization</vt:lpstr>
      <vt:lpstr>Reverse Tunneling</vt:lpstr>
      <vt:lpstr>Reverse Tunneling</vt:lpstr>
      <vt:lpstr>Applications &amp; Challenges</vt:lpstr>
      <vt:lpstr>Challenges in Mobile IP (Inefficiencies in Mobile IP) </vt:lpstr>
      <vt:lpstr>Double Crossing</vt:lpstr>
      <vt:lpstr>Triangle Routing</vt:lpstr>
      <vt:lpstr>Solutions to these Inefficiencies</vt:lpstr>
      <vt:lpstr>Key points in solving the issues</vt:lpstr>
      <vt:lpstr>Benefits of this solution: </vt:lpstr>
      <vt:lpstr>IPV6</vt:lpstr>
      <vt:lpstr>Understanding  IPv4</vt:lpstr>
      <vt:lpstr>IPV4 format</vt:lpstr>
      <vt:lpstr>Mobile IPv4</vt:lpstr>
      <vt:lpstr>Mobile IP: Basic Operation –Agent Advertisement</vt:lpstr>
      <vt:lpstr>Agent advertisement</vt:lpstr>
      <vt:lpstr>Mobile IP: Basic Operation –Agent Solicitation</vt:lpstr>
      <vt:lpstr>Registration request</vt:lpstr>
      <vt:lpstr>Registration request</vt:lpstr>
      <vt:lpstr>Registration reply</vt:lpstr>
      <vt:lpstr>Types of  Encapsulation</vt:lpstr>
      <vt:lpstr>IP-in-IP Encapsulation</vt:lpstr>
      <vt:lpstr>IP-in-IP encapsulation</vt:lpstr>
      <vt:lpstr>IP-in-IP encapsulation</vt:lpstr>
      <vt:lpstr>IP-in-IP encapsulation</vt:lpstr>
      <vt:lpstr>IP-in-IP encapsulation</vt:lpstr>
      <vt:lpstr>IP-in-IP encapsulation</vt:lpstr>
      <vt:lpstr>IP-in-IP encapsulation</vt:lpstr>
      <vt:lpstr>IP-in-IP encapsulation</vt:lpstr>
      <vt:lpstr>IP-in-IP encapsulation</vt:lpstr>
      <vt:lpstr>Minimal  Encapsulation</vt:lpstr>
      <vt:lpstr>Generic Routing Encapsulation</vt:lpstr>
      <vt:lpstr>Generic Routing Encapsulation</vt:lpstr>
      <vt:lpstr>Mobile IPv4 Summary</vt:lpstr>
      <vt:lpstr>Mobile IP and IPv6</vt:lpstr>
      <vt:lpstr>DHCP</vt:lpstr>
      <vt:lpstr>DHCP</vt:lpstr>
      <vt:lpstr>DHCP</vt:lpstr>
      <vt:lpstr>DHCP</vt:lpstr>
      <vt:lpstr>DHCP</vt:lpstr>
      <vt:lpstr>DHCP</vt:lpstr>
      <vt:lpstr>Mobile Transport Layer</vt:lpstr>
      <vt:lpstr>UDP Vs TCP</vt:lpstr>
      <vt:lpstr>UDP Vs TCP</vt:lpstr>
      <vt:lpstr>Traditional TCP</vt:lpstr>
      <vt:lpstr>Traditional TCP </vt:lpstr>
      <vt:lpstr>Traditional TCP  ( Slow Start) </vt:lpstr>
      <vt:lpstr>Traditional TCP                 ( Slow Start) </vt:lpstr>
      <vt:lpstr>Fast Re-transmit / Fast Recovery</vt:lpstr>
      <vt:lpstr>Fast Re-transmit / Fast Recovery</vt:lpstr>
      <vt:lpstr>Implications on Mobility</vt:lpstr>
      <vt:lpstr>Implications on Mobility</vt:lpstr>
      <vt:lpstr> TCP Improvements: Indirect TCP</vt:lpstr>
      <vt:lpstr>TCP Improvements: Indirect TCP</vt:lpstr>
      <vt:lpstr>Advantages of I-TCP</vt:lpstr>
      <vt:lpstr>Advantages of I-TCP</vt:lpstr>
      <vt:lpstr>Disadvantages of I-TCP</vt:lpstr>
      <vt:lpstr>Disadvantages of I-TCP</vt:lpstr>
      <vt:lpstr>TCP Improvements :Snooping TCP</vt:lpstr>
      <vt:lpstr>TCP Improvements :Snooping TCP</vt:lpstr>
      <vt:lpstr>Snooping TCP</vt:lpstr>
      <vt:lpstr>Advantages</vt:lpstr>
      <vt:lpstr>Mobile  TCP</vt:lpstr>
      <vt:lpstr>Mobile  TCP</vt:lpstr>
      <vt:lpstr>M-TCP</vt:lpstr>
      <vt:lpstr>M-TCP</vt:lpstr>
      <vt:lpstr>Fast retransmit/fast recovery</vt:lpstr>
      <vt:lpstr>Fast retransmit/fast recovery</vt:lpstr>
      <vt:lpstr>Transmission/Timeout Freezing</vt:lpstr>
      <vt:lpstr>Transmission/Timeout Freezing</vt:lpstr>
      <vt:lpstr>Selective retransmission</vt:lpstr>
      <vt:lpstr>Selective retransmission</vt:lpstr>
      <vt:lpstr>Transaction-Oriented TCP</vt:lpstr>
      <vt:lpstr>Transaction-Oriented TCP</vt:lpstr>
      <vt:lpstr>Transaction-Oriented TCP</vt:lpstr>
      <vt:lpstr>TCP over 2.5 G/3 G networks</vt:lpstr>
      <vt:lpstr>Characteristics</vt:lpstr>
      <vt:lpstr>Configuration Parameters to adapt to TCP environments</vt:lpstr>
      <vt:lpstr>(Continued….)</vt:lpstr>
      <vt:lpstr>Performance Enhancing Proxies</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91834</dc:creator>
  <cp:lastModifiedBy>Ankita Nagmote</cp:lastModifiedBy>
  <cp:revision>9</cp:revision>
  <dcterms:created xsi:type="dcterms:W3CDTF">2025-02-16T05:52:25Z</dcterms:created>
  <dcterms:modified xsi:type="dcterms:W3CDTF">2025-03-11T09:40:29Z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0x010100DA702AB8AF4E2B45A08765CA74DF0ECE</vt:lpwstr>
  </property>
</Properties>
</file>