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6.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14.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91" r:id="rId19"/>
    <p:sldId id="275" r:id="rId20"/>
    <p:sldId id="276" r:id="rId21"/>
    <p:sldId id="277" r:id="rId22"/>
    <p:sldId id="278" r:id="rId23"/>
    <p:sldId id="279" r:id="rId24"/>
    <p:sldId id="280" r:id="rId25"/>
    <p:sldId id="281" r:id="rId26"/>
    <p:sldId id="282" r:id="rId27"/>
    <p:sldId id="284" r:id="rId28"/>
    <p:sldId id="295" r:id="rId29"/>
    <p:sldId id="285" r:id="rId30"/>
    <p:sldId id="296" r:id="rId31"/>
    <p:sldId id="297" r:id="rId32"/>
    <p:sldId id="288" r:id="rId33"/>
    <p:sldId id="289" r:id="rId34"/>
    <p:sldId id="290" r:id="rId35"/>
    <p:sldId id="258"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3/7/2025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0597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3/7/2025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2123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3/7/2025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3543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3/7/2025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5149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3/7/2025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404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3/7/2025</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21301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3/7/2025</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3539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3/7/2025</a:t>
            </a:fld>
            <a:endParaRPr lang="en-US" dirty="0"/>
          </a:p>
        </p:txBody>
      </p:sp>
      <p:sp>
        <p:nvSpPr>
          <p:cNvPr id="4" name="Footer Placeholder 3"/>
          <p:cNvSpPr>
            <a:spLocks noGrp="1"/>
          </p:cNvSpPr>
          <p:nvPr>
            <p:ph type="ftr" sz="quarter" idx="11"/>
          </p:nvPr>
        </p:nvSpPr>
        <p:spPr/>
        <p:txBody>
          <a:bodyPr/>
          <a:lstStyle/>
          <a:p>
            <a:r>
              <a:rPr lang="en-US" smtClean="0"/>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141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21D9284-D300-4297-87F7-E791DCC15DB1}" type="datetimeFigureOut">
              <a:rPr lang="en-US" smtClean="0"/>
              <a:t>3/7/2025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4313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7D525BB-DA17-4BA0-B3C8-3AC3ABC827E6}" type="datetimeFigureOut">
              <a:rPr lang="en-US" smtClean="0"/>
              <a:t>3/7/2025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
              </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328282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3/7/2025</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6008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CBC1C18-307B-4F68-A007-B5B542270E8D}" type="datetimeFigureOut">
              <a:rPr lang="en-US" smtClean="0"/>
              <a:t>3/7/2025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smtClean="0"/>
              <a:t>
              </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68729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webopedia.com/TERM/W/WLAN.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Wireless Communication</a:t>
            </a:r>
            <a:r>
              <a:rPr lang="en-US" dirty="0"/>
              <a:t>: </a:t>
            </a:r>
            <a:br>
              <a:rPr lang="en-US" dirty="0"/>
            </a:br>
            <a:endParaRPr lang="en-IN" dirty="0"/>
          </a:p>
        </p:txBody>
      </p:sp>
      <p:sp>
        <p:nvSpPr>
          <p:cNvPr id="3" name="Subtitle 2"/>
          <p:cNvSpPr>
            <a:spLocks noGrp="1"/>
          </p:cNvSpPr>
          <p:nvPr>
            <p:ph type="subTitle" idx="1"/>
          </p:nvPr>
        </p:nvSpPr>
        <p:spPr/>
        <p:txBody>
          <a:bodyPr/>
          <a:lstStyle/>
          <a:p>
            <a:r>
              <a:rPr lang="en-US" dirty="0" smtClean="0"/>
              <a:t>Unit 6</a:t>
            </a:r>
            <a:endParaRPr lang="en-IN" dirty="0"/>
          </a:p>
        </p:txBody>
      </p:sp>
    </p:spTree>
    <p:extLst>
      <p:ext uri="{BB962C8B-B14F-4D97-AF65-F5344CB8AC3E}">
        <p14:creationId xmlns:p14="http://schemas.microsoft.com/office/powerpoint/2010/main" val="376806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Bluetooth Applications</a:t>
            </a:r>
          </a:p>
        </p:txBody>
      </p:sp>
      <p:sp>
        <p:nvSpPr>
          <p:cNvPr id="3" name="Content Placeholder 2"/>
          <p:cNvSpPr>
            <a:spLocks noGrp="1"/>
          </p:cNvSpPr>
          <p:nvPr>
            <p:ph idx="1"/>
          </p:nvPr>
        </p:nvSpPr>
        <p:spPr/>
        <p:txBody>
          <a:bodyPr>
            <a:normAutofit/>
          </a:bodyPr>
          <a:lstStyle/>
          <a:p>
            <a:pPr marL="0" indent="0">
              <a:buNone/>
            </a:pPr>
            <a:r>
              <a:rPr lang="en-US" dirty="0"/>
              <a:t>Some of the common applications of Bluetooth are −</a:t>
            </a:r>
          </a:p>
          <a:p>
            <a:pPr marL="971550" lvl="1" indent="-514350">
              <a:buFont typeface="+mj-lt"/>
              <a:buAutoNum type="arabicPeriod"/>
            </a:pPr>
            <a:r>
              <a:rPr lang="en-US" dirty="0" smtClean="0">
                <a:latin typeface="Times New Roman" panose="02020603050405020304" pitchFamily="18" charset="0"/>
                <a:cs typeface="Times New Roman" panose="02020603050405020304" pitchFamily="18" charset="0"/>
              </a:rPr>
              <a:t>laptops</a:t>
            </a:r>
            <a:r>
              <a:rPr lang="en-US" dirty="0">
                <a:latin typeface="Times New Roman" panose="02020603050405020304" pitchFamily="18" charset="0"/>
                <a:cs typeface="Times New Roman" panose="02020603050405020304" pitchFamily="18" charset="0"/>
              </a:rPr>
              <a:t>, notebooks and wireless PCs</a:t>
            </a:r>
          </a:p>
          <a:p>
            <a:pPr marL="971550" lvl="1" indent="-514350">
              <a:buFont typeface="+mj-lt"/>
              <a:buAutoNum type="arabicPeriod"/>
            </a:pPr>
            <a:r>
              <a:rPr lang="en-US" dirty="0" smtClean="0">
                <a:latin typeface="Times New Roman" panose="02020603050405020304" pitchFamily="18" charset="0"/>
                <a:cs typeface="Times New Roman" panose="02020603050405020304" pitchFamily="18" charset="0"/>
              </a:rPr>
              <a:t>mobile </a:t>
            </a:r>
            <a:r>
              <a:rPr lang="en-US" dirty="0">
                <a:latin typeface="Times New Roman" panose="02020603050405020304" pitchFamily="18" charset="0"/>
                <a:cs typeface="Times New Roman" panose="02020603050405020304" pitchFamily="18" charset="0"/>
              </a:rPr>
              <a:t>phones and PDAs (personal digital assistant).</a:t>
            </a:r>
          </a:p>
          <a:p>
            <a:pPr marL="971550" lvl="1" indent="-514350">
              <a:buFont typeface="+mj-lt"/>
              <a:buAutoNum type="arabicPeriod"/>
            </a:pPr>
            <a:r>
              <a:rPr lang="en-US" dirty="0" smtClean="0">
                <a:latin typeface="Times New Roman" panose="02020603050405020304" pitchFamily="18" charset="0"/>
                <a:cs typeface="Times New Roman" panose="02020603050405020304" pitchFamily="18" charset="0"/>
              </a:rPr>
              <a:t>printers</a:t>
            </a:r>
            <a:r>
              <a:rPr lang="en-US" dirty="0">
                <a:latin typeface="Times New Roman" panose="02020603050405020304" pitchFamily="18" charset="0"/>
                <a:cs typeface="Times New Roman" panose="02020603050405020304" pitchFamily="18" charset="0"/>
              </a:rPr>
              <a:t>.</a:t>
            </a:r>
          </a:p>
          <a:p>
            <a:pPr marL="971550" lvl="1" indent="-514350">
              <a:buFont typeface="+mj-lt"/>
              <a:buAutoNum type="arabicPeriod"/>
            </a:pPr>
            <a:r>
              <a:rPr lang="en-US" dirty="0" smtClean="0">
                <a:latin typeface="Times New Roman" panose="02020603050405020304" pitchFamily="18" charset="0"/>
                <a:cs typeface="Times New Roman" panose="02020603050405020304" pitchFamily="18" charset="0"/>
              </a:rPr>
              <a:t>wireless </a:t>
            </a:r>
            <a:r>
              <a:rPr lang="en-US" dirty="0">
                <a:latin typeface="Times New Roman" panose="02020603050405020304" pitchFamily="18" charset="0"/>
                <a:cs typeface="Times New Roman" panose="02020603050405020304" pitchFamily="18" charset="0"/>
              </a:rPr>
              <a:t>headsets.</a:t>
            </a:r>
          </a:p>
          <a:p>
            <a:pPr marL="971550" lvl="1" indent="-514350">
              <a:buFont typeface="+mj-lt"/>
              <a:buAutoNum type="arabicPeriod"/>
            </a:pPr>
            <a:r>
              <a:rPr lang="en-US" dirty="0" smtClean="0">
                <a:latin typeface="Times New Roman" panose="02020603050405020304" pitchFamily="18" charset="0"/>
                <a:cs typeface="Times New Roman" panose="02020603050405020304" pitchFamily="18" charset="0"/>
              </a:rPr>
              <a:t>wireless </a:t>
            </a:r>
            <a:r>
              <a:rPr lang="en-US" dirty="0">
                <a:latin typeface="Times New Roman" panose="02020603050405020304" pitchFamily="18" charset="0"/>
                <a:cs typeface="Times New Roman" panose="02020603050405020304" pitchFamily="18" charset="0"/>
              </a:rPr>
              <a:t>PANs (personal area networks) and even LANs (local area networks)</a:t>
            </a:r>
          </a:p>
          <a:p>
            <a:pPr marL="971550" lvl="1" indent="-514350">
              <a:buFont typeface="+mj-lt"/>
              <a:buAutoNum type="arabicPeriod"/>
            </a:pPr>
            <a:r>
              <a:rPr lang="en-US" dirty="0" smtClean="0">
                <a:latin typeface="Times New Roman" panose="02020603050405020304" pitchFamily="18" charset="0"/>
                <a:cs typeface="Times New Roman" panose="02020603050405020304" pitchFamily="18" charset="0"/>
              </a:rPr>
              <a:t>transfer </a:t>
            </a:r>
            <a:r>
              <a:rPr lang="en-US" dirty="0">
                <a:latin typeface="Times New Roman" panose="02020603050405020304" pitchFamily="18" charset="0"/>
                <a:cs typeface="Times New Roman" panose="02020603050405020304" pitchFamily="18" charset="0"/>
              </a:rPr>
              <a:t>data files, videos, and images and MP3 or MP4.</a:t>
            </a:r>
          </a:p>
          <a:p>
            <a:pPr marL="971550" lvl="1" indent="-514350">
              <a:buFont typeface="+mj-lt"/>
              <a:buAutoNum type="arabicPeriod"/>
            </a:pPr>
            <a:r>
              <a:rPr lang="en-US" dirty="0" smtClean="0">
                <a:latin typeface="Times New Roman" panose="02020603050405020304" pitchFamily="18" charset="0"/>
                <a:cs typeface="Times New Roman" panose="02020603050405020304" pitchFamily="18" charset="0"/>
              </a:rPr>
              <a:t>wireless </a:t>
            </a:r>
            <a:r>
              <a:rPr lang="en-US" dirty="0">
                <a:latin typeface="Times New Roman" panose="02020603050405020304" pitchFamily="18" charset="0"/>
                <a:cs typeface="Times New Roman" panose="02020603050405020304" pitchFamily="18" charset="0"/>
              </a:rPr>
              <a:t>peripheral devices like mouse and keyboards.</a:t>
            </a:r>
          </a:p>
          <a:p>
            <a:endParaRPr lang="en-IN" dirty="0"/>
          </a:p>
        </p:txBody>
      </p:sp>
    </p:spTree>
    <p:extLst>
      <p:ext uri="{BB962C8B-B14F-4D97-AF65-F5344CB8AC3E}">
        <p14:creationId xmlns:p14="http://schemas.microsoft.com/office/powerpoint/2010/main" val="2290732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Protocols in the Bluetooth Protocol Stack</a:t>
            </a:r>
          </a:p>
        </p:txBody>
      </p:sp>
      <p:sp>
        <p:nvSpPr>
          <p:cNvPr id="3" name="Content Placeholder 2"/>
          <p:cNvSpPr>
            <a:spLocks noGrp="1"/>
          </p:cNvSpPr>
          <p:nvPr>
            <p:ph idx="1"/>
          </p:nvPr>
        </p:nvSpPr>
        <p:spPr/>
        <p:txBody>
          <a:bodyPr>
            <a:normAutofit/>
          </a:bodyPr>
          <a:lstStyle/>
          <a:p>
            <a:r>
              <a:rPr lang="en-IN" b="1" dirty="0">
                <a:latin typeface="Times New Roman" panose="02020603050405020304" pitchFamily="18" charset="0"/>
                <a:cs typeface="Times New Roman" panose="02020603050405020304" pitchFamily="18" charset="0"/>
              </a:rPr>
              <a:t>Core protocols</a:t>
            </a:r>
            <a:r>
              <a:rPr lang="en-IN" dirty="0"/>
              <a:t> − This includes Bluetooth radio, Baseband, Link Manager Protocol (LMP), Logical Link Control and Adaptation Protocol (L2CAP), and Service Discovery Protocol (SDP).</a:t>
            </a:r>
          </a:p>
          <a:p>
            <a:r>
              <a:rPr lang="en-IN" b="1" dirty="0">
                <a:latin typeface="Times New Roman" panose="02020603050405020304" pitchFamily="18" charset="0"/>
                <a:cs typeface="Times New Roman" panose="02020603050405020304" pitchFamily="18" charset="0"/>
              </a:rPr>
              <a:t>Cable Replacement Protocol</a:t>
            </a:r>
            <a:r>
              <a:rPr lang="en-IN" dirty="0"/>
              <a:t> − This includes Radio Frequency Communications (</a:t>
            </a:r>
            <a:r>
              <a:rPr lang="en-IN" dirty="0" err="1"/>
              <a:t>RFComm</a:t>
            </a:r>
            <a:r>
              <a:rPr lang="en-IN" dirty="0"/>
              <a:t>) protocol. It is </a:t>
            </a:r>
            <a:r>
              <a:rPr lang="en-IN" dirty="0" smtClean="0"/>
              <a:t>a Frontend </a:t>
            </a:r>
            <a:r>
              <a:rPr lang="en-IN" dirty="0"/>
              <a:t>Component. It provides a serial interface with WAP.</a:t>
            </a:r>
          </a:p>
          <a:p>
            <a:r>
              <a:rPr lang="en-IN" b="1" dirty="0">
                <a:latin typeface="Times New Roman" panose="02020603050405020304" pitchFamily="18" charset="0"/>
                <a:cs typeface="Times New Roman" panose="02020603050405020304" pitchFamily="18" charset="0"/>
              </a:rPr>
              <a:t>Adopted Protocols</a:t>
            </a:r>
            <a:r>
              <a:rPr lang="en-IN" dirty="0"/>
              <a:t> − These are the protocols that are adopted from standard models. The commonly adopted protocols used in Bluetooth are Point-to-Point Protocol (PPP), Internet Protocol (IP), User Datagram Protocol (UDP), Transmission Control Protocol (TCP), and Wireless Application Protocol (WAP).</a:t>
            </a:r>
          </a:p>
          <a:p>
            <a:r>
              <a:rPr lang="en-IN" b="1" dirty="0">
                <a:latin typeface="Times New Roman" panose="02020603050405020304" pitchFamily="18" charset="0"/>
                <a:cs typeface="Times New Roman" panose="02020603050405020304" pitchFamily="18" charset="0"/>
              </a:rPr>
              <a:t>AT Commands</a:t>
            </a:r>
            <a:r>
              <a:rPr lang="en-IN" dirty="0"/>
              <a:t> − </a:t>
            </a:r>
            <a:r>
              <a:rPr lang="en-IN" dirty="0" smtClean="0"/>
              <a:t>Attention </a:t>
            </a:r>
            <a:r>
              <a:rPr lang="en-IN" dirty="0"/>
              <a:t>command set</a:t>
            </a:r>
            <a:r>
              <a:rPr lang="en-IN" dirty="0" smtClean="0"/>
              <a:t>.</a:t>
            </a:r>
          </a:p>
          <a:p>
            <a:r>
              <a:rPr lang="en-IN" b="1" dirty="0" smtClean="0">
                <a:latin typeface="Times New Roman" panose="02020603050405020304" pitchFamily="18" charset="0"/>
                <a:cs typeface="Times New Roman" panose="02020603050405020304" pitchFamily="18" charset="0"/>
              </a:rPr>
              <a:t>Audio </a:t>
            </a:r>
            <a:r>
              <a:rPr lang="en-IN"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Handles voice and sound transmission</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53165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Bluetooth Protocol Stack</a:t>
            </a:r>
          </a:p>
        </p:txBody>
      </p:sp>
      <p:pic>
        <p:nvPicPr>
          <p:cNvPr id="6" name="Content Placeholder 5"/>
          <p:cNvPicPr>
            <a:picLocks noGrp="1" noChangeAspect="1"/>
          </p:cNvPicPr>
          <p:nvPr>
            <p:ph idx="1"/>
          </p:nvPr>
        </p:nvPicPr>
        <p:blipFill>
          <a:blip r:embed="rId2"/>
          <a:stretch>
            <a:fillRect/>
          </a:stretch>
        </p:blipFill>
        <p:spPr>
          <a:xfrm>
            <a:off x="4836632" y="119373"/>
            <a:ext cx="6560117" cy="6347929"/>
          </a:xfrm>
          <a:prstGeom prst="rect">
            <a:avLst/>
          </a:prstGeom>
        </p:spPr>
      </p:pic>
    </p:spTree>
    <p:extLst>
      <p:ext uri="{BB962C8B-B14F-4D97-AF65-F5344CB8AC3E}">
        <p14:creationId xmlns:p14="http://schemas.microsoft.com/office/powerpoint/2010/main" val="1891488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957" y="1030143"/>
            <a:ext cx="10515600" cy="1120775"/>
          </a:xfrm>
        </p:spPr>
        <p:txBody>
          <a:bodyPr>
            <a:normAutofit fontScale="90000"/>
          </a:bodyPr>
          <a:lstStyle/>
          <a:p>
            <a:r>
              <a:rPr lang="en-US" dirty="0">
                <a:latin typeface="Times New Roman" panose="02020603050405020304" pitchFamily="18" charset="0"/>
                <a:cs typeface="Times New Roman" panose="02020603050405020304" pitchFamily="18" charset="0"/>
              </a:rPr>
              <a:t>Functions of the Core Protocols</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08538" y="2084417"/>
            <a:ext cx="10515600" cy="4351338"/>
          </a:xfrm>
        </p:spPr>
        <p:txBody>
          <a:bodyPr>
            <a:normAutofit/>
          </a:bodyPr>
          <a:lstStyle/>
          <a:p>
            <a:r>
              <a:rPr lang="en-US" b="1" dirty="0">
                <a:latin typeface="Times New Roman" panose="02020603050405020304" pitchFamily="18" charset="0"/>
                <a:cs typeface="Times New Roman" panose="02020603050405020304" pitchFamily="18" charset="0"/>
              </a:rPr>
              <a:t>Radio</a:t>
            </a:r>
            <a:r>
              <a:rPr lang="en-US" dirty="0"/>
              <a:t> − This is a physical layer equivalent protocol that lays down the physical structure and specifications for transmission of radio waves. It defines air interface, frequency bands, frequency hopping specifications and modulation techniques.</a:t>
            </a:r>
          </a:p>
          <a:p>
            <a:r>
              <a:rPr lang="en-US" b="1" dirty="0">
                <a:latin typeface="Times New Roman" panose="02020603050405020304" pitchFamily="18" charset="0"/>
                <a:cs typeface="Times New Roman" panose="02020603050405020304" pitchFamily="18" charset="0"/>
              </a:rPr>
              <a:t>Baseband</a:t>
            </a:r>
            <a:r>
              <a:rPr lang="en-US" dirty="0"/>
              <a:t> − This protocol takes the services of radio protocol. It defines the addressing scheme, packet frame format, timing, and power control algorithms.</a:t>
            </a:r>
          </a:p>
          <a:p>
            <a:r>
              <a:rPr lang="en-US" b="1" dirty="0">
                <a:latin typeface="Times New Roman" panose="02020603050405020304" pitchFamily="18" charset="0"/>
                <a:cs typeface="Times New Roman" panose="02020603050405020304" pitchFamily="18" charset="0"/>
              </a:rPr>
              <a:t>Link Manager Protocol </a:t>
            </a:r>
            <a:r>
              <a:rPr lang="en-US" b="1" dirty="0"/>
              <a:t>(LMP)</a:t>
            </a:r>
            <a:r>
              <a:rPr lang="en-US" dirty="0"/>
              <a:t> − LMP establishes logical links between Bluetooth devices and maintains the links for enabling communications. The other main functions of LMP are device authentication, message encryption, and negotiation of packet sizes.</a:t>
            </a:r>
          </a:p>
        </p:txBody>
      </p:sp>
    </p:spTree>
    <p:extLst>
      <p:ext uri="{BB962C8B-B14F-4D97-AF65-F5344CB8AC3E}">
        <p14:creationId xmlns:p14="http://schemas.microsoft.com/office/powerpoint/2010/main" val="3661541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Functions of the Core Protocols</a:t>
            </a:r>
            <a:br>
              <a:rPr lang="en-US">
                <a:latin typeface="Times New Roman" panose="02020603050405020304" pitchFamily="18" charset="0"/>
                <a:cs typeface="Times New Roman" panose="02020603050405020304" pitchFamily="18" charset="0"/>
              </a:rPr>
            </a:br>
            <a:endParaRPr lang="en-IN"/>
          </a:p>
        </p:txBody>
      </p:sp>
      <p:sp>
        <p:nvSpPr>
          <p:cNvPr id="3" name="Content Placeholder 2"/>
          <p:cNvSpPr>
            <a:spLocks noGrp="1"/>
          </p:cNvSpPr>
          <p:nvPr>
            <p:ph idx="1"/>
          </p:nvPr>
        </p:nvSpPr>
        <p:spPr/>
        <p:txBody>
          <a:bodyPr/>
          <a:lstStyle/>
          <a:p>
            <a:r>
              <a:rPr lang="en-US" b="1">
                <a:latin typeface="Times New Roman" panose="02020603050405020304" pitchFamily="18" charset="0"/>
                <a:cs typeface="Times New Roman" panose="02020603050405020304" pitchFamily="18" charset="0"/>
              </a:rPr>
              <a:t>Logical Link Control and Adaptation Protocol (L2CAP)</a:t>
            </a:r>
            <a:r>
              <a:rPr lang="en-US"/>
              <a:t> − L2CAP provides adaption between upper layer frame and baseband layer frame format. L2CAP provides support for both connection-oriented as well as connectionless services.</a:t>
            </a:r>
          </a:p>
          <a:p>
            <a:r>
              <a:rPr lang="en-US" b="1">
                <a:latin typeface="Times New Roman" panose="02020603050405020304" pitchFamily="18" charset="0"/>
                <a:cs typeface="Times New Roman" panose="02020603050405020304" pitchFamily="18" charset="0"/>
              </a:rPr>
              <a:t>Service Discovery Protocol (SDP)</a:t>
            </a:r>
            <a:r>
              <a:rPr lang="en-US"/>
              <a:t>− SDP takes care of service-related queries like device information so as to establish a connection between contending Bluetooth devices.</a:t>
            </a:r>
          </a:p>
          <a:p>
            <a:endParaRPr lang="en-IN"/>
          </a:p>
          <a:p>
            <a:endParaRPr lang="en-IN"/>
          </a:p>
        </p:txBody>
      </p:sp>
    </p:spTree>
    <p:extLst>
      <p:ext uri="{BB962C8B-B14F-4D97-AF65-F5344CB8AC3E}">
        <p14:creationId xmlns:p14="http://schemas.microsoft.com/office/powerpoint/2010/main" val="2956212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Bluetooth Frame Structure</a:t>
            </a:r>
          </a:p>
        </p:txBody>
      </p:sp>
      <p:pic>
        <p:nvPicPr>
          <p:cNvPr id="4" name="Content Placeholder 3"/>
          <p:cNvPicPr>
            <a:picLocks noGrp="1"/>
          </p:cNvPicPr>
          <p:nvPr>
            <p:ph idx="1"/>
          </p:nvPr>
        </p:nvPicPr>
        <p:blipFill>
          <a:blip r:embed="rId2"/>
          <a:stretch>
            <a:fillRect/>
          </a:stretch>
        </p:blipFill>
        <p:spPr>
          <a:xfrm>
            <a:off x="357447" y="2301687"/>
            <a:ext cx="11834553" cy="3375906"/>
          </a:xfrm>
          <a:prstGeom prst="rect">
            <a:avLst/>
          </a:prstGeom>
        </p:spPr>
      </p:pic>
    </p:spTree>
    <p:extLst>
      <p:ext uri="{BB962C8B-B14F-4D97-AF65-F5344CB8AC3E}">
        <p14:creationId xmlns:p14="http://schemas.microsoft.com/office/powerpoint/2010/main" val="1595432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Bluetooth Frame Structure</a:t>
            </a:r>
            <a:endParaRPr lang="en-IN"/>
          </a:p>
        </p:txBody>
      </p:sp>
      <p:sp>
        <p:nvSpPr>
          <p:cNvPr id="3" name="Content Placeholder 2"/>
          <p:cNvSpPr>
            <a:spLocks noGrp="1"/>
          </p:cNvSpPr>
          <p:nvPr>
            <p:ph idx="1"/>
          </p:nvPr>
        </p:nvSpPr>
        <p:spPr/>
        <p:txBody>
          <a:bodyPr>
            <a:normAutofit/>
          </a:bodyPr>
          <a:lstStyle/>
          <a:p>
            <a:pPr lvl="0" fontAlgn="base"/>
            <a:r>
              <a:rPr lang="en-IN" b="1" dirty="0"/>
              <a:t>Access Code</a:t>
            </a:r>
            <a:r>
              <a:rPr lang="en-IN" dirty="0"/>
              <a:t>:   </a:t>
            </a:r>
          </a:p>
          <a:p>
            <a:pPr lvl="1" fontAlgn="base"/>
            <a:r>
              <a:rPr lang="en-IN" dirty="0"/>
              <a:t> It is the first field of Frame Structure.</a:t>
            </a:r>
          </a:p>
          <a:p>
            <a:pPr lvl="1" fontAlgn="base"/>
            <a:r>
              <a:rPr lang="en-IN" dirty="0"/>
              <a:t> It is of size 72 bits.</a:t>
            </a:r>
          </a:p>
          <a:p>
            <a:pPr lvl="1" fontAlgn="base"/>
            <a:r>
              <a:rPr lang="en-IN" dirty="0"/>
              <a:t> It is again divided into three parts first part is the preamble which is of size 4 bits, the second part is synchronization which is of 64 bits and the third part is a trailer which is of size 4 bits. </a:t>
            </a:r>
          </a:p>
          <a:p>
            <a:pPr lvl="1" fontAlgn="base"/>
            <a:r>
              <a:rPr lang="en-IN" dirty="0"/>
              <a:t>Access Code field is used for timing synchronization and </a:t>
            </a:r>
            <a:r>
              <a:rPr lang="en-IN" dirty="0" err="1"/>
              <a:t>piconet</a:t>
            </a:r>
            <a:r>
              <a:rPr lang="en-IN" dirty="0"/>
              <a:t> identification.</a:t>
            </a:r>
          </a:p>
        </p:txBody>
      </p:sp>
    </p:spTree>
    <p:extLst>
      <p:ext uri="{BB962C8B-B14F-4D97-AF65-F5344CB8AC3E}">
        <p14:creationId xmlns:p14="http://schemas.microsoft.com/office/powerpoint/2010/main" val="904082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Bluetooth Frame Structure</a:t>
            </a:r>
            <a:endParaRPr lang="en-IN"/>
          </a:p>
        </p:txBody>
      </p:sp>
      <p:sp>
        <p:nvSpPr>
          <p:cNvPr id="3" name="Content Placeholder 2"/>
          <p:cNvSpPr>
            <a:spLocks noGrp="1"/>
          </p:cNvSpPr>
          <p:nvPr>
            <p:ph idx="1"/>
          </p:nvPr>
        </p:nvSpPr>
        <p:spPr/>
        <p:txBody>
          <a:bodyPr>
            <a:normAutofit/>
          </a:bodyPr>
          <a:lstStyle/>
          <a:p>
            <a:pPr lvl="0" fontAlgn="base"/>
            <a:r>
              <a:rPr lang="en-IN" b="1"/>
              <a:t>Packet header</a:t>
            </a:r>
            <a:r>
              <a:rPr lang="en-IN"/>
              <a:t>:  </a:t>
            </a:r>
          </a:p>
          <a:p>
            <a:pPr lvl="1" fontAlgn="base"/>
            <a:r>
              <a:rPr lang="en-IN"/>
              <a:t>Its size is 54 bits. </a:t>
            </a:r>
          </a:p>
          <a:p>
            <a:pPr lvl="1" fontAlgn="base"/>
            <a:r>
              <a:rPr lang="en-IN"/>
              <a:t>It contains six subfields the first field or part is an address which is of 3 bits in size and can define up to 7 slaves. </a:t>
            </a:r>
          </a:p>
          <a:p>
            <a:pPr lvl="1" fontAlgn="base"/>
            <a:r>
              <a:rPr lang="en-IN"/>
              <a:t>The second field is the type which is of 4 bits in size and used to identify the type of data. </a:t>
            </a:r>
          </a:p>
          <a:p>
            <a:pPr lvl="1" fontAlgn="base"/>
            <a:r>
              <a:rPr lang="en-IN"/>
              <a:t>The third subfield is flow used for flow control, the fourth field is ARQN used for acknowledgement. </a:t>
            </a:r>
          </a:p>
          <a:p>
            <a:pPr lvl="1" fontAlgn="base"/>
            <a:r>
              <a:rPr lang="en-IN"/>
              <a:t>The fifth part is SEQN which contains sequence numbers of frames and the sixth field is HEC used to detect errors in the header.</a:t>
            </a:r>
          </a:p>
          <a:p>
            <a:pPr lvl="0" fontAlgn="base"/>
            <a:r>
              <a:rPr lang="en-IN" b="1"/>
              <a:t>Payload</a:t>
            </a:r>
            <a:r>
              <a:rPr lang="en-IN"/>
              <a:t>: This field can be 0-2744 bits long and its structure depends on the type of link established.</a:t>
            </a:r>
          </a:p>
          <a:p>
            <a:endParaRPr lang="en-IN"/>
          </a:p>
          <a:p>
            <a:endParaRPr lang="en-IN"/>
          </a:p>
        </p:txBody>
      </p:sp>
    </p:spTree>
    <p:extLst>
      <p:ext uri="{BB962C8B-B14F-4D97-AF65-F5344CB8AC3E}">
        <p14:creationId xmlns:p14="http://schemas.microsoft.com/office/powerpoint/2010/main" val="35853858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97280" y="739833"/>
            <a:ext cx="10191404" cy="997527"/>
          </a:xfrm>
        </p:spPr>
        <p:txBody>
          <a:bodyPr/>
          <a:lstStyle/>
          <a:p>
            <a:r>
              <a:rPr lang="en-IN" b="1" dirty="0">
                <a:latin typeface="Times New Roman" panose="02020603050405020304" pitchFamily="18" charset="0"/>
                <a:cs typeface="Times New Roman" panose="02020603050405020304" pitchFamily="18" charset="0"/>
              </a:rPr>
              <a:t>Mobile Communications Architecture</a:t>
            </a:r>
            <a:endParaRPr lang="en-IN" dirty="0"/>
          </a:p>
        </p:txBody>
      </p:sp>
      <p:pic>
        <p:nvPicPr>
          <p:cNvPr id="5" name="Content Placeholder 4"/>
          <p:cNvPicPr>
            <a:picLocks noGrp="1" noChangeAspect="1"/>
          </p:cNvPicPr>
          <p:nvPr>
            <p:ph idx="1"/>
          </p:nvPr>
        </p:nvPicPr>
        <p:blipFill>
          <a:blip r:embed="rId2"/>
          <a:stretch>
            <a:fillRect/>
          </a:stretch>
        </p:blipFill>
        <p:spPr>
          <a:xfrm>
            <a:off x="-1369" y="2103120"/>
            <a:ext cx="9236809" cy="4673222"/>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3531715660"/>
              </p:ext>
            </p:extLst>
          </p:nvPr>
        </p:nvGraphicFramePr>
        <p:xfrm>
          <a:off x="9036859" y="2103120"/>
          <a:ext cx="2946400" cy="3682365"/>
        </p:xfrm>
        <a:graphic>
          <a:graphicData uri="http://schemas.openxmlformats.org/drawingml/2006/table">
            <a:tbl>
              <a:tblPr>
                <a:tableStyleId>{5C22544A-7EE6-4342-B048-85BDC9FD1C3A}</a:tableStyleId>
              </a:tblPr>
              <a:tblGrid>
                <a:gridCol w="647700">
                  <a:extLst>
                    <a:ext uri="{9D8B030D-6E8A-4147-A177-3AD203B41FA5}">
                      <a16:colId xmlns:a16="http://schemas.microsoft.com/office/drawing/2014/main" val="468809037"/>
                    </a:ext>
                  </a:extLst>
                </a:gridCol>
                <a:gridCol w="2298700">
                  <a:extLst>
                    <a:ext uri="{9D8B030D-6E8A-4147-A177-3AD203B41FA5}">
                      <a16:colId xmlns:a16="http://schemas.microsoft.com/office/drawing/2014/main" val="573091338"/>
                    </a:ext>
                  </a:extLst>
                </a:gridCol>
              </a:tblGrid>
              <a:tr h="255270">
                <a:tc>
                  <a:txBody>
                    <a:bodyPr/>
                    <a:lstStyle/>
                    <a:p>
                      <a:pPr algn="ctr" fontAlgn="ctr"/>
                      <a:r>
                        <a:rPr lang="en-IN" sz="1100" u="none" strike="noStrike">
                          <a:effectLst/>
                        </a:rPr>
                        <a:t>Acronym</a:t>
                      </a:r>
                      <a:endParaRPr lang="en-IN" sz="11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IN" sz="1100" u="none" strike="noStrike">
                          <a:effectLst/>
                        </a:rPr>
                        <a:t>Full Form</a:t>
                      </a:r>
                      <a:endParaRPr lang="en-IN" sz="1100" b="1"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35905012"/>
                  </a:ext>
                </a:extLst>
              </a:tr>
              <a:tr h="255270">
                <a:tc>
                  <a:txBody>
                    <a:bodyPr/>
                    <a:lstStyle/>
                    <a:p>
                      <a:pPr algn="l" fontAlgn="ctr"/>
                      <a:r>
                        <a:rPr lang="en-IN" sz="1100" u="none" strike="noStrike">
                          <a:effectLst/>
                        </a:rPr>
                        <a:t>SGSN</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u="none" strike="noStrike">
                          <a:effectLst/>
                        </a:rPr>
                        <a:t>Serving GPRS Support Node</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32926948"/>
                  </a:ext>
                </a:extLst>
              </a:tr>
              <a:tr h="255270">
                <a:tc>
                  <a:txBody>
                    <a:bodyPr/>
                    <a:lstStyle/>
                    <a:p>
                      <a:pPr algn="l" fontAlgn="ctr"/>
                      <a:r>
                        <a:rPr lang="en-IN" sz="1100" u="none" strike="noStrike">
                          <a:effectLst/>
                        </a:rPr>
                        <a:t>GGSN</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u="none" strike="noStrike">
                          <a:effectLst/>
                        </a:rPr>
                        <a:t>Gateway GPRS Support Node</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47532368"/>
                  </a:ext>
                </a:extLst>
              </a:tr>
              <a:tr h="255270">
                <a:tc>
                  <a:txBody>
                    <a:bodyPr/>
                    <a:lstStyle/>
                    <a:p>
                      <a:pPr algn="l" fontAlgn="ctr"/>
                      <a:r>
                        <a:rPr lang="en-IN" sz="1100" u="none" strike="noStrike">
                          <a:effectLst/>
                        </a:rPr>
                        <a:t>HLR</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u="none" strike="noStrike">
                          <a:effectLst/>
                        </a:rPr>
                        <a:t>Home Location Register</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32440614"/>
                  </a:ext>
                </a:extLst>
              </a:tr>
              <a:tr h="255270">
                <a:tc>
                  <a:txBody>
                    <a:bodyPr/>
                    <a:lstStyle/>
                    <a:p>
                      <a:pPr algn="l" fontAlgn="ctr"/>
                      <a:r>
                        <a:rPr lang="en-IN" sz="1100" u="none" strike="noStrike">
                          <a:effectLst/>
                        </a:rPr>
                        <a:t>VLR</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u="none" strike="noStrike">
                          <a:effectLst/>
                        </a:rPr>
                        <a:t>Visitor Location Register</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52648528"/>
                  </a:ext>
                </a:extLst>
              </a:tr>
              <a:tr h="255270">
                <a:tc>
                  <a:txBody>
                    <a:bodyPr/>
                    <a:lstStyle/>
                    <a:p>
                      <a:pPr algn="l" fontAlgn="ctr"/>
                      <a:r>
                        <a:rPr lang="en-IN" sz="1100" u="none" strike="noStrike">
                          <a:effectLst/>
                        </a:rPr>
                        <a:t>MSC</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u="none" strike="noStrike">
                          <a:effectLst/>
                        </a:rPr>
                        <a:t>Mobile Switching Center</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53923124"/>
                  </a:ext>
                </a:extLst>
              </a:tr>
              <a:tr h="255270">
                <a:tc>
                  <a:txBody>
                    <a:bodyPr/>
                    <a:lstStyle/>
                    <a:p>
                      <a:pPr algn="l" fontAlgn="ctr"/>
                      <a:r>
                        <a:rPr lang="en-IN" sz="1100" u="none" strike="noStrike">
                          <a:effectLst/>
                        </a:rPr>
                        <a:t>BSC</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u="none" strike="noStrike">
                          <a:effectLst/>
                        </a:rPr>
                        <a:t>Base Station Controller</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6425719"/>
                  </a:ext>
                </a:extLst>
              </a:tr>
              <a:tr h="255270">
                <a:tc>
                  <a:txBody>
                    <a:bodyPr/>
                    <a:lstStyle/>
                    <a:p>
                      <a:pPr algn="l" fontAlgn="ctr"/>
                      <a:r>
                        <a:rPr lang="en-IN" sz="1100" u="none" strike="noStrike">
                          <a:effectLst/>
                        </a:rPr>
                        <a:t>GMSC</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u="none" strike="noStrike">
                          <a:effectLst/>
                        </a:rPr>
                        <a:t>Gateway MSC</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72385950"/>
                  </a:ext>
                </a:extLst>
              </a:tr>
              <a:tr h="255270">
                <a:tc>
                  <a:txBody>
                    <a:bodyPr/>
                    <a:lstStyle/>
                    <a:p>
                      <a:pPr algn="l" fontAlgn="ctr"/>
                      <a:r>
                        <a:rPr lang="en-IN" sz="1100" u="none" strike="noStrike">
                          <a:effectLst/>
                        </a:rPr>
                        <a:t>EIR</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u="none" strike="noStrike">
                          <a:effectLst/>
                        </a:rPr>
                        <a:t>Equipment Identity Register</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11927598"/>
                  </a:ext>
                </a:extLst>
              </a:tr>
              <a:tr h="255270">
                <a:tc>
                  <a:txBody>
                    <a:bodyPr/>
                    <a:lstStyle/>
                    <a:p>
                      <a:pPr algn="l" fontAlgn="ctr"/>
                      <a:r>
                        <a:rPr lang="en-IN" sz="1100" u="none" strike="noStrike">
                          <a:effectLst/>
                        </a:rPr>
                        <a:t>ME</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u="none" strike="noStrike">
                          <a:effectLst/>
                        </a:rPr>
                        <a:t>Mobile Equipment</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93496377"/>
                  </a:ext>
                </a:extLst>
              </a:tr>
              <a:tr h="255270">
                <a:tc>
                  <a:txBody>
                    <a:bodyPr/>
                    <a:lstStyle/>
                    <a:p>
                      <a:pPr algn="l" fontAlgn="ctr"/>
                      <a:r>
                        <a:rPr lang="en-IN" sz="1100" u="none" strike="noStrike">
                          <a:effectLst/>
                        </a:rPr>
                        <a:t>SIM</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u="none" strike="noStrike">
                          <a:effectLst/>
                        </a:rPr>
                        <a:t>Subscriber Identity Card</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57840041"/>
                  </a:ext>
                </a:extLst>
              </a:tr>
              <a:tr h="255270">
                <a:tc>
                  <a:txBody>
                    <a:bodyPr/>
                    <a:lstStyle/>
                    <a:p>
                      <a:pPr algn="l" fontAlgn="ctr"/>
                      <a:r>
                        <a:rPr lang="en-IN" sz="1100" u="none" strike="noStrike">
                          <a:effectLst/>
                        </a:rPr>
                        <a:t>PLMN</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u="none" strike="noStrike">
                          <a:effectLst/>
                        </a:rPr>
                        <a:t>Public Land Mobile Network</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37570444"/>
                  </a:ext>
                </a:extLst>
              </a:tr>
              <a:tr h="190500">
                <a:tc>
                  <a:txBody>
                    <a:bodyPr/>
                    <a:lstStyle/>
                    <a:p>
                      <a:pPr algn="l" fontAlgn="ctr"/>
                      <a:r>
                        <a:rPr lang="en-IN" sz="1100" u="none" strike="noStrike">
                          <a:effectLst/>
                        </a:rPr>
                        <a:t>UE</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u="none" strike="noStrike">
                          <a:effectLst/>
                        </a:rPr>
                        <a:t>User Equipment </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47892357"/>
                  </a:ext>
                </a:extLst>
              </a:tr>
              <a:tr h="190500">
                <a:tc>
                  <a:txBody>
                    <a:bodyPr/>
                    <a:lstStyle/>
                    <a:p>
                      <a:pPr algn="l" fontAlgn="ctr"/>
                      <a:r>
                        <a:rPr lang="en-IN" sz="1100" u="none" strike="noStrike">
                          <a:effectLst/>
                        </a:rPr>
                        <a:t>AUC</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u="none" strike="noStrike">
                          <a:effectLst/>
                        </a:rPr>
                        <a:t>Authentication center</a:t>
                      </a:r>
                      <a:endParaRPr lang="en-IN"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33946674"/>
                  </a:ext>
                </a:extLst>
              </a:tr>
              <a:tr h="238125">
                <a:tc>
                  <a:txBody>
                    <a:bodyPr/>
                    <a:lstStyle/>
                    <a:p>
                      <a:pPr algn="l" fontAlgn="ctr"/>
                      <a:r>
                        <a:rPr lang="en-IN" sz="1100" u="none" strike="noStrike">
                          <a:effectLst/>
                        </a:rPr>
                        <a:t>PSTN</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IN" sz="1100" u="none" strike="noStrike" dirty="0">
                          <a:effectLst/>
                        </a:rPr>
                        <a:t>Public Switched Telephone Network</a:t>
                      </a:r>
                      <a:endParaRPr lang="en-IN"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33376831"/>
                  </a:ext>
                </a:extLst>
              </a:tr>
            </a:tbl>
          </a:graphicData>
        </a:graphic>
      </p:graphicFrame>
    </p:spTree>
    <p:extLst>
      <p:ext uri="{BB962C8B-B14F-4D97-AF65-F5344CB8AC3E}">
        <p14:creationId xmlns:p14="http://schemas.microsoft.com/office/powerpoint/2010/main" val="1105964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UE</a:t>
            </a:r>
          </a:p>
        </p:txBody>
      </p:sp>
      <p:sp>
        <p:nvSpPr>
          <p:cNvPr id="3" name="Content Placeholder 2"/>
          <p:cNvSpPr>
            <a:spLocks noGrp="1"/>
          </p:cNvSpPr>
          <p:nvPr>
            <p:ph idx="1"/>
          </p:nvPr>
        </p:nvSpPr>
        <p:spPr/>
        <p:txBody>
          <a:bodyPr>
            <a:normAutofit fontScale="92500" lnSpcReduction="10000"/>
          </a:bodyPr>
          <a:lstStyle/>
          <a:p>
            <a:pPr marL="0" indent="0">
              <a:buNone/>
            </a:pPr>
            <a:r>
              <a:rPr lang="en-IN" b="1"/>
              <a:t>User Equipment (UE)</a:t>
            </a:r>
            <a:r>
              <a:rPr lang="en-IN"/>
              <a:t>—These are the users .Number of users are controlled by one BTS</a:t>
            </a:r>
            <a:br>
              <a:rPr lang="en-IN"/>
            </a:br>
            <a:r>
              <a:rPr lang="en-IN" sz="3100"/>
              <a:t>The mobile stations (MS) communicate with the base station subsystem over the radio the radio interface.</a:t>
            </a:r>
            <a:br>
              <a:rPr lang="en-IN" sz="3100"/>
            </a:br>
            <a:r>
              <a:rPr lang="en-IN" sz="3100"/>
              <a:t>The </a:t>
            </a:r>
            <a:r>
              <a:rPr lang="en-IN" sz="3100">
                <a:solidFill>
                  <a:srgbClr val="FF0000"/>
                </a:solidFill>
              </a:rPr>
              <a:t>BSS </a:t>
            </a:r>
            <a:r>
              <a:rPr lang="en-IN" sz="3100"/>
              <a:t>called as radio the subsystem, provides and manages the radio transmission path between the mobile stations and the Mobile Switching Centre(MSC).It also manages radio interface between the mobile stations and other subsystems of GSM.</a:t>
            </a:r>
            <a:br>
              <a:rPr lang="en-IN" sz="3100"/>
            </a:br>
            <a:r>
              <a:rPr lang="en-IN" sz="3100"/>
              <a:t>Each BSS comprises many Base Station Controllers(BSC) that connect the mobile station to the network and switching subsystem (NSS) through the mobile switching center.</a:t>
            </a:r>
            <a:br>
              <a:rPr lang="en-IN" sz="3100"/>
            </a:br>
            <a:endParaRPr lang="en-IN" sz="3100"/>
          </a:p>
        </p:txBody>
      </p:sp>
    </p:spTree>
    <p:extLst>
      <p:ext uri="{BB962C8B-B14F-4D97-AF65-F5344CB8AC3E}">
        <p14:creationId xmlns:p14="http://schemas.microsoft.com/office/powerpoint/2010/main" val="3814155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IN" dirty="0"/>
          </a:p>
        </p:txBody>
      </p:sp>
      <p:sp>
        <p:nvSpPr>
          <p:cNvPr id="3" name="Content Placeholder 2"/>
          <p:cNvSpPr>
            <a:spLocks noGrp="1"/>
          </p:cNvSpPr>
          <p:nvPr>
            <p:ph idx="1"/>
          </p:nvPr>
        </p:nvSpPr>
        <p:spPr/>
        <p:txBody>
          <a:bodyPr/>
          <a:lstStyle/>
          <a:p>
            <a:r>
              <a:rPr lang="en-US" dirty="0" smtClean="0"/>
              <a:t>Components </a:t>
            </a:r>
            <a:r>
              <a:rPr lang="en-US" dirty="0"/>
              <a:t>of Wireless Communication </a:t>
            </a:r>
            <a:r>
              <a:rPr lang="en-US" dirty="0" smtClean="0"/>
              <a:t>Systems</a:t>
            </a:r>
          </a:p>
          <a:p>
            <a:r>
              <a:rPr lang="en-US" dirty="0" smtClean="0"/>
              <a:t> </a:t>
            </a:r>
            <a:r>
              <a:rPr lang="en-US" dirty="0"/>
              <a:t>Bluetooth: Application, Protocol Stack, Services, Frame Structure, Architecture of Mobile Communication Systems, Wireless Networking Standards, WLAN 	</a:t>
            </a:r>
          </a:p>
          <a:p>
            <a:endParaRPr lang="en-IN" dirty="0"/>
          </a:p>
        </p:txBody>
      </p:sp>
    </p:spTree>
    <p:extLst>
      <p:ext uri="{BB962C8B-B14F-4D97-AF65-F5344CB8AC3E}">
        <p14:creationId xmlns:p14="http://schemas.microsoft.com/office/powerpoint/2010/main" val="561033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UE</a:t>
            </a:r>
          </a:p>
        </p:txBody>
      </p:sp>
      <p:sp>
        <p:nvSpPr>
          <p:cNvPr id="3" name="Content Placeholder 2"/>
          <p:cNvSpPr>
            <a:spLocks noGrp="1"/>
          </p:cNvSpPr>
          <p:nvPr>
            <p:ph idx="1"/>
          </p:nvPr>
        </p:nvSpPr>
        <p:spPr/>
        <p:txBody>
          <a:bodyPr/>
          <a:lstStyle/>
          <a:p>
            <a:r>
              <a:rPr lang="en-IN"/>
              <a:t>The </a:t>
            </a:r>
            <a:r>
              <a:rPr lang="en-IN">
                <a:solidFill>
                  <a:srgbClr val="FF0000"/>
                </a:solidFill>
              </a:rPr>
              <a:t>NSS</a:t>
            </a:r>
            <a:r>
              <a:rPr lang="en-IN"/>
              <a:t> controls the switching functions of the GSM system. It allows the mobile switching center to communicate with networks like PSTN, ISDN, CSPDN, PSPDN and other data networks.</a:t>
            </a:r>
            <a:br>
              <a:rPr lang="en-IN"/>
            </a:br>
            <a:r>
              <a:rPr lang="en-IN"/>
              <a:t>The operation support system (</a:t>
            </a:r>
            <a:r>
              <a:rPr lang="en-IN">
                <a:solidFill>
                  <a:srgbClr val="FF0000"/>
                </a:solidFill>
              </a:rPr>
              <a:t>OSS</a:t>
            </a:r>
            <a:r>
              <a:rPr lang="en-IN"/>
              <a:t>) allows the operation and maintenance of the GSM system. It allows the system engineers to diagnose, troubleshoot and observe the parameters of the GSM systems. </a:t>
            </a:r>
          </a:p>
          <a:p>
            <a:endParaRPr lang="en-IN"/>
          </a:p>
        </p:txBody>
      </p:sp>
    </p:spTree>
    <p:extLst>
      <p:ext uri="{BB962C8B-B14F-4D97-AF65-F5344CB8AC3E}">
        <p14:creationId xmlns:p14="http://schemas.microsoft.com/office/powerpoint/2010/main" val="2595433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BSS</a:t>
            </a:r>
          </a:p>
        </p:txBody>
      </p:sp>
      <p:sp>
        <p:nvSpPr>
          <p:cNvPr id="3" name="Content Placeholder 2"/>
          <p:cNvSpPr>
            <a:spLocks noGrp="1"/>
          </p:cNvSpPr>
          <p:nvPr>
            <p:ph idx="1"/>
          </p:nvPr>
        </p:nvSpPr>
        <p:spPr/>
        <p:txBody>
          <a:bodyPr/>
          <a:lstStyle/>
          <a:p>
            <a:r>
              <a:rPr lang="en-IN" b="1"/>
              <a:t>Base station(BSS)--</a:t>
            </a:r>
            <a:r>
              <a:rPr lang="en-IN"/>
              <a:t> The following stations subsystem comprises of two parts:</a:t>
            </a:r>
            <a:br>
              <a:rPr lang="en-IN"/>
            </a:br>
            <a:r>
              <a:rPr lang="en-IN"/>
              <a:t>1. Base Transceiver Station (BTS).</a:t>
            </a:r>
            <a:br>
              <a:rPr lang="en-IN"/>
            </a:br>
            <a:r>
              <a:rPr lang="en-IN"/>
              <a:t>2. Base Station Controller(BSC).</a:t>
            </a:r>
            <a:br>
              <a:rPr lang="en-IN"/>
            </a:br>
            <a:r>
              <a:rPr lang="en-IN"/>
              <a:t>The BSS consists many BSC that connect to a single MSC. Each BSC controls </a:t>
            </a:r>
            <a:r>
              <a:rPr lang="en-IN" err="1"/>
              <a:t>upto</a:t>
            </a:r>
            <a:r>
              <a:rPr lang="en-IN"/>
              <a:t> several hundred BTS.</a:t>
            </a:r>
          </a:p>
          <a:p>
            <a:endParaRPr lang="en-IN"/>
          </a:p>
        </p:txBody>
      </p:sp>
    </p:spTree>
    <p:extLst>
      <p:ext uri="{BB962C8B-B14F-4D97-AF65-F5344CB8AC3E}">
        <p14:creationId xmlns:p14="http://schemas.microsoft.com/office/powerpoint/2010/main" val="1037575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a:t>Base </a:t>
            </a:r>
            <a:r>
              <a:rPr lang="en-IN" b="1" err="1"/>
              <a:t>Transreciver</a:t>
            </a:r>
            <a:r>
              <a:rPr lang="en-IN" b="1"/>
              <a:t> Station(BTS)-BTS</a:t>
            </a:r>
            <a:r>
              <a:rPr lang="en-IN"/>
              <a:t/>
            </a:r>
            <a:br>
              <a:rPr lang="en-IN"/>
            </a:br>
            <a:r>
              <a:rPr lang="en-IN"/>
              <a:t>It has radio transreciever that define a cell and are capable of </a:t>
            </a:r>
            <a:r>
              <a:rPr lang="en-IN" err="1"/>
              <a:t>handelling</a:t>
            </a:r>
            <a:r>
              <a:rPr lang="en-IN"/>
              <a:t> radio link protocols with MS.</a:t>
            </a:r>
            <a:br>
              <a:rPr lang="en-IN"/>
            </a:br>
            <a:r>
              <a:rPr lang="en-IN"/>
              <a:t>Functions of BTS are</a:t>
            </a:r>
            <a:br>
              <a:rPr lang="en-IN"/>
            </a:br>
            <a:r>
              <a:rPr lang="en-IN"/>
              <a:t>1. Handling radio link protocols</a:t>
            </a:r>
            <a:br>
              <a:rPr lang="en-IN"/>
            </a:br>
            <a:r>
              <a:rPr lang="en-IN"/>
              <a:t>2. Providing FD communication to MS.</a:t>
            </a:r>
            <a:br>
              <a:rPr lang="en-IN"/>
            </a:br>
            <a:r>
              <a:rPr lang="en-IN"/>
              <a:t> </a:t>
            </a:r>
          </a:p>
        </p:txBody>
      </p:sp>
    </p:spTree>
    <p:extLst>
      <p:ext uri="{BB962C8B-B14F-4D97-AF65-F5344CB8AC3E}">
        <p14:creationId xmlns:p14="http://schemas.microsoft.com/office/powerpoint/2010/main" val="3186060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Base Station Controller</a:t>
            </a:r>
          </a:p>
        </p:txBody>
      </p:sp>
      <p:sp>
        <p:nvSpPr>
          <p:cNvPr id="3" name="Content Placeholder 2"/>
          <p:cNvSpPr>
            <a:spLocks noGrp="1"/>
          </p:cNvSpPr>
          <p:nvPr>
            <p:ph idx="1"/>
          </p:nvPr>
        </p:nvSpPr>
        <p:spPr/>
        <p:txBody>
          <a:bodyPr/>
          <a:lstStyle/>
          <a:p>
            <a:r>
              <a:rPr lang="en-IN" b="1"/>
              <a:t>Base station controller(BSC)</a:t>
            </a:r>
            <a:r>
              <a:rPr lang="en-IN"/>
              <a:t> IT manages radio resources for one or more </a:t>
            </a:r>
            <a:r>
              <a:rPr lang="en-IN" err="1"/>
              <a:t>BTS.It</a:t>
            </a:r>
            <a:r>
              <a:rPr lang="en-IN"/>
              <a:t> controls several hundred BTS al are connected to single MSC.</a:t>
            </a:r>
            <a:br>
              <a:rPr lang="en-IN"/>
            </a:br>
            <a:r>
              <a:rPr lang="en-IN"/>
              <a:t>Functions of BTS are</a:t>
            </a:r>
            <a:br>
              <a:rPr lang="en-IN"/>
            </a:br>
            <a:r>
              <a:rPr lang="en-IN"/>
              <a:t>• To control BTS.</a:t>
            </a:r>
            <a:br>
              <a:rPr lang="en-IN"/>
            </a:br>
            <a:r>
              <a:rPr lang="en-IN"/>
              <a:t>• Radio resource management</a:t>
            </a:r>
            <a:br>
              <a:rPr lang="en-IN"/>
            </a:br>
            <a:r>
              <a:rPr lang="en-IN"/>
              <a:t>• Handoff management and control</a:t>
            </a:r>
            <a:br>
              <a:rPr lang="en-IN"/>
            </a:br>
            <a:r>
              <a:rPr lang="en-IN"/>
              <a:t>• Radio channel setup and frequency hoping</a:t>
            </a:r>
          </a:p>
          <a:p>
            <a:endParaRPr lang="en-IN"/>
          </a:p>
        </p:txBody>
      </p:sp>
    </p:spTree>
    <p:extLst>
      <p:ext uri="{BB962C8B-B14F-4D97-AF65-F5344CB8AC3E}">
        <p14:creationId xmlns:p14="http://schemas.microsoft.com/office/powerpoint/2010/main" val="2602042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Network Subsystem</a:t>
            </a:r>
          </a:p>
        </p:txBody>
      </p:sp>
      <p:sp>
        <p:nvSpPr>
          <p:cNvPr id="3" name="Content Placeholder 2"/>
          <p:cNvSpPr>
            <a:spLocks noGrp="1"/>
          </p:cNvSpPr>
          <p:nvPr>
            <p:ph idx="1"/>
          </p:nvPr>
        </p:nvSpPr>
        <p:spPr/>
        <p:txBody>
          <a:bodyPr/>
          <a:lstStyle/>
          <a:p>
            <a:r>
              <a:rPr lang="en-IN" b="1"/>
              <a:t>Network subsystem( NSS)</a:t>
            </a:r>
            <a:r>
              <a:rPr lang="en-IN"/>
              <a:t/>
            </a:r>
            <a:br>
              <a:rPr lang="en-IN"/>
            </a:br>
            <a:r>
              <a:rPr lang="en-IN"/>
              <a:t>1.It handles the switching of GSM calls between external networks and indoor BSC</a:t>
            </a:r>
            <a:br>
              <a:rPr lang="en-IN"/>
            </a:br>
            <a:r>
              <a:rPr lang="en-IN"/>
              <a:t>2.It includes three different data bases for mobility management as</a:t>
            </a:r>
            <a:br>
              <a:rPr lang="en-IN"/>
            </a:br>
            <a:r>
              <a:rPr lang="en-IN"/>
              <a:t>A .HLR (Home Location Register)</a:t>
            </a:r>
            <a:br>
              <a:rPr lang="en-IN"/>
            </a:br>
            <a:r>
              <a:rPr lang="en-IN"/>
              <a:t>B .VLR (Visitor Location Register)</a:t>
            </a:r>
            <a:br>
              <a:rPr lang="en-IN"/>
            </a:br>
            <a:r>
              <a:rPr lang="en-IN"/>
              <a:t>C. AUC (Authentication center)</a:t>
            </a:r>
          </a:p>
          <a:p>
            <a:pPr marL="0" indent="0">
              <a:buNone/>
            </a:pPr>
            <a:endParaRPr lang="en-IN"/>
          </a:p>
        </p:txBody>
      </p:sp>
    </p:spTree>
    <p:extLst>
      <p:ext uri="{BB962C8B-B14F-4D97-AF65-F5344CB8AC3E}">
        <p14:creationId xmlns:p14="http://schemas.microsoft.com/office/powerpoint/2010/main" val="2427033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Mobile switching center (MSC)--</a:t>
            </a:r>
            <a:r>
              <a:rPr lang="en-IN"/>
              <a:t/>
            </a:r>
            <a:br>
              <a:rPr lang="en-IN"/>
            </a:br>
            <a:endParaRPr lang="en-IN"/>
          </a:p>
        </p:txBody>
      </p:sp>
      <p:sp>
        <p:nvSpPr>
          <p:cNvPr id="3" name="Content Placeholder 2"/>
          <p:cNvSpPr>
            <a:spLocks noGrp="1"/>
          </p:cNvSpPr>
          <p:nvPr>
            <p:ph idx="1"/>
          </p:nvPr>
        </p:nvSpPr>
        <p:spPr/>
        <p:txBody>
          <a:bodyPr/>
          <a:lstStyle/>
          <a:p>
            <a:r>
              <a:rPr lang="en-IN" b="1"/>
              <a:t>Mobile switching center (MSC)--</a:t>
            </a:r>
            <a:r>
              <a:rPr lang="en-IN"/>
              <a:t/>
            </a:r>
            <a:br>
              <a:rPr lang="en-IN"/>
            </a:br>
            <a:r>
              <a:rPr lang="en-IN"/>
              <a:t>It connects fix networks like ISDN ,PSTN etc.</a:t>
            </a:r>
            <a:br>
              <a:rPr lang="en-IN"/>
            </a:br>
            <a:r>
              <a:rPr lang="en-IN"/>
              <a:t>Following are the functions of MSC</a:t>
            </a:r>
            <a:br>
              <a:rPr lang="en-IN"/>
            </a:br>
            <a:r>
              <a:rPr lang="en-IN"/>
              <a:t>1. Call setup, supervision and relies</a:t>
            </a:r>
            <a:br>
              <a:rPr lang="en-IN"/>
            </a:br>
            <a:r>
              <a:rPr lang="en-IN"/>
              <a:t>2. Collection of Billing Information</a:t>
            </a:r>
            <a:br>
              <a:rPr lang="en-IN"/>
            </a:br>
            <a:r>
              <a:rPr lang="en-IN"/>
              <a:t>3. Call handling / routing</a:t>
            </a:r>
            <a:br>
              <a:rPr lang="en-IN"/>
            </a:br>
            <a:r>
              <a:rPr lang="en-IN"/>
              <a:t>4. Management of signalling protocol</a:t>
            </a:r>
            <a:br>
              <a:rPr lang="en-IN"/>
            </a:br>
            <a:r>
              <a:rPr lang="en-IN"/>
              <a:t>5. Record of VLR and HLR</a:t>
            </a:r>
          </a:p>
          <a:p>
            <a:endParaRPr lang="en-IN"/>
          </a:p>
        </p:txBody>
      </p:sp>
    </p:spTree>
    <p:extLst>
      <p:ext uri="{BB962C8B-B14F-4D97-AF65-F5344CB8AC3E}">
        <p14:creationId xmlns:p14="http://schemas.microsoft.com/office/powerpoint/2010/main" val="3972846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HLR (Home Location Register)</a:t>
            </a:r>
            <a:r>
              <a:rPr lang="en-IN" dirty="0"/>
              <a:t> - Call </a:t>
            </a:r>
            <a:r>
              <a:rPr lang="en-IN" dirty="0" err="1"/>
              <a:t>roamiming</a:t>
            </a:r>
            <a:r>
              <a:rPr lang="en-IN" dirty="0"/>
              <a:t> and call routing capabilities of GSM are </a:t>
            </a:r>
            <a:r>
              <a:rPr lang="en-IN" dirty="0" err="1"/>
              <a:t>handeled.It</a:t>
            </a:r>
            <a:r>
              <a:rPr lang="en-IN" dirty="0"/>
              <a:t> stores all the </a:t>
            </a:r>
            <a:r>
              <a:rPr lang="en-IN" dirty="0" err="1"/>
              <a:t>adminstartive</a:t>
            </a:r>
            <a:r>
              <a:rPr lang="en-IN" dirty="0"/>
              <a:t> information of sub scriber registered in the networks.IT </a:t>
            </a:r>
            <a:r>
              <a:rPr lang="en-IN" dirty="0" err="1"/>
              <a:t>maintance</a:t>
            </a:r>
            <a:r>
              <a:rPr lang="en-IN" dirty="0"/>
              <a:t> unique international mobile subscriber identity.(IMSI).</a:t>
            </a:r>
          </a:p>
          <a:p>
            <a:r>
              <a:rPr lang="en-IN" b="1" dirty="0"/>
              <a:t>VLR (Visitor Location Register)</a:t>
            </a:r>
            <a:r>
              <a:rPr lang="en-IN" dirty="0"/>
              <a:t> - It is a temporary data </a:t>
            </a:r>
            <a:r>
              <a:rPr lang="en-IN" dirty="0" err="1"/>
              <a:t>base.It</a:t>
            </a:r>
            <a:r>
              <a:rPr lang="en-IN" dirty="0"/>
              <a:t> stores the IMSC number and </a:t>
            </a:r>
            <a:r>
              <a:rPr lang="en-IN" dirty="0" err="1"/>
              <a:t>costomer</a:t>
            </a:r>
            <a:r>
              <a:rPr lang="en-IN" dirty="0"/>
              <a:t> information for each roaming customer visiting specific MSC.</a:t>
            </a:r>
          </a:p>
          <a:p>
            <a:r>
              <a:rPr lang="en-IN" b="1" dirty="0"/>
              <a:t>Authentication </a:t>
            </a:r>
            <a:r>
              <a:rPr lang="en-IN" b="1" dirty="0" err="1"/>
              <a:t>center</a:t>
            </a:r>
            <a:r>
              <a:rPr lang="en-IN" dirty="0"/>
              <a:t> - It is protected database .It </a:t>
            </a:r>
            <a:r>
              <a:rPr lang="en-IN" dirty="0" err="1"/>
              <a:t>maintance</a:t>
            </a:r>
            <a:r>
              <a:rPr lang="en-IN" dirty="0"/>
              <a:t> authentication keys and </a:t>
            </a:r>
            <a:r>
              <a:rPr lang="en-IN" dirty="0" err="1"/>
              <a:t>algorithms.It</a:t>
            </a:r>
            <a:r>
              <a:rPr lang="en-IN" dirty="0"/>
              <a:t> contain s </a:t>
            </a:r>
            <a:r>
              <a:rPr lang="en-IN" dirty="0" err="1"/>
              <a:t>aregister</a:t>
            </a:r>
            <a:r>
              <a:rPr lang="en-IN" dirty="0"/>
              <a:t> called as Equipment Identity Register</a:t>
            </a:r>
            <a:r>
              <a:rPr lang="en-IN" dirty="0" smtClean="0"/>
              <a:t>.</a:t>
            </a:r>
          </a:p>
          <a:p>
            <a:r>
              <a:rPr lang="en-IN" b="1" dirty="0"/>
              <a:t>Operation subsystem(OSS)</a:t>
            </a:r>
            <a:r>
              <a:rPr lang="en-IN" dirty="0"/>
              <a:t> - IT manages all mobile equipment in the system 1)management for charging and billing procedure 2)To maintain all hardware and network operations</a:t>
            </a:r>
          </a:p>
          <a:p>
            <a:endParaRPr lang="en-IN" dirty="0"/>
          </a:p>
          <a:p>
            <a:endParaRPr lang="en-IN" dirty="0"/>
          </a:p>
        </p:txBody>
      </p:sp>
    </p:spTree>
    <p:extLst>
      <p:ext uri="{BB962C8B-B14F-4D97-AF65-F5344CB8AC3E}">
        <p14:creationId xmlns:p14="http://schemas.microsoft.com/office/powerpoint/2010/main" val="1430416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Wireless Standards IEEE</a:t>
            </a:r>
          </a:p>
        </p:txBody>
      </p:sp>
      <p:sp>
        <p:nvSpPr>
          <p:cNvPr id="3" name="Content Placeholder 2"/>
          <p:cNvSpPr>
            <a:spLocks noGrp="1"/>
          </p:cNvSpPr>
          <p:nvPr>
            <p:ph idx="1"/>
          </p:nvPr>
        </p:nvSpPr>
        <p:spPr/>
        <p:txBody>
          <a:bodyPr/>
          <a:lstStyle/>
          <a:p>
            <a:r>
              <a:rPr lang="en-IN" dirty="0"/>
              <a:t>802.11 and </a:t>
            </a:r>
            <a:r>
              <a:rPr lang="en-IN" i="1" dirty="0"/>
              <a:t>802.11x</a:t>
            </a:r>
            <a:r>
              <a:rPr lang="en-IN" dirty="0"/>
              <a:t> refers to a family of specifications developed by the IEEE for </a:t>
            </a:r>
            <a:r>
              <a:rPr lang="en-IN" b="1" i="1" dirty="0"/>
              <a:t>w</a:t>
            </a:r>
            <a:r>
              <a:rPr lang="en-IN" i="1" dirty="0"/>
              <a:t>ireless </a:t>
            </a:r>
            <a:r>
              <a:rPr lang="en-IN" b="1" i="1" dirty="0"/>
              <a:t>LAN</a:t>
            </a:r>
            <a:r>
              <a:rPr lang="en-IN" dirty="0"/>
              <a:t> (</a:t>
            </a:r>
            <a:r>
              <a:rPr lang="en-IN" dirty="0">
                <a:hlinkClick r:id="rId2"/>
              </a:rPr>
              <a:t>WLAN</a:t>
            </a:r>
            <a:r>
              <a:rPr lang="en-IN" dirty="0"/>
              <a:t>) technology.</a:t>
            </a:r>
          </a:p>
          <a:p>
            <a:r>
              <a:rPr lang="en-IN" dirty="0"/>
              <a:t> 802.11 specifies an over-the-air interface between a wireless client and a base station or between two wireless clients. The IEEE accepted the specification in 1997.</a:t>
            </a:r>
            <a:br>
              <a:rPr lang="en-IN" dirty="0"/>
            </a:br>
            <a:endParaRPr lang="en-IN" dirty="0"/>
          </a:p>
        </p:txBody>
      </p:sp>
    </p:spTree>
    <p:extLst>
      <p:ext uri="{BB962C8B-B14F-4D97-AF65-F5344CB8AC3E}">
        <p14:creationId xmlns:p14="http://schemas.microsoft.com/office/powerpoint/2010/main" val="2848408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796844366"/>
              </p:ext>
            </p:extLst>
          </p:nvPr>
        </p:nvGraphicFramePr>
        <p:xfrm>
          <a:off x="540327" y="58192"/>
          <a:ext cx="11321937" cy="6733302"/>
        </p:xfrm>
        <a:graphic>
          <a:graphicData uri="http://schemas.openxmlformats.org/drawingml/2006/table">
            <a:tbl>
              <a:tblPr>
                <a:tableStyleId>{5C22544A-7EE6-4342-B048-85BDC9FD1C3A}</a:tableStyleId>
              </a:tblPr>
              <a:tblGrid>
                <a:gridCol w="1397264">
                  <a:extLst>
                    <a:ext uri="{9D8B030D-6E8A-4147-A177-3AD203B41FA5}">
                      <a16:colId xmlns:a16="http://schemas.microsoft.com/office/drawing/2014/main" val="2334679741"/>
                    </a:ext>
                  </a:extLst>
                </a:gridCol>
                <a:gridCol w="1044059">
                  <a:extLst>
                    <a:ext uri="{9D8B030D-6E8A-4147-A177-3AD203B41FA5}">
                      <a16:colId xmlns:a16="http://schemas.microsoft.com/office/drawing/2014/main" val="4204960731"/>
                    </a:ext>
                  </a:extLst>
                </a:gridCol>
                <a:gridCol w="1435790">
                  <a:extLst>
                    <a:ext uri="{9D8B030D-6E8A-4147-A177-3AD203B41FA5}">
                      <a16:colId xmlns:a16="http://schemas.microsoft.com/office/drawing/2014/main" val="2226809370"/>
                    </a:ext>
                  </a:extLst>
                </a:gridCol>
                <a:gridCol w="2127094">
                  <a:extLst>
                    <a:ext uri="{9D8B030D-6E8A-4147-A177-3AD203B41FA5}">
                      <a16:colId xmlns:a16="http://schemas.microsoft.com/office/drawing/2014/main" val="2837396739"/>
                    </a:ext>
                  </a:extLst>
                </a:gridCol>
                <a:gridCol w="4389544">
                  <a:extLst>
                    <a:ext uri="{9D8B030D-6E8A-4147-A177-3AD203B41FA5}">
                      <a16:colId xmlns:a16="http://schemas.microsoft.com/office/drawing/2014/main" val="3913899102"/>
                    </a:ext>
                  </a:extLst>
                </a:gridCol>
                <a:gridCol w="928186">
                  <a:extLst>
                    <a:ext uri="{9D8B030D-6E8A-4147-A177-3AD203B41FA5}">
                      <a16:colId xmlns:a16="http://schemas.microsoft.com/office/drawing/2014/main" val="591179665"/>
                    </a:ext>
                  </a:extLst>
                </a:gridCol>
              </a:tblGrid>
              <a:tr h="540861">
                <a:tc>
                  <a:txBody>
                    <a:bodyPr/>
                    <a:lstStyle/>
                    <a:p>
                      <a:pPr algn="ctr" fontAlgn="ctr"/>
                      <a:r>
                        <a:rPr lang="en-IN" sz="1400" u="none" strike="noStrike" dirty="0">
                          <a:solidFill>
                            <a:srgbClr val="FF0000"/>
                          </a:solidFill>
                          <a:effectLst/>
                        </a:rPr>
                        <a:t>Standard</a:t>
                      </a:r>
                      <a:endParaRPr lang="en-IN" sz="1400" b="1" i="0" u="none" strike="noStrike" dirty="0">
                        <a:solidFill>
                          <a:srgbClr val="FF000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dirty="0">
                          <a:solidFill>
                            <a:srgbClr val="FF0000"/>
                          </a:solidFill>
                          <a:effectLst/>
                        </a:rPr>
                        <a:t>Year</a:t>
                      </a:r>
                      <a:endParaRPr lang="en-IN" sz="1400" b="1" i="0" u="none" strike="noStrike" dirty="0">
                        <a:solidFill>
                          <a:srgbClr val="FF000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dirty="0">
                          <a:solidFill>
                            <a:srgbClr val="FF0000"/>
                          </a:solidFill>
                          <a:effectLst/>
                        </a:rPr>
                        <a:t>Frequency Band</a:t>
                      </a:r>
                      <a:endParaRPr lang="en-IN" sz="1400" b="1" i="0" u="none" strike="noStrike" dirty="0">
                        <a:solidFill>
                          <a:srgbClr val="FF000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dirty="0">
                          <a:solidFill>
                            <a:srgbClr val="FF0000"/>
                          </a:solidFill>
                          <a:effectLst/>
                        </a:rPr>
                        <a:t>Max Speed</a:t>
                      </a:r>
                      <a:endParaRPr lang="en-IN" sz="1400" b="1" i="0" u="none" strike="noStrike" dirty="0">
                        <a:solidFill>
                          <a:srgbClr val="FF000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dirty="0">
                          <a:solidFill>
                            <a:srgbClr val="FF0000"/>
                          </a:solidFill>
                          <a:effectLst/>
                        </a:rPr>
                        <a:t>Key Features</a:t>
                      </a:r>
                      <a:endParaRPr lang="en-IN" sz="1400" b="1" i="0" u="none" strike="noStrike" dirty="0">
                        <a:solidFill>
                          <a:srgbClr val="FF000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dirty="0">
                          <a:solidFill>
                            <a:srgbClr val="FF0000"/>
                          </a:solidFill>
                          <a:effectLst/>
                        </a:rPr>
                        <a:t>Also Known As</a:t>
                      </a:r>
                      <a:endParaRPr lang="en-IN" sz="1400" b="1" i="0" u="none" strike="noStrike" dirty="0">
                        <a:solidFill>
                          <a:srgbClr val="FF0000"/>
                        </a:solidFill>
                        <a:effectLst/>
                        <a:latin typeface="Times New Roman" panose="02020603050405020304" pitchFamily="18" charset="0"/>
                      </a:endParaRPr>
                    </a:p>
                  </a:txBody>
                  <a:tcPr marL="4608" marR="4608" marT="4608" marB="0" anchor="ctr"/>
                </a:tc>
                <a:extLst>
                  <a:ext uri="{0D108BD9-81ED-4DB2-BD59-A6C34878D82A}">
                    <a16:rowId xmlns:a16="http://schemas.microsoft.com/office/drawing/2014/main" val="405435448"/>
                  </a:ext>
                </a:extLst>
              </a:tr>
              <a:tr h="497539">
                <a:tc>
                  <a:txBody>
                    <a:bodyPr/>
                    <a:lstStyle/>
                    <a:p>
                      <a:pPr algn="ctr" fontAlgn="ctr"/>
                      <a:r>
                        <a:rPr lang="en-IN" sz="1400" u="none" strike="noStrike" dirty="0">
                          <a:solidFill>
                            <a:srgbClr val="0070C0"/>
                          </a:solidFill>
                          <a:effectLst/>
                        </a:rPr>
                        <a:t>802.11 (original)</a:t>
                      </a:r>
                      <a:endParaRPr lang="en-IN" sz="1400" b="0" i="0" u="none" strike="noStrike" dirty="0">
                        <a:solidFill>
                          <a:srgbClr val="0070C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a:effectLst/>
                        </a:rPr>
                        <a:t>1997</a:t>
                      </a:r>
                      <a:endParaRPr lang="en-IN" sz="1400" b="0" i="0" u="none" strike="noStrike">
                        <a:solidFill>
                          <a:srgbClr val="00000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a:effectLst/>
                        </a:rPr>
                        <a:t>2.4 GHz</a:t>
                      </a:r>
                      <a:endParaRPr lang="en-IN" sz="1400" b="0" i="0" u="none" strike="noStrike">
                        <a:solidFill>
                          <a:srgbClr val="00000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a:effectLst/>
                        </a:rPr>
                        <a:t>1-2 Mbps</a:t>
                      </a:r>
                      <a:endParaRPr lang="en-IN" sz="1400" b="0" i="0" u="none" strike="noStrike">
                        <a:solidFill>
                          <a:srgbClr val="000000"/>
                        </a:solidFill>
                        <a:effectLst/>
                        <a:latin typeface="Times New Roman" panose="02020603050405020304" pitchFamily="18" charset="0"/>
                      </a:endParaRPr>
                    </a:p>
                  </a:txBody>
                  <a:tcPr marL="4608" marR="4608" marT="4608" marB="0" anchor="ctr"/>
                </a:tc>
                <a:tc>
                  <a:txBody>
                    <a:bodyPr/>
                    <a:lstStyle/>
                    <a:p>
                      <a:pPr algn="l" fontAlgn="ctr"/>
                      <a:r>
                        <a:rPr lang="en-IN" sz="1400" u="none" strike="noStrike">
                          <a:effectLst/>
                        </a:rPr>
                        <a:t>First wireless LAN standard using FHSS or DSSS</a:t>
                      </a:r>
                      <a:endParaRPr lang="en-IN" sz="1400" b="0" i="0" u="none" strike="noStrike">
                        <a:solidFill>
                          <a:srgbClr val="00000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a:effectLst/>
                        </a:rPr>
                        <a:t>-</a:t>
                      </a:r>
                      <a:endParaRPr lang="en-IN" sz="1400" b="0" i="0" u="none" strike="noStrike">
                        <a:solidFill>
                          <a:srgbClr val="000000"/>
                        </a:solidFill>
                        <a:effectLst/>
                        <a:latin typeface="Times New Roman" panose="02020603050405020304" pitchFamily="18" charset="0"/>
                      </a:endParaRPr>
                    </a:p>
                  </a:txBody>
                  <a:tcPr marL="4608" marR="4608" marT="4608" marB="0" anchor="ctr"/>
                </a:tc>
                <a:extLst>
                  <a:ext uri="{0D108BD9-81ED-4DB2-BD59-A6C34878D82A}">
                    <a16:rowId xmlns:a16="http://schemas.microsoft.com/office/drawing/2014/main" val="3779859124"/>
                  </a:ext>
                </a:extLst>
              </a:tr>
              <a:tr h="497539">
                <a:tc>
                  <a:txBody>
                    <a:bodyPr/>
                    <a:lstStyle/>
                    <a:p>
                      <a:pPr algn="ctr" fontAlgn="ctr"/>
                      <a:r>
                        <a:rPr lang="en-IN" sz="1400" u="none" strike="noStrike" dirty="0">
                          <a:solidFill>
                            <a:srgbClr val="0070C0"/>
                          </a:solidFill>
                          <a:effectLst/>
                        </a:rPr>
                        <a:t>802.11a</a:t>
                      </a:r>
                      <a:endParaRPr lang="en-IN" sz="1400" b="0" i="0" u="none" strike="noStrike" dirty="0">
                        <a:solidFill>
                          <a:srgbClr val="0070C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a:effectLst/>
                        </a:rPr>
                        <a:t>1999</a:t>
                      </a:r>
                      <a:endParaRPr lang="en-IN" sz="1400" b="0" i="0" u="none" strike="noStrike">
                        <a:solidFill>
                          <a:srgbClr val="00000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a:effectLst/>
                        </a:rPr>
                        <a:t>5 GHz</a:t>
                      </a:r>
                      <a:endParaRPr lang="en-IN" sz="1400" b="0" i="0" u="none" strike="noStrike">
                        <a:solidFill>
                          <a:srgbClr val="00000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a:effectLst/>
                        </a:rPr>
                        <a:t>54 Mbps</a:t>
                      </a:r>
                      <a:endParaRPr lang="en-IN" sz="1400" b="0" i="0" u="none" strike="noStrike">
                        <a:solidFill>
                          <a:srgbClr val="000000"/>
                        </a:solidFill>
                        <a:effectLst/>
                        <a:latin typeface="Times New Roman" panose="02020603050405020304" pitchFamily="18" charset="0"/>
                      </a:endParaRPr>
                    </a:p>
                  </a:txBody>
                  <a:tcPr marL="4608" marR="4608" marT="4608" marB="0" anchor="ctr"/>
                </a:tc>
                <a:tc>
                  <a:txBody>
                    <a:bodyPr/>
                    <a:lstStyle/>
                    <a:p>
                      <a:pPr algn="l" fontAlgn="ctr"/>
                      <a:r>
                        <a:rPr lang="en-IN" sz="1400" u="none" strike="noStrike">
                          <a:effectLst/>
                        </a:rPr>
                        <a:t>Uses OFDM encoding scheme</a:t>
                      </a:r>
                      <a:endParaRPr lang="en-IN" sz="1400" b="0" i="0" u="none" strike="noStrike">
                        <a:solidFill>
                          <a:srgbClr val="00000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a:effectLst/>
                        </a:rPr>
                        <a:t>-</a:t>
                      </a:r>
                      <a:endParaRPr lang="en-IN" sz="1400" b="0" i="0" u="none" strike="noStrike">
                        <a:solidFill>
                          <a:srgbClr val="000000"/>
                        </a:solidFill>
                        <a:effectLst/>
                        <a:latin typeface="Times New Roman" panose="02020603050405020304" pitchFamily="18" charset="0"/>
                      </a:endParaRPr>
                    </a:p>
                  </a:txBody>
                  <a:tcPr marL="4608" marR="4608" marT="4608" marB="0" anchor="ctr"/>
                </a:tc>
                <a:extLst>
                  <a:ext uri="{0D108BD9-81ED-4DB2-BD59-A6C34878D82A}">
                    <a16:rowId xmlns:a16="http://schemas.microsoft.com/office/drawing/2014/main" val="955615284"/>
                  </a:ext>
                </a:extLst>
              </a:tr>
              <a:tr h="497539">
                <a:tc>
                  <a:txBody>
                    <a:bodyPr/>
                    <a:lstStyle/>
                    <a:p>
                      <a:pPr algn="ctr" fontAlgn="ctr"/>
                      <a:r>
                        <a:rPr lang="en-IN" sz="1400" u="none" strike="noStrike" dirty="0">
                          <a:solidFill>
                            <a:srgbClr val="0070C0"/>
                          </a:solidFill>
                          <a:effectLst/>
                        </a:rPr>
                        <a:t>802.11b</a:t>
                      </a:r>
                      <a:endParaRPr lang="en-IN" sz="1400" b="0" i="0" u="none" strike="noStrike" dirty="0">
                        <a:solidFill>
                          <a:srgbClr val="0070C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a:effectLst/>
                        </a:rPr>
                        <a:t>1999</a:t>
                      </a:r>
                      <a:endParaRPr lang="en-IN" sz="1400" b="0" i="0" u="none" strike="noStrike">
                        <a:solidFill>
                          <a:srgbClr val="00000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a:effectLst/>
                        </a:rPr>
                        <a:t>2.4 GHz</a:t>
                      </a:r>
                      <a:endParaRPr lang="en-IN" sz="1400" b="0" i="0" u="none" strike="noStrike">
                        <a:solidFill>
                          <a:srgbClr val="00000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a:effectLst/>
                        </a:rPr>
                        <a:t>11 Mbps</a:t>
                      </a:r>
                      <a:endParaRPr lang="en-IN" sz="1400" b="0" i="0" u="none" strike="noStrike">
                        <a:solidFill>
                          <a:srgbClr val="000000"/>
                        </a:solidFill>
                        <a:effectLst/>
                        <a:latin typeface="Times New Roman" panose="02020603050405020304" pitchFamily="18" charset="0"/>
                      </a:endParaRPr>
                    </a:p>
                  </a:txBody>
                  <a:tcPr marL="4608" marR="4608" marT="4608" marB="0" anchor="ctr"/>
                </a:tc>
                <a:tc>
                  <a:txBody>
                    <a:bodyPr/>
                    <a:lstStyle/>
                    <a:p>
                      <a:pPr algn="l" fontAlgn="ctr"/>
                      <a:r>
                        <a:rPr lang="en-IN" sz="1400" u="none" strike="noStrike">
                          <a:effectLst/>
                        </a:rPr>
                        <a:t>Uses DSSS, widely adopted first-generation Wi-Fi</a:t>
                      </a:r>
                      <a:endParaRPr lang="en-IN" sz="1400" b="0" i="0" u="none" strike="noStrike">
                        <a:solidFill>
                          <a:srgbClr val="00000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a:effectLst/>
                        </a:rPr>
                        <a:t>Wi-Fi (original)</a:t>
                      </a:r>
                      <a:endParaRPr lang="en-IN" sz="1400" b="0" i="0" u="none" strike="noStrike">
                        <a:solidFill>
                          <a:srgbClr val="000000"/>
                        </a:solidFill>
                        <a:effectLst/>
                        <a:latin typeface="Times New Roman" panose="02020603050405020304" pitchFamily="18" charset="0"/>
                      </a:endParaRPr>
                    </a:p>
                  </a:txBody>
                  <a:tcPr marL="4608" marR="4608" marT="4608" marB="0" anchor="ctr"/>
                </a:tc>
                <a:extLst>
                  <a:ext uri="{0D108BD9-81ED-4DB2-BD59-A6C34878D82A}">
                    <a16:rowId xmlns:a16="http://schemas.microsoft.com/office/drawing/2014/main" val="2551486088"/>
                  </a:ext>
                </a:extLst>
              </a:tr>
              <a:tr h="497539">
                <a:tc>
                  <a:txBody>
                    <a:bodyPr/>
                    <a:lstStyle/>
                    <a:p>
                      <a:pPr algn="ctr" fontAlgn="ctr"/>
                      <a:r>
                        <a:rPr lang="en-IN" sz="1400" u="none" strike="noStrike" dirty="0">
                          <a:solidFill>
                            <a:srgbClr val="0070C0"/>
                          </a:solidFill>
                          <a:effectLst/>
                        </a:rPr>
                        <a:t>802.11g</a:t>
                      </a:r>
                      <a:endParaRPr lang="en-IN" sz="1400" b="0" i="0" u="none" strike="noStrike" dirty="0">
                        <a:solidFill>
                          <a:srgbClr val="0070C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a:effectLst/>
                        </a:rPr>
                        <a:t>2003</a:t>
                      </a:r>
                      <a:endParaRPr lang="en-IN" sz="1400" b="0" i="0" u="none" strike="noStrike">
                        <a:solidFill>
                          <a:srgbClr val="00000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a:effectLst/>
                        </a:rPr>
                        <a:t>2.4 GHz</a:t>
                      </a:r>
                      <a:endParaRPr lang="en-IN" sz="1400" b="0" i="0" u="none" strike="noStrike">
                        <a:solidFill>
                          <a:srgbClr val="00000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a:effectLst/>
                        </a:rPr>
                        <a:t>54 Mbps</a:t>
                      </a:r>
                      <a:endParaRPr lang="en-IN" sz="1400" b="0" i="0" u="none" strike="noStrike">
                        <a:solidFill>
                          <a:srgbClr val="000000"/>
                        </a:solidFill>
                        <a:effectLst/>
                        <a:latin typeface="Times New Roman" panose="02020603050405020304" pitchFamily="18" charset="0"/>
                      </a:endParaRPr>
                    </a:p>
                  </a:txBody>
                  <a:tcPr marL="4608" marR="4608" marT="4608" marB="0" anchor="ctr"/>
                </a:tc>
                <a:tc>
                  <a:txBody>
                    <a:bodyPr/>
                    <a:lstStyle/>
                    <a:p>
                      <a:pPr algn="l" fontAlgn="ctr"/>
                      <a:r>
                        <a:rPr lang="en-IN" sz="1400" u="none" strike="noStrike">
                          <a:effectLst/>
                        </a:rPr>
                        <a:t>Combines features of 802.11a/b, backward compatible</a:t>
                      </a:r>
                      <a:endParaRPr lang="en-IN" sz="1400" b="0" i="0" u="none" strike="noStrike">
                        <a:solidFill>
                          <a:srgbClr val="00000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a:effectLst/>
                        </a:rPr>
                        <a:t>-</a:t>
                      </a:r>
                      <a:endParaRPr lang="en-IN" sz="1400" b="0" i="0" u="none" strike="noStrike">
                        <a:solidFill>
                          <a:srgbClr val="000000"/>
                        </a:solidFill>
                        <a:effectLst/>
                        <a:latin typeface="Times New Roman" panose="02020603050405020304" pitchFamily="18" charset="0"/>
                      </a:endParaRPr>
                    </a:p>
                  </a:txBody>
                  <a:tcPr marL="4608" marR="4608" marT="4608" marB="0" anchor="ctr"/>
                </a:tc>
                <a:extLst>
                  <a:ext uri="{0D108BD9-81ED-4DB2-BD59-A6C34878D82A}">
                    <a16:rowId xmlns:a16="http://schemas.microsoft.com/office/drawing/2014/main" val="2850449966"/>
                  </a:ext>
                </a:extLst>
              </a:tr>
              <a:tr h="719512">
                <a:tc>
                  <a:txBody>
                    <a:bodyPr/>
                    <a:lstStyle/>
                    <a:p>
                      <a:pPr algn="ctr" fontAlgn="ctr"/>
                      <a:r>
                        <a:rPr lang="en-IN" sz="1400" u="none" strike="noStrike" dirty="0">
                          <a:solidFill>
                            <a:srgbClr val="0070C0"/>
                          </a:solidFill>
                          <a:effectLst/>
                        </a:rPr>
                        <a:t>802.11e</a:t>
                      </a:r>
                      <a:endParaRPr lang="en-IN" sz="1400" b="0" i="0" u="none" strike="noStrike" dirty="0">
                        <a:solidFill>
                          <a:srgbClr val="0070C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a:effectLst/>
                        </a:rPr>
                        <a:t>2005</a:t>
                      </a:r>
                      <a:endParaRPr lang="en-IN" sz="1400" b="0" i="0" u="none" strike="noStrike">
                        <a:solidFill>
                          <a:srgbClr val="000000"/>
                        </a:solidFill>
                        <a:effectLst/>
                        <a:latin typeface="Calibri" panose="020F0502020204030204" pitchFamily="34" charset="0"/>
                      </a:endParaRPr>
                    </a:p>
                  </a:txBody>
                  <a:tcPr marL="4608" marR="4608" marT="4608" marB="0" anchor="ctr"/>
                </a:tc>
                <a:tc>
                  <a:txBody>
                    <a:bodyPr/>
                    <a:lstStyle/>
                    <a:p>
                      <a:pPr algn="ctr" fontAlgn="ctr"/>
                      <a:r>
                        <a:rPr lang="en-IN" sz="1400" u="none" strike="noStrike">
                          <a:effectLst/>
                        </a:rPr>
                        <a:t>2.4 GHz and 5 GHz </a:t>
                      </a:r>
                      <a:endParaRPr lang="en-IN" sz="1400" b="0" i="0" u="none" strike="noStrike">
                        <a:solidFill>
                          <a:srgbClr val="000000"/>
                        </a:solidFill>
                        <a:effectLst/>
                        <a:latin typeface="Calibri" panose="020F0502020204030204" pitchFamily="34" charset="0"/>
                      </a:endParaRPr>
                    </a:p>
                  </a:txBody>
                  <a:tcPr marL="4608" marR="4608" marT="4608" marB="0" anchor="ctr"/>
                </a:tc>
                <a:tc>
                  <a:txBody>
                    <a:bodyPr/>
                    <a:lstStyle/>
                    <a:p>
                      <a:pPr algn="ctr" fontAlgn="ctr"/>
                      <a:r>
                        <a:rPr lang="en-IN" sz="1400" u="none" strike="noStrike">
                          <a:effectLst/>
                        </a:rPr>
                        <a:t>Depends on underlying standard (up to 54 Mbps)</a:t>
                      </a:r>
                      <a:endParaRPr lang="en-IN" sz="1400" b="0" i="0" u="none" strike="noStrike">
                        <a:solidFill>
                          <a:srgbClr val="000000"/>
                        </a:solidFill>
                        <a:effectLst/>
                        <a:latin typeface="Calibri" panose="020F0502020204030204" pitchFamily="34" charset="0"/>
                      </a:endParaRPr>
                    </a:p>
                  </a:txBody>
                  <a:tcPr marL="4608" marR="4608" marT="4608" marB="0" anchor="ctr"/>
                </a:tc>
                <a:tc>
                  <a:txBody>
                    <a:bodyPr/>
                    <a:lstStyle/>
                    <a:p>
                      <a:pPr algn="l" fontAlgn="ctr"/>
                      <a:r>
                        <a:rPr lang="en-IN" sz="1400" u="none" strike="noStrike">
                          <a:effectLst/>
                        </a:rPr>
                        <a:t>Quality of Service (QoS) enhancements for better support of voice, video and multimedia applications</a:t>
                      </a:r>
                      <a:endParaRPr lang="en-IN" sz="1400" b="0" i="0" u="none" strike="noStrike">
                        <a:solidFill>
                          <a:srgbClr val="000000"/>
                        </a:solidFill>
                        <a:effectLst/>
                        <a:latin typeface="Calibri" panose="020F0502020204030204" pitchFamily="34" charset="0"/>
                      </a:endParaRPr>
                    </a:p>
                  </a:txBody>
                  <a:tcPr marL="4608" marR="4608" marT="4608" marB="0" anchor="ctr"/>
                </a:tc>
                <a:tc>
                  <a:txBody>
                    <a:bodyPr/>
                    <a:lstStyle/>
                    <a:p>
                      <a:pPr algn="ctr" fontAlgn="ctr"/>
                      <a:r>
                        <a:rPr lang="en-IN" sz="1400" u="none" strike="noStrike">
                          <a:effectLst/>
                        </a:rPr>
                        <a:t>WMM (Wi-Fi Multimedia)</a:t>
                      </a:r>
                      <a:endParaRPr lang="en-IN" sz="1400" b="0" i="0" u="none" strike="noStrike">
                        <a:solidFill>
                          <a:srgbClr val="000000"/>
                        </a:solidFill>
                        <a:effectLst/>
                        <a:latin typeface="Calibri" panose="020F0502020204030204" pitchFamily="34" charset="0"/>
                      </a:endParaRPr>
                    </a:p>
                  </a:txBody>
                  <a:tcPr marL="4608" marR="4608" marT="4608" marB="0" anchor="ctr"/>
                </a:tc>
                <a:extLst>
                  <a:ext uri="{0D108BD9-81ED-4DB2-BD59-A6C34878D82A}">
                    <a16:rowId xmlns:a16="http://schemas.microsoft.com/office/drawing/2014/main" val="834477392"/>
                  </a:ext>
                </a:extLst>
              </a:tr>
              <a:tr h="497539">
                <a:tc>
                  <a:txBody>
                    <a:bodyPr/>
                    <a:lstStyle/>
                    <a:p>
                      <a:pPr algn="ctr" fontAlgn="ctr"/>
                      <a:r>
                        <a:rPr lang="en-IN" sz="1400" u="none" strike="noStrike" dirty="0">
                          <a:solidFill>
                            <a:srgbClr val="0070C0"/>
                          </a:solidFill>
                          <a:effectLst/>
                        </a:rPr>
                        <a:t>802.11n</a:t>
                      </a:r>
                      <a:endParaRPr lang="en-IN" sz="1400" b="0" i="0" u="none" strike="noStrike" dirty="0">
                        <a:solidFill>
                          <a:srgbClr val="0070C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a:effectLst/>
                        </a:rPr>
                        <a:t>2009</a:t>
                      </a:r>
                      <a:endParaRPr lang="en-IN" sz="1400" b="0" i="0" u="none" strike="noStrike">
                        <a:solidFill>
                          <a:srgbClr val="00000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a:effectLst/>
                        </a:rPr>
                        <a:t>2.4 GHz and 5 GHz</a:t>
                      </a:r>
                      <a:endParaRPr lang="en-IN" sz="1400" b="0" i="0" u="none" strike="noStrike">
                        <a:solidFill>
                          <a:srgbClr val="00000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a:effectLst/>
                        </a:rPr>
                        <a:t>600 Mbps</a:t>
                      </a:r>
                      <a:endParaRPr lang="en-IN" sz="1400" b="0" i="0" u="none" strike="noStrike">
                        <a:solidFill>
                          <a:srgbClr val="000000"/>
                        </a:solidFill>
                        <a:effectLst/>
                        <a:latin typeface="Times New Roman" panose="02020603050405020304" pitchFamily="18" charset="0"/>
                      </a:endParaRPr>
                    </a:p>
                  </a:txBody>
                  <a:tcPr marL="4608" marR="4608" marT="4608" marB="0" anchor="ctr"/>
                </a:tc>
                <a:tc>
                  <a:txBody>
                    <a:bodyPr/>
                    <a:lstStyle/>
                    <a:p>
                      <a:pPr algn="l" fontAlgn="ctr"/>
                      <a:r>
                        <a:rPr lang="en-IN" sz="1400" u="none" strike="noStrike">
                          <a:effectLst/>
                        </a:rPr>
                        <a:t>Introduced MIMO technology for improved throughput and range</a:t>
                      </a:r>
                      <a:endParaRPr lang="en-IN" sz="1400" b="0" i="0" u="none" strike="noStrike">
                        <a:solidFill>
                          <a:srgbClr val="00000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a:effectLst/>
                        </a:rPr>
                        <a:t>-</a:t>
                      </a:r>
                      <a:endParaRPr lang="en-IN" sz="1400" b="0" i="0" u="none" strike="noStrike">
                        <a:solidFill>
                          <a:srgbClr val="000000"/>
                        </a:solidFill>
                        <a:effectLst/>
                        <a:latin typeface="Times New Roman" panose="02020603050405020304" pitchFamily="18" charset="0"/>
                      </a:endParaRPr>
                    </a:p>
                  </a:txBody>
                  <a:tcPr marL="4608" marR="4608" marT="4608" marB="0" anchor="ctr"/>
                </a:tc>
                <a:extLst>
                  <a:ext uri="{0D108BD9-81ED-4DB2-BD59-A6C34878D82A}">
                    <a16:rowId xmlns:a16="http://schemas.microsoft.com/office/drawing/2014/main" val="2641619314"/>
                  </a:ext>
                </a:extLst>
              </a:tr>
              <a:tr h="497539">
                <a:tc>
                  <a:txBody>
                    <a:bodyPr/>
                    <a:lstStyle/>
                    <a:p>
                      <a:pPr algn="ctr" fontAlgn="ctr"/>
                      <a:r>
                        <a:rPr lang="en-IN" sz="1400" u="none" strike="noStrike" dirty="0">
                          <a:solidFill>
                            <a:srgbClr val="0070C0"/>
                          </a:solidFill>
                          <a:effectLst/>
                        </a:rPr>
                        <a:t>802.11ac</a:t>
                      </a:r>
                      <a:endParaRPr lang="en-IN" sz="1400" b="0" i="0" u="none" strike="noStrike" dirty="0">
                        <a:solidFill>
                          <a:srgbClr val="0070C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a:effectLst/>
                        </a:rPr>
                        <a:t>2013</a:t>
                      </a:r>
                      <a:endParaRPr lang="en-IN" sz="1400" b="0" i="0" u="none" strike="noStrike">
                        <a:solidFill>
                          <a:srgbClr val="00000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a:effectLst/>
                        </a:rPr>
                        <a:t>5 GHz only</a:t>
                      </a:r>
                      <a:endParaRPr lang="en-IN" sz="1400" b="0" i="0" u="none" strike="noStrike">
                        <a:solidFill>
                          <a:srgbClr val="00000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a:effectLst/>
                        </a:rPr>
                        <a:t>3.5 Gbps</a:t>
                      </a:r>
                      <a:endParaRPr lang="en-IN" sz="1400" b="0" i="0" u="none" strike="noStrike">
                        <a:solidFill>
                          <a:srgbClr val="000000"/>
                        </a:solidFill>
                        <a:effectLst/>
                        <a:latin typeface="Times New Roman" panose="02020603050405020304" pitchFamily="18" charset="0"/>
                      </a:endParaRPr>
                    </a:p>
                  </a:txBody>
                  <a:tcPr marL="4608" marR="4608" marT="4608" marB="0" anchor="ctr"/>
                </a:tc>
                <a:tc>
                  <a:txBody>
                    <a:bodyPr/>
                    <a:lstStyle/>
                    <a:p>
                      <a:pPr algn="l" fontAlgn="ctr"/>
                      <a:r>
                        <a:rPr lang="en-IN" sz="1400" u="none" strike="noStrike">
                          <a:effectLst/>
                        </a:rPr>
                        <a:t>Enhanced 802.11n with wider channels and better performance</a:t>
                      </a:r>
                      <a:endParaRPr lang="en-IN" sz="1400" b="0" i="0" u="none" strike="noStrike">
                        <a:solidFill>
                          <a:srgbClr val="00000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a:effectLst/>
                        </a:rPr>
                        <a:t>Wi-Fi 5</a:t>
                      </a:r>
                      <a:endParaRPr lang="en-IN" sz="1400" b="0" i="0" u="none" strike="noStrike">
                        <a:solidFill>
                          <a:srgbClr val="000000"/>
                        </a:solidFill>
                        <a:effectLst/>
                        <a:latin typeface="Times New Roman" panose="02020603050405020304" pitchFamily="18" charset="0"/>
                      </a:endParaRPr>
                    </a:p>
                  </a:txBody>
                  <a:tcPr marL="4608" marR="4608" marT="4608" marB="0" anchor="ctr"/>
                </a:tc>
                <a:extLst>
                  <a:ext uri="{0D108BD9-81ED-4DB2-BD59-A6C34878D82A}">
                    <a16:rowId xmlns:a16="http://schemas.microsoft.com/office/drawing/2014/main" val="3595060521"/>
                  </a:ext>
                </a:extLst>
              </a:tr>
              <a:tr h="497539">
                <a:tc>
                  <a:txBody>
                    <a:bodyPr/>
                    <a:lstStyle/>
                    <a:p>
                      <a:pPr algn="ctr" fontAlgn="ctr"/>
                      <a:r>
                        <a:rPr lang="en-IN" sz="1400" u="none" strike="noStrike" dirty="0">
                          <a:solidFill>
                            <a:srgbClr val="0070C0"/>
                          </a:solidFill>
                          <a:effectLst/>
                        </a:rPr>
                        <a:t>802.11ac Wave 2</a:t>
                      </a:r>
                      <a:endParaRPr lang="en-IN" sz="1400" b="0" i="0" u="none" strike="noStrike" dirty="0">
                        <a:solidFill>
                          <a:srgbClr val="0070C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dirty="0" smtClean="0">
                          <a:solidFill>
                            <a:schemeClr val="accent2"/>
                          </a:solidFill>
                          <a:effectLst/>
                        </a:rPr>
                        <a:t>#</a:t>
                      </a:r>
                      <a:r>
                        <a:rPr lang="en-IN" sz="1400" u="none" strike="noStrike" dirty="0" smtClean="0">
                          <a:effectLst/>
                        </a:rPr>
                        <a:t>2016</a:t>
                      </a:r>
                      <a:endParaRPr lang="en-IN" sz="1400" b="0" i="0" u="none" strike="noStrike" dirty="0">
                        <a:solidFill>
                          <a:srgbClr val="00000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a:effectLst/>
                        </a:rPr>
                        <a:t>5 GHz only</a:t>
                      </a:r>
                      <a:endParaRPr lang="en-IN" sz="1400" b="0" i="0" u="none" strike="noStrike">
                        <a:solidFill>
                          <a:srgbClr val="00000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a:effectLst/>
                        </a:rPr>
                        <a:t>6.93 Gbps</a:t>
                      </a:r>
                      <a:endParaRPr lang="en-IN" sz="1400" b="0" i="0" u="none" strike="noStrike">
                        <a:solidFill>
                          <a:srgbClr val="000000"/>
                        </a:solidFill>
                        <a:effectLst/>
                        <a:latin typeface="Times New Roman" panose="02020603050405020304" pitchFamily="18" charset="0"/>
                      </a:endParaRPr>
                    </a:p>
                  </a:txBody>
                  <a:tcPr marL="4608" marR="4608" marT="4608" marB="0" anchor="ctr"/>
                </a:tc>
                <a:tc>
                  <a:txBody>
                    <a:bodyPr/>
                    <a:lstStyle/>
                    <a:p>
                      <a:pPr algn="l" fontAlgn="ctr"/>
                      <a:r>
                        <a:rPr lang="en-IN" sz="1400" u="none" strike="noStrike">
                          <a:effectLst/>
                        </a:rPr>
                        <a:t>Added MU-MIMO technology and other enhancements</a:t>
                      </a:r>
                      <a:endParaRPr lang="en-IN" sz="1400" b="0" i="0" u="none" strike="noStrike">
                        <a:solidFill>
                          <a:srgbClr val="00000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a:effectLst/>
                        </a:rPr>
                        <a:t>-</a:t>
                      </a:r>
                      <a:endParaRPr lang="en-IN" sz="1400" b="0" i="0" u="none" strike="noStrike">
                        <a:solidFill>
                          <a:srgbClr val="000000"/>
                        </a:solidFill>
                        <a:effectLst/>
                        <a:latin typeface="Times New Roman" panose="02020603050405020304" pitchFamily="18" charset="0"/>
                      </a:endParaRPr>
                    </a:p>
                  </a:txBody>
                  <a:tcPr marL="4608" marR="4608" marT="4608" marB="0" anchor="ctr"/>
                </a:tc>
                <a:extLst>
                  <a:ext uri="{0D108BD9-81ED-4DB2-BD59-A6C34878D82A}">
                    <a16:rowId xmlns:a16="http://schemas.microsoft.com/office/drawing/2014/main" val="4262555358"/>
                  </a:ext>
                </a:extLst>
              </a:tr>
              <a:tr h="497539">
                <a:tc>
                  <a:txBody>
                    <a:bodyPr/>
                    <a:lstStyle/>
                    <a:p>
                      <a:pPr algn="ctr" fontAlgn="ctr"/>
                      <a:r>
                        <a:rPr lang="en-IN" sz="1400" u="none" strike="noStrike" dirty="0">
                          <a:solidFill>
                            <a:srgbClr val="0070C0"/>
                          </a:solidFill>
                          <a:effectLst/>
                        </a:rPr>
                        <a:t>802.11ad</a:t>
                      </a:r>
                      <a:endParaRPr lang="en-IN" sz="1400" b="0" i="0" u="none" strike="noStrike" dirty="0">
                        <a:solidFill>
                          <a:srgbClr val="0070C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a:effectLst/>
                        </a:rPr>
                        <a:t>2012</a:t>
                      </a:r>
                      <a:endParaRPr lang="en-IN" sz="1400" b="0" i="0" u="none" strike="noStrike">
                        <a:solidFill>
                          <a:srgbClr val="00000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a:effectLst/>
                        </a:rPr>
                        <a:t>60 GHz</a:t>
                      </a:r>
                      <a:endParaRPr lang="en-IN" sz="1400" b="0" i="0" u="none" strike="noStrike">
                        <a:solidFill>
                          <a:srgbClr val="00000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a:effectLst/>
                        </a:rPr>
                        <a:t>7 Gbps</a:t>
                      </a:r>
                      <a:endParaRPr lang="en-IN" sz="1400" b="0" i="0" u="none" strike="noStrike">
                        <a:solidFill>
                          <a:srgbClr val="000000"/>
                        </a:solidFill>
                        <a:effectLst/>
                        <a:latin typeface="Times New Roman" panose="02020603050405020304" pitchFamily="18" charset="0"/>
                      </a:endParaRPr>
                    </a:p>
                  </a:txBody>
                  <a:tcPr marL="4608" marR="4608" marT="4608" marB="0" anchor="ctr"/>
                </a:tc>
                <a:tc>
                  <a:txBody>
                    <a:bodyPr/>
                    <a:lstStyle/>
                    <a:p>
                      <a:pPr algn="l" fontAlgn="ctr"/>
                      <a:r>
                        <a:rPr lang="en-IN" sz="1400" u="none" strike="noStrike">
                          <a:effectLst/>
                        </a:rPr>
                        <a:t>Very high speed but limited range</a:t>
                      </a:r>
                      <a:endParaRPr lang="en-IN" sz="1400" b="0" i="0" u="none" strike="noStrike">
                        <a:solidFill>
                          <a:srgbClr val="00000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a:effectLst/>
                        </a:rPr>
                        <a:t>WiGig</a:t>
                      </a:r>
                      <a:endParaRPr lang="en-IN" sz="1400" b="0" i="0" u="none" strike="noStrike">
                        <a:solidFill>
                          <a:srgbClr val="000000"/>
                        </a:solidFill>
                        <a:effectLst/>
                        <a:latin typeface="Times New Roman" panose="02020603050405020304" pitchFamily="18" charset="0"/>
                      </a:endParaRPr>
                    </a:p>
                  </a:txBody>
                  <a:tcPr marL="4608" marR="4608" marT="4608" marB="0" anchor="ctr"/>
                </a:tc>
                <a:extLst>
                  <a:ext uri="{0D108BD9-81ED-4DB2-BD59-A6C34878D82A}">
                    <a16:rowId xmlns:a16="http://schemas.microsoft.com/office/drawing/2014/main" val="2480454280"/>
                  </a:ext>
                </a:extLst>
              </a:tr>
              <a:tr h="497539">
                <a:tc>
                  <a:txBody>
                    <a:bodyPr/>
                    <a:lstStyle/>
                    <a:p>
                      <a:pPr algn="ctr" fontAlgn="ctr"/>
                      <a:r>
                        <a:rPr lang="en-IN" sz="1400" u="none" strike="noStrike" dirty="0">
                          <a:solidFill>
                            <a:srgbClr val="0070C0"/>
                          </a:solidFill>
                          <a:effectLst/>
                        </a:rPr>
                        <a:t>802.11ah</a:t>
                      </a:r>
                      <a:endParaRPr lang="en-IN" sz="1400" b="0" i="0" u="none" strike="noStrike" dirty="0">
                        <a:solidFill>
                          <a:srgbClr val="0070C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a:effectLst/>
                        </a:rPr>
                        <a:t>2017</a:t>
                      </a:r>
                      <a:endParaRPr lang="en-IN" sz="1400" b="0" i="0" u="none" strike="noStrike">
                        <a:solidFill>
                          <a:srgbClr val="00000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a:effectLst/>
                        </a:rPr>
                        <a:t>Below 900 MHz</a:t>
                      </a:r>
                      <a:endParaRPr lang="en-IN" sz="1400" b="0" i="0" u="none" strike="noStrike">
                        <a:solidFill>
                          <a:srgbClr val="00000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a:effectLst/>
                        </a:rPr>
                        <a:t>Lower</a:t>
                      </a:r>
                      <a:endParaRPr lang="en-IN" sz="1400" b="0" i="0" u="none" strike="noStrike">
                        <a:solidFill>
                          <a:srgbClr val="000000"/>
                        </a:solidFill>
                        <a:effectLst/>
                        <a:latin typeface="Times New Roman" panose="02020603050405020304" pitchFamily="18" charset="0"/>
                      </a:endParaRPr>
                    </a:p>
                  </a:txBody>
                  <a:tcPr marL="4608" marR="4608" marT="4608" marB="0" anchor="ctr"/>
                </a:tc>
                <a:tc>
                  <a:txBody>
                    <a:bodyPr/>
                    <a:lstStyle/>
                    <a:p>
                      <a:pPr algn="l" fontAlgn="ctr"/>
                      <a:r>
                        <a:rPr lang="en-IN" sz="1400" u="none" strike="noStrike">
                          <a:effectLst/>
                        </a:rPr>
                        <a:t>Extended range, better wall penetration</a:t>
                      </a:r>
                      <a:endParaRPr lang="en-IN" sz="1400" b="0" i="0" u="none" strike="noStrike">
                        <a:solidFill>
                          <a:srgbClr val="00000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a:effectLst/>
                        </a:rPr>
                        <a:t>Wi-Fi HaLow</a:t>
                      </a:r>
                      <a:endParaRPr lang="en-IN" sz="1400" b="0" i="0" u="none" strike="noStrike">
                        <a:solidFill>
                          <a:srgbClr val="000000"/>
                        </a:solidFill>
                        <a:effectLst/>
                        <a:latin typeface="Times New Roman" panose="02020603050405020304" pitchFamily="18" charset="0"/>
                      </a:endParaRPr>
                    </a:p>
                  </a:txBody>
                  <a:tcPr marL="4608" marR="4608" marT="4608" marB="0" anchor="ctr"/>
                </a:tc>
                <a:extLst>
                  <a:ext uri="{0D108BD9-81ED-4DB2-BD59-A6C34878D82A}">
                    <a16:rowId xmlns:a16="http://schemas.microsoft.com/office/drawing/2014/main" val="3784225327"/>
                  </a:ext>
                </a:extLst>
              </a:tr>
              <a:tr h="497539">
                <a:tc>
                  <a:txBody>
                    <a:bodyPr/>
                    <a:lstStyle/>
                    <a:p>
                      <a:pPr algn="ctr" fontAlgn="ctr"/>
                      <a:r>
                        <a:rPr lang="en-IN" sz="1400" u="none" strike="noStrike" dirty="0">
                          <a:solidFill>
                            <a:srgbClr val="0070C0"/>
                          </a:solidFill>
                          <a:effectLst/>
                        </a:rPr>
                        <a:t>802.11r</a:t>
                      </a:r>
                      <a:endParaRPr lang="en-IN" sz="1400" b="0" i="0" u="none" strike="noStrike" dirty="0">
                        <a:solidFill>
                          <a:srgbClr val="0070C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a:effectLst/>
                        </a:rPr>
                        <a:t>-</a:t>
                      </a:r>
                      <a:endParaRPr lang="en-IN" sz="1400" b="0" i="0" u="none" strike="noStrike">
                        <a:solidFill>
                          <a:srgbClr val="00000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a:effectLst/>
                        </a:rPr>
                        <a:t>-</a:t>
                      </a:r>
                      <a:endParaRPr lang="en-IN" sz="1400" b="0" i="0" u="none" strike="noStrike">
                        <a:solidFill>
                          <a:srgbClr val="00000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a:effectLst/>
                        </a:rPr>
                        <a:t>-</a:t>
                      </a:r>
                      <a:endParaRPr lang="en-IN" sz="1400" b="0" i="0" u="none" strike="noStrike">
                        <a:solidFill>
                          <a:srgbClr val="000000"/>
                        </a:solidFill>
                        <a:effectLst/>
                        <a:latin typeface="Times New Roman" panose="02020603050405020304" pitchFamily="18" charset="0"/>
                      </a:endParaRPr>
                    </a:p>
                  </a:txBody>
                  <a:tcPr marL="4608" marR="4608" marT="4608" marB="0" anchor="ctr"/>
                </a:tc>
                <a:tc>
                  <a:txBody>
                    <a:bodyPr/>
                    <a:lstStyle/>
                    <a:p>
                      <a:pPr algn="l" fontAlgn="ctr"/>
                      <a:r>
                        <a:rPr lang="en-IN" sz="1400" u="none" strike="noStrike">
                          <a:effectLst/>
                        </a:rPr>
                        <a:t>Fast BSS transition for VoIP handoff between access points</a:t>
                      </a:r>
                      <a:endParaRPr lang="en-IN" sz="1400" b="0" i="0" u="none" strike="noStrike">
                        <a:solidFill>
                          <a:srgbClr val="00000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a:effectLst/>
                        </a:rPr>
                        <a:t>Fast Roaming</a:t>
                      </a:r>
                      <a:endParaRPr lang="en-IN" sz="1400" b="0" i="0" u="none" strike="noStrike">
                        <a:solidFill>
                          <a:srgbClr val="000000"/>
                        </a:solidFill>
                        <a:effectLst/>
                        <a:latin typeface="Times New Roman" panose="02020603050405020304" pitchFamily="18" charset="0"/>
                      </a:endParaRPr>
                    </a:p>
                  </a:txBody>
                  <a:tcPr marL="4608" marR="4608" marT="4608" marB="0" anchor="ctr"/>
                </a:tc>
                <a:extLst>
                  <a:ext uri="{0D108BD9-81ED-4DB2-BD59-A6C34878D82A}">
                    <a16:rowId xmlns:a16="http://schemas.microsoft.com/office/drawing/2014/main" val="144401452"/>
                  </a:ext>
                </a:extLst>
              </a:tr>
              <a:tr h="497539">
                <a:tc>
                  <a:txBody>
                    <a:bodyPr/>
                    <a:lstStyle/>
                    <a:p>
                      <a:pPr algn="ctr" fontAlgn="ctr"/>
                      <a:r>
                        <a:rPr lang="en-IN" sz="1400" u="none" strike="noStrike" dirty="0">
                          <a:solidFill>
                            <a:srgbClr val="0070C0"/>
                          </a:solidFill>
                          <a:effectLst/>
                        </a:rPr>
                        <a:t>802.1X</a:t>
                      </a:r>
                      <a:endParaRPr lang="en-IN" sz="1400" b="0" i="0" u="none" strike="noStrike" dirty="0">
                        <a:solidFill>
                          <a:srgbClr val="0070C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a:effectLst/>
                        </a:rPr>
                        <a:t>-</a:t>
                      </a:r>
                      <a:endParaRPr lang="en-IN" sz="1400" b="0" i="0" u="none" strike="noStrike">
                        <a:solidFill>
                          <a:srgbClr val="00000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a:effectLst/>
                        </a:rPr>
                        <a:t>-</a:t>
                      </a:r>
                      <a:endParaRPr lang="en-IN" sz="1400" b="0" i="0" u="none" strike="noStrike">
                        <a:solidFill>
                          <a:srgbClr val="00000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a:effectLst/>
                        </a:rPr>
                        <a:t>-</a:t>
                      </a:r>
                      <a:endParaRPr lang="en-IN" sz="1400" b="0" i="0" u="none" strike="noStrike">
                        <a:solidFill>
                          <a:srgbClr val="000000"/>
                        </a:solidFill>
                        <a:effectLst/>
                        <a:latin typeface="Times New Roman" panose="02020603050405020304" pitchFamily="18" charset="0"/>
                      </a:endParaRPr>
                    </a:p>
                  </a:txBody>
                  <a:tcPr marL="4608" marR="4608" marT="4608" marB="0" anchor="ctr"/>
                </a:tc>
                <a:tc>
                  <a:txBody>
                    <a:bodyPr/>
                    <a:lstStyle/>
                    <a:p>
                      <a:pPr algn="l" fontAlgn="ctr"/>
                      <a:r>
                        <a:rPr lang="en-IN" sz="1400" u="none" strike="noStrike" dirty="0">
                          <a:effectLst/>
                        </a:rPr>
                        <a:t>Not part of 802.11 family; security standard for network access control</a:t>
                      </a:r>
                      <a:endParaRPr lang="en-IN" sz="1400" b="0" i="0" u="none" strike="noStrike" dirty="0">
                        <a:solidFill>
                          <a:srgbClr val="000000"/>
                        </a:solidFill>
                        <a:effectLst/>
                        <a:latin typeface="Times New Roman" panose="02020603050405020304" pitchFamily="18" charset="0"/>
                      </a:endParaRPr>
                    </a:p>
                  </a:txBody>
                  <a:tcPr marL="4608" marR="4608" marT="4608" marB="0" anchor="ctr"/>
                </a:tc>
                <a:tc>
                  <a:txBody>
                    <a:bodyPr/>
                    <a:lstStyle/>
                    <a:p>
                      <a:pPr algn="ctr" fontAlgn="ctr"/>
                      <a:r>
                        <a:rPr lang="en-IN" sz="1400" u="none" strike="noStrike" dirty="0">
                          <a:effectLst/>
                        </a:rPr>
                        <a:t>-</a:t>
                      </a:r>
                      <a:endParaRPr lang="en-IN" sz="1400" b="0" i="0" u="none" strike="noStrike" dirty="0">
                        <a:solidFill>
                          <a:srgbClr val="000000"/>
                        </a:solidFill>
                        <a:effectLst/>
                        <a:latin typeface="Times New Roman" panose="02020603050405020304" pitchFamily="18" charset="0"/>
                      </a:endParaRPr>
                    </a:p>
                  </a:txBody>
                  <a:tcPr marL="4608" marR="4608" marT="4608" marB="0" anchor="ctr"/>
                </a:tc>
                <a:extLst>
                  <a:ext uri="{0D108BD9-81ED-4DB2-BD59-A6C34878D82A}">
                    <a16:rowId xmlns:a16="http://schemas.microsoft.com/office/drawing/2014/main" val="4212481763"/>
                  </a:ext>
                </a:extLst>
              </a:tr>
            </a:tbl>
          </a:graphicData>
        </a:graphic>
      </p:graphicFrame>
    </p:spTree>
    <p:extLst>
      <p:ext uri="{BB962C8B-B14F-4D97-AF65-F5344CB8AC3E}">
        <p14:creationId xmlns:p14="http://schemas.microsoft.com/office/powerpoint/2010/main" val="2992661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IEEE Wireless Standards</a:t>
            </a:r>
          </a:p>
        </p:txBody>
      </p:sp>
      <p:sp>
        <p:nvSpPr>
          <p:cNvPr id="4" name="Content Placeholder 3"/>
          <p:cNvSpPr>
            <a:spLocks noGrp="1"/>
          </p:cNvSpPr>
          <p:nvPr>
            <p:ph idx="1"/>
          </p:nvPr>
        </p:nvSpPr>
        <p:spPr/>
        <p:txBody>
          <a:bodyPr>
            <a:normAutofit fontScale="92500" lnSpcReduction="20000"/>
          </a:bodyPr>
          <a:lstStyle/>
          <a:p>
            <a:r>
              <a:rPr lang="en-US" dirty="0"/>
              <a:t>1.	802.11 (Basic Version):</a:t>
            </a:r>
          </a:p>
          <a:p>
            <a:pPr lvl="1"/>
            <a:r>
              <a:rPr lang="en-US" dirty="0"/>
              <a:t>	</a:t>
            </a:r>
            <a:r>
              <a:rPr lang="en-US" dirty="0" smtClean="0"/>
              <a:t>Allows </a:t>
            </a:r>
            <a:r>
              <a:rPr lang="en-US" dirty="0"/>
              <a:t>wireless networks to send data at 1-2 Mbps (megabits per second)</a:t>
            </a:r>
          </a:p>
          <a:p>
            <a:pPr lvl="1"/>
            <a:r>
              <a:rPr lang="en-US" dirty="0"/>
              <a:t>	Works in the 2.4 GHz frequency band</a:t>
            </a:r>
          </a:p>
          <a:p>
            <a:pPr lvl="1"/>
            <a:r>
              <a:rPr lang="en-US" dirty="0"/>
              <a:t>	Think of this as the "original" wireless communication standard</a:t>
            </a:r>
          </a:p>
          <a:p>
            <a:r>
              <a:rPr lang="en-US" dirty="0"/>
              <a:t>2.	802.11a:</a:t>
            </a:r>
          </a:p>
          <a:p>
            <a:pPr lvl="1"/>
            <a:r>
              <a:rPr lang="en-US" dirty="0"/>
              <a:t>	Faster version that can send data up to 54 Mbps</a:t>
            </a:r>
          </a:p>
          <a:p>
            <a:pPr lvl="1"/>
            <a:r>
              <a:rPr lang="en-US" dirty="0"/>
              <a:t>	Works in the 5 GHz band</a:t>
            </a:r>
          </a:p>
          <a:p>
            <a:pPr lvl="1"/>
            <a:r>
              <a:rPr lang="en-US" dirty="0"/>
              <a:t>	Allows more data to be transmitted quickly</a:t>
            </a:r>
          </a:p>
          <a:p>
            <a:r>
              <a:rPr lang="en-US" dirty="0"/>
              <a:t>3.	802.11b:</a:t>
            </a:r>
          </a:p>
          <a:p>
            <a:pPr lvl="1"/>
            <a:r>
              <a:rPr lang="en-US" dirty="0"/>
              <a:t>	Also known as "High Rate Wi-Fi"</a:t>
            </a:r>
          </a:p>
          <a:p>
            <a:pPr lvl="1"/>
            <a:r>
              <a:rPr lang="en-US" dirty="0"/>
              <a:t>	Improved the original standard</a:t>
            </a:r>
          </a:p>
          <a:p>
            <a:pPr lvl="1"/>
            <a:r>
              <a:rPr lang="en-US" dirty="0"/>
              <a:t>	Works between 2.4 and 11 Mbps</a:t>
            </a:r>
          </a:p>
          <a:p>
            <a:pPr lvl="1"/>
            <a:r>
              <a:rPr lang="en-US" dirty="0"/>
              <a:t>	Made wireless networks more practical for everyday use</a:t>
            </a:r>
          </a:p>
          <a:p>
            <a:r>
              <a:rPr lang="en-US" dirty="0"/>
              <a:t>4.	802.11g:</a:t>
            </a:r>
          </a:p>
          <a:p>
            <a:pPr lvl="1"/>
            <a:r>
              <a:rPr lang="en-US" dirty="0"/>
              <a:t>	Provides better speed and compatibility</a:t>
            </a:r>
          </a:p>
          <a:p>
            <a:pPr lvl="1"/>
            <a:r>
              <a:rPr lang="en-US" dirty="0"/>
              <a:t>	Supports wireless draft standards</a:t>
            </a:r>
          </a:p>
          <a:p>
            <a:pPr lvl="1"/>
            <a:r>
              <a:rPr lang="en-US" dirty="0"/>
              <a:t>	Ensures different wireless devices can work together</a:t>
            </a:r>
          </a:p>
          <a:p>
            <a:endParaRPr lang="en-IN" dirty="0"/>
          </a:p>
        </p:txBody>
      </p:sp>
    </p:spTree>
    <p:extLst>
      <p:ext uri="{BB962C8B-B14F-4D97-AF65-F5344CB8AC3E}">
        <p14:creationId xmlns:p14="http://schemas.microsoft.com/office/powerpoint/2010/main" val="3604593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Wireless Communication</a:t>
            </a:r>
          </a:p>
        </p:txBody>
      </p:sp>
      <p:sp>
        <p:nvSpPr>
          <p:cNvPr id="3" name="Content Placeholder 2"/>
          <p:cNvSpPr>
            <a:spLocks noGrp="1"/>
          </p:cNvSpPr>
          <p:nvPr>
            <p:ph idx="1"/>
          </p:nvPr>
        </p:nvSpPr>
        <p:spPr/>
        <p:txBody>
          <a:bodyPr>
            <a:normAutofit fontScale="62500" lnSpcReduction="20000"/>
          </a:bodyPr>
          <a:lstStyle/>
          <a:p>
            <a:r>
              <a:rPr lang="en-US" sz="3300" b="0" i="0" dirty="0">
                <a:solidFill>
                  <a:srgbClr val="374151"/>
                </a:solidFill>
                <a:effectLst/>
                <a:latin typeface="Times New Roman" panose="02020603050405020304" pitchFamily="18" charset="0"/>
                <a:cs typeface="Times New Roman" panose="02020603050405020304" pitchFamily="18" charset="0"/>
              </a:rPr>
              <a:t>Wireless communication </a:t>
            </a:r>
            <a:r>
              <a:rPr lang="en-US" sz="3300" b="0" i="0" dirty="0">
                <a:solidFill>
                  <a:srgbClr val="FF0000"/>
                </a:solidFill>
                <a:effectLst/>
                <a:latin typeface="Times New Roman" panose="02020603050405020304" pitchFamily="18" charset="0"/>
                <a:cs typeface="Times New Roman" panose="02020603050405020304" pitchFamily="18" charset="0"/>
              </a:rPr>
              <a:t>refers to the transfer of information between two or more devices without the use of physical cables or wires</a:t>
            </a:r>
            <a:r>
              <a:rPr lang="en-US" sz="3300" b="0" i="0" dirty="0">
                <a:solidFill>
                  <a:srgbClr val="374151"/>
                </a:solidFill>
                <a:effectLst/>
                <a:latin typeface="Times New Roman" panose="02020603050405020304" pitchFamily="18" charset="0"/>
                <a:cs typeface="Times New Roman" panose="02020603050405020304" pitchFamily="18" charset="0"/>
              </a:rPr>
              <a:t>. </a:t>
            </a:r>
          </a:p>
          <a:p>
            <a:r>
              <a:rPr lang="en-US" sz="3300" b="0" i="0" dirty="0">
                <a:solidFill>
                  <a:srgbClr val="374151"/>
                </a:solidFill>
                <a:effectLst/>
                <a:latin typeface="Times New Roman" panose="02020603050405020304" pitchFamily="18" charset="0"/>
                <a:cs typeface="Times New Roman" panose="02020603050405020304" pitchFamily="18" charset="0"/>
              </a:rPr>
              <a:t>It uses </a:t>
            </a:r>
            <a:r>
              <a:rPr lang="en-US" sz="3300" b="0" i="0" dirty="0">
                <a:solidFill>
                  <a:srgbClr val="FF0000"/>
                </a:solidFill>
                <a:effectLst/>
                <a:latin typeface="Times New Roman" panose="02020603050405020304" pitchFamily="18" charset="0"/>
                <a:cs typeface="Times New Roman" panose="02020603050405020304" pitchFamily="18" charset="0"/>
              </a:rPr>
              <a:t>electromagnetic waves to transmit data over the airwaves</a:t>
            </a:r>
            <a:r>
              <a:rPr lang="en-US" sz="3300" b="0" i="0" dirty="0">
                <a:solidFill>
                  <a:srgbClr val="374151"/>
                </a:solidFill>
                <a:effectLst/>
                <a:latin typeface="Times New Roman" panose="02020603050405020304" pitchFamily="18" charset="0"/>
                <a:cs typeface="Times New Roman" panose="02020603050405020304" pitchFamily="18" charset="0"/>
              </a:rPr>
              <a:t>. </a:t>
            </a:r>
          </a:p>
          <a:p>
            <a:r>
              <a:rPr lang="en-US" sz="3300" b="0" i="0" dirty="0">
                <a:solidFill>
                  <a:srgbClr val="374151"/>
                </a:solidFill>
                <a:effectLst/>
                <a:latin typeface="Times New Roman" panose="02020603050405020304" pitchFamily="18" charset="0"/>
                <a:cs typeface="Times New Roman" panose="02020603050405020304" pitchFamily="18" charset="0"/>
              </a:rPr>
              <a:t>Some common examples of wireless communication technologies include:</a:t>
            </a:r>
          </a:p>
          <a:p>
            <a:pPr lvl="1">
              <a:buFont typeface="+mj-lt"/>
              <a:buAutoNum type="arabicPeriod"/>
            </a:pPr>
            <a:r>
              <a:rPr lang="en-US" sz="3300" b="0" i="0" dirty="0">
                <a:solidFill>
                  <a:srgbClr val="FF0000"/>
                </a:solidFill>
                <a:effectLst/>
                <a:latin typeface="Times New Roman" panose="02020603050405020304" pitchFamily="18" charset="0"/>
                <a:cs typeface="Times New Roman" panose="02020603050405020304" pitchFamily="18" charset="0"/>
              </a:rPr>
              <a:t>Wi-Fi</a:t>
            </a:r>
            <a:r>
              <a:rPr lang="en-US" sz="3300" b="0" i="0" dirty="0">
                <a:solidFill>
                  <a:srgbClr val="374151"/>
                </a:solidFill>
                <a:effectLst/>
                <a:latin typeface="Times New Roman" panose="02020603050405020304" pitchFamily="18" charset="0"/>
                <a:cs typeface="Times New Roman" panose="02020603050405020304" pitchFamily="18" charset="0"/>
              </a:rPr>
              <a:t>: A wireless technology that uses radio waves to provide high-speed internet and network connections.</a:t>
            </a:r>
          </a:p>
          <a:p>
            <a:pPr lvl="1">
              <a:buFont typeface="+mj-lt"/>
              <a:buAutoNum type="arabicPeriod"/>
            </a:pPr>
            <a:r>
              <a:rPr lang="en-US" sz="3300" b="0" i="0" dirty="0">
                <a:solidFill>
                  <a:srgbClr val="FF0000"/>
                </a:solidFill>
                <a:effectLst/>
                <a:latin typeface="Times New Roman" panose="02020603050405020304" pitchFamily="18" charset="0"/>
                <a:cs typeface="Times New Roman" panose="02020603050405020304" pitchFamily="18" charset="0"/>
              </a:rPr>
              <a:t>Bluetooth</a:t>
            </a:r>
            <a:r>
              <a:rPr lang="en-US" sz="3300" b="0" i="0" dirty="0">
                <a:solidFill>
                  <a:srgbClr val="374151"/>
                </a:solidFill>
                <a:effectLst/>
                <a:latin typeface="Times New Roman" panose="02020603050405020304" pitchFamily="18" charset="0"/>
                <a:cs typeface="Times New Roman" panose="02020603050405020304" pitchFamily="18" charset="0"/>
              </a:rPr>
              <a:t>: A short-range wireless technology that is used for connecting devices such as smartphones, laptops, and headphones.</a:t>
            </a:r>
          </a:p>
          <a:p>
            <a:pPr lvl="1">
              <a:buFont typeface="+mj-lt"/>
              <a:buAutoNum type="arabicPeriod"/>
            </a:pPr>
            <a:r>
              <a:rPr lang="en-US" sz="3300" b="0" i="0" dirty="0">
                <a:solidFill>
                  <a:srgbClr val="FF0000"/>
                </a:solidFill>
                <a:effectLst/>
                <a:latin typeface="Times New Roman" panose="02020603050405020304" pitchFamily="18" charset="0"/>
                <a:cs typeface="Times New Roman" panose="02020603050405020304" pitchFamily="18" charset="0"/>
              </a:rPr>
              <a:t>Cellular networks</a:t>
            </a:r>
            <a:r>
              <a:rPr lang="en-US" sz="3300" b="0" i="0" dirty="0">
                <a:solidFill>
                  <a:srgbClr val="374151"/>
                </a:solidFill>
                <a:effectLst/>
                <a:latin typeface="Times New Roman" panose="02020603050405020304" pitchFamily="18" charset="0"/>
                <a:cs typeface="Times New Roman" panose="02020603050405020304" pitchFamily="18" charset="0"/>
              </a:rPr>
              <a:t>: A wireless technology that allows for voice and data communication using mobile devices such as smartphones.</a:t>
            </a:r>
          </a:p>
          <a:p>
            <a:pPr lvl="1">
              <a:buFont typeface="+mj-lt"/>
              <a:buAutoNum type="arabicPeriod"/>
            </a:pPr>
            <a:r>
              <a:rPr lang="en-US" sz="3300" b="0" i="0" dirty="0">
                <a:solidFill>
                  <a:srgbClr val="FF0000"/>
                </a:solidFill>
                <a:effectLst/>
                <a:latin typeface="Times New Roman" panose="02020603050405020304" pitchFamily="18" charset="0"/>
                <a:cs typeface="Times New Roman" panose="02020603050405020304" pitchFamily="18" charset="0"/>
              </a:rPr>
              <a:t>Satellite communication</a:t>
            </a:r>
            <a:r>
              <a:rPr lang="en-US" sz="3300" b="0" i="0" dirty="0">
                <a:solidFill>
                  <a:srgbClr val="374151"/>
                </a:solidFill>
                <a:effectLst/>
                <a:latin typeface="Times New Roman" panose="02020603050405020304" pitchFamily="18" charset="0"/>
                <a:cs typeface="Times New Roman" panose="02020603050405020304" pitchFamily="18" charset="0"/>
              </a:rPr>
              <a:t>: A wireless technology that uses satellites to transmit data over long distances.</a:t>
            </a:r>
          </a:p>
          <a:p>
            <a:pPr lvl="1">
              <a:buFont typeface="+mj-lt"/>
              <a:buAutoNum type="arabicPeriod"/>
            </a:pPr>
            <a:r>
              <a:rPr lang="en-US" sz="3300" b="0" i="0" dirty="0">
                <a:solidFill>
                  <a:srgbClr val="FF0000"/>
                </a:solidFill>
                <a:effectLst/>
                <a:latin typeface="Times New Roman" panose="02020603050405020304" pitchFamily="18" charset="0"/>
                <a:cs typeface="Times New Roman" panose="02020603050405020304" pitchFamily="18" charset="0"/>
              </a:rPr>
              <a:t>RFID</a:t>
            </a:r>
            <a:r>
              <a:rPr lang="en-US" sz="3300" b="0" i="0" dirty="0">
                <a:solidFill>
                  <a:srgbClr val="374151"/>
                </a:solidFill>
                <a:effectLst/>
                <a:latin typeface="Times New Roman" panose="02020603050405020304" pitchFamily="18" charset="0"/>
                <a:cs typeface="Times New Roman" panose="02020603050405020304" pitchFamily="18" charset="0"/>
              </a:rPr>
              <a:t> (Radio Frequency Identification): A wireless technology that uses radio waves to identify and track objects.</a:t>
            </a:r>
          </a:p>
          <a:p>
            <a:pPr marL="457200" lvl="1" indent="0">
              <a:buNone/>
            </a:pPr>
            <a:endParaRPr lang="en-US" sz="3300" b="0" i="0" dirty="0">
              <a:solidFill>
                <a:srgbClr val="374151"/>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47308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25000" lnSpcReduction="20000"/>
          </a:bodyPr>
          <a:lstStyle/>
          <a:p>
            <a:r>
              <a:rPr lang="en-US" sz="5600" dirty="0"/>
              <a:t>5.	802.11n:</a:t>
            </a:r>
          </a:p>
          <a:p>
            <a:pPr lvl="1"/>
            <a:r>
              <a:rPr lang="en-US" sz="5400" dirty="0"/>
              <a:t>	Supports multiple antennas</a:t>
            </a:r>
          </a:p>
          <a:p>
            <a:pPr lvl="1"/>
            <a:r>
              <a:rPr lang="en-US" sz="5400" dirty="0"/>
              <a:t>	Improves network speed and range</a:t>
            </a:r>
          </a:p>
          <a:p>
            <a:pPr lvl="1"/>
            <a:r>
              <a:rPr lang="en-US" sz="5400" dirty="0"/>
              <a:t>	Works for both short and long-distance wireless communication</a:t>
            </a:r>
          </a:p>
          <a:p>
            <a:r>
              <a:rPr lang="en-US" sz="5600" dirty="0"/>
              <a:t>6.	802.11n Standard:</a:t>
            </a:r>
          </a:p>
          <a:p>
            <a:pPr lvl="1"/>
            <a:r>
              <a:rPr lang="en-US" sz="5400" dirty="0"/>
              <a:t>	An improvement over previous wireless standards</a:t>
            </a:r>
          </a:p>
          <a:p>
            <a:pPr lvl="1"/>
            <a:r>
              <a:rPr lang="en-US" sz="5400" dirty="0"/>
              <a:t>	Introduces multiple antennas (MIMO - Multiple Input Multiple Output)</a:t>
            </a:r>
          </a:p>
          <a:p>
            <a:pPr lvl="1"/>
            <a:r>
              <a:rPr lang="en-US" sz="5400" dirty="0"/>
              <a:t>	This means: </a:t>
            </a:r>
            <a:r>
              <a:rPr lang="en-US" sz="5400" dirty="0" smtClean="0"/>
              <a:t> </a:t>
            </a:r>
            <a:r>
              <a:rPr lang="en-US" sz="5600" dirty="0" smtClean="0"/>
              <a:t>More </a:t>
            </a:r>
            <a:r>
              <a:rPr lang="en-US" sz="5600" dirty="0"/>
              <a:t>data can be sent at the same </a:t>
            </a:r>
            <a:r>
              <a:rPr lang="en-US" sz="5600" dirty="0" smtClean="0"/>
              <a:t>time, faster </a:t>
            </a:r>
            <a:r>
              <a:rPr lang="en-US" sz="5600" dirty="0"/>
              <a:t>and more reliable wireless connections</a:t>
            </a:r>
          </a:p>
          <a:p>
            <a:pPr lvl="1"/>
            <a:r>
              <a:rPr lang="en-US" sz="5400" dirty="0"/>
              <a:t>	Up to 4.5 times faster than the previous 802.11g standard</a:t>
            </a:r>
          </a:p>
          <a:p>
            <a:r>
              <a:rPr lang="en-US" sz="5600" dirty="0"/>
              <a:t>7.	802.11ac Wave 2:</a:t>
            </a:r>
          </a:p>
          <a:p>
            <a:pPr lvl="1"/>
            <a:r>
              <a:rPr lang="en-US" sz="5400" dirty="0"/>
              <a:t>	An upgrade to the original 802.11ac standard</a:t>
            </a:r>
          </a:p>
          <a:p>
            <a:pPr lvl="1"/>
            <a:r>
              <a:rPr lang="en-US" sz="5400" dirty="0"/>
              <a:t>	Uses advanced techniques like: </a:t>
            </a:r>
            <a:r>
              <a:rPr lang="en-US" sz="5600" dirty="0" smtClean="0"/>
              <a:t>Multi-user </a:t>
            </a:r>
            <a:r>
              <a:rPr lang="en-US" sz="5600" dirty="0"/>
              <a:t>MIMO technology</a:t>
            </a:r>
          </a:p>
          <a:p>
            <a:pPr lvl="1"/>
            <a:r>
              <a:rPr lang="en-US" sz="5400" dirty="0"/>
              <a:t>	Allows multiple devices to communicate simultaneously</a:t>
            </a:r>
          </a:p>
          <a:p>
            <a:pPr lvl="1"/>
            <a:r>
              <a:rPr lang="en-US" sz="5400" dirty="0"/>
              <a:t>	Helps reduce network congestion</a:t>
            </a:r>
          </a:p>
          <a:p>
            <a:r>
              <a:rPr lang="en-US" sz="5600" dirty="0"/>
              <a:t>8.	802.11ad:</a:t>
            </a:r>
          </a:p>
          <a:p>
            <a:pPr lvl="1"/>
            <a:r>
              <a:rPr lang="en-US" sz="5400" dirty="0"/>
              <a:t>	A cutting-edge wireless </a:t>
            </a:r>
            <a:r>
              <a:rPr lang="en-US" sz="5400" dirty="0" smtClean="0"/>
              <a:t>specification</a:t>
            </a:r>
            <a:r>
              <a:rPr lang="en-US" sz="5600" dirty="0" smtClean="0"/>
              <a:t> operates </a:t>
            </a:r>
            <a:r>
              <a:rPr lang="en-US" sz="5600" dirty="0"/>
              <a:t>at a very high frequency (60 GHz)</a:t>
            </a:r>
          </a:p>
          <a:p>
            <a:pPr lvl="1"/>
            <a:r>
              <a:rPr lang="en-US" sz="5400" dirty="0"/>
              <a:t>	Promises much faster data transfer rates</a:t>
            </a:r>
          </a:p>
          <a:p>
            <a:pPr lvl="1"/>
            <a:r>
              <a:rPr lang="en-US" sz="5400" dirty="0"/>
              <a:t>	Theoretical maximum speed up to 7 </a:t>
            </a:r>
            <a:r>
              <a:rPr lang="en-US" sz="5400" dirty="0" err="1"/>
              <a:t>Gbps</a:t>
            </a:r>
            <a:r>
              <a:rPr lang="en-US" sz="5400" dirty="0"/>
              <a:t> (incredibly fast!)</a:t>
            </a:r>
          </a:p>
          <a:p>
            <a:endParaRPr lang="en-IN" dirty="0"/>
          </a:p>
        </p:txBody>
      </p:sp>
      <p:sp>
        <p:nvSpPr>
          <p:cNvPr id="5"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IEEE Wireless Standards</a:t>
            </a:r>
          </a:p>
        </p:txBody>
      </p:sp>
    </p:spTree>
    <p:extLst>
      <p:ext uri="{BB962C8B-B14F-4D97-AF65-F5344CB8AC3E}">
        <p14:creationId xmlns:p14="http://schemas.microsoft.com/office/powerpoint/2010/main" val="37624368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9.	802.11ah (Wi-Fi </a:t>
            </a:r>
            <a:r>
              <a:rPr lang="en-US" dirty="0" err="1"/>
              <a:t>HaLow</a:t>
            </a:r>
            <a:r>
              <a:rPr lang="en-US" dirty="0"/>
              <a:t>):</a:t>
            </a:r>
          </a:p>
          <a:p>
            <a:pPr lvl="1"/>
            <a:r>
              <a:rPr lang="en-US" dirty="0"/>
              <a:t>	A special type of Wi-Fi that works in very low-frequency bands (900 MHz)</a:t>
            </a:r>
          </a:p>
          <a:p>
            <a:pPr lvl="1"/>
            <a:r>
              <a:rPr lang="en-US" dirty="0"/>
              <a:t>	Has an amazing ability to go through walls and barriers</a:t>
            </a:r>
          </a:p>
          <a:p>
            <a:pPr lvl="1"/>
            <a:r>
              <a:rPr lang="en-US" dirty="0"/>
              <a:t>	Can cover almost twice the distance of previous Wi-Fi standards</a:t>
            </a:r>
          </a:p>
          <a:p>
            <a:pPr lvl="1"/>
            <a:r>
              <a:rPr lang="en-US" dirty="0"/>
              <a:t>	Great for devices that need long-range communication with low power</a:t>
            </a:r>
          </a:p>
          <a:p>
            <a:r>
              <a:rPr lang="en-US" dirty="0"/>
              <a:t>10.	802.11r (Fast Basic Service Set):</a:t>
            </a:r>
          </a:p>
          <a:p>
            <a:pPr lvl="1"/>
            <a:r>
              <a:rPr lang="en-US" dirty="0"/>
              <a:t>	Helps devices switch between Wi-Fi networks more smoothly</a:t>
            </a:r>
          </a:p>
          <a:p>
            <a:pPr lvl="1"/>
            <a:r>
              <a:rPr lang="en-US" dirty="0"/>
              <a:t>	Like a fast lane for changing Wi-Fi connections</a:t>
            </a:r>
          </a:p>
          <a:p>
            <a:pPr lvl="1"/>
            <a:r>
              <a:rPr lang="en-US" dirty="0"/>
              <a:t>	Supports "Voice over Wi-Fi" (</a:t>
            </a:r>
            <a:r>
              <a:rPr lang="en-US" dirty="0" err="1"/>
              <a:t>VoWi</a:t>
            </a:r>
            <a:r>
              <a:rPr lang="en-US" dirty="0"/>
              <a:t>-Fi)</a:t>
            </a:r>
          </a:p>
          <a:p>
            <a:pPr lvl="1"/>
            <a:r>
              <a:rPr lang="en-US" dirty="0"/>
              <a:t>	Useful for maintaining calls or connections while moving between networks</a:t>
            </a:r>
          </a:p>
          <a:p>
            <a:r>
              <a:rPr lang="en-US" dirty="0"/>
              <a:t>11.	802.1X:</a:t>
            </a:r>
          </a:p>
          <a:p>
            <a:pPr lvl="1"/>
            <a:r>
              <a:rPr lang="en-US" dirty="0"/>
              <a:t>	A security standard for wireless networks</a:t>
            </a:r>
          </a:p>
          <a:p>
            <a:pPr lvl="1"/>
            <a:r>
              <a:rPr lang="en-US" dirty="0"/>
              <a:t>	Helps control who can access the network</a:t>
            </a:r>
          </a:p>
          <a:p>
            <a:pPr lvl="1"/>
            <a:r>
              <a:rPr lang="en-US" dirty="0"/>
              <a:t>	Works like a security guard checking IDs at a door</a:t>
            </a:r>
          </a:p>
          <a:p>
            <a:pPr lvl="1"/>
            <a:r>
              <a:rPr lang="en-US" dirty="0"/>
              <a:t>	Ensures only authorized devices can connect to the network</a:t>
            </a:r>
          </a:p>
          <a:p>
            <a:endParaRPr lang="en-US" dirty="0"/>
          </a:p>
          <a:p>
            <a:endParaRPr lang="en-IN" dirty="0"/>
          </a:p>
        </p:txBody>
      </p:sp>
      <p:sp>
        <p:nvSpPr>
          <p:cNvPr id="5"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IEEE Wireless Standards</a:t>
            </a:r>
          </a:p>
        </p:txBody>
      </p:sp>
    </p:spTree>
    <p:extLst>
      <p:ext uri="{BB962C8B-B14F-4D97-AF65-F5344CB8AC3E}">
        <p14:creationId xmlns:p14="http://schemas.microsoft.com/office/powerpoint/2010/main" val="1565493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59"/>
            <a:ext cx="3200400" cy="1076499"/>
          </a:xfrm>
        </p:spPr>
        <p:txBody>
          <a:bodyPr/>
          <a:lstStyle/>
          <a:p>
            <a:r>
              <a:rPr lang="en-IN" dirty="0"/>
              <a:t>Wireless LAN</a:t>
            </a:r>
          </a:p>
        </p:txBody>
      </p:sp>
      <p:sp>
        <p:nvSpPr>
          <p:cNvPr id="3" name="Content Placeholder 2"/>
          <p:cNvSpPr>
            <a:spLocks noGrp="1"/>
          </p:cNvSpPr>
          <p:nvPr>
            <p:ph idx="1"/>
          </p:nvPr>
        </p:nvSpPr>
        <p:spPr>
          <a:xfrm>
            <a:off x="4480561" y="241069"/>
            <a:ext cx="7190508" cy="6301047"/>
          </a:xfrm>
        </p:spPr>
        <p:txBody>
          <a:bodyPr>
            <a:normAutofit/>
          </a:bodyPr>
          <a:lstStyle/>
          <a:p>
            <a:pPr algn="just">
              <a:buFont typeface="Wingdings" panose="05000000000000000000" pitchFamily="2" charset="2"/>
              <a:buChar char="q"/>
            </a:pPr>
            <a:r>
              <a:rPr lang="en-IN" dirty="0"/>
              <a:t>Wireless LAN stands for </a:t>
            </a:r>
            <a:r>
              <a:rPr lang="en-IN" b="1" dirty="0"/>
              <a:t>Wireless Local Area Network</a:t>
            </a:r>
            <a:r>
              <a:rPr lang="en-IN" dirty="0"/>
              <a:t>. It is also called LAWN (</a:t>
            </a:r>
            <a:r>
              <a:rPr lang="en-IN" b="1" dirty="0"/>
              <a:t>Local Area Wireless Network</a:t>
            </a:r>
            <a:r>
              <a:rPr lang="en-IN" dirty="0"/>
              <a:t>). WLAN is one in which a mobile user can connect to a Local Area Network (LAN) through a wireless connection.</a:t>
            </a:r>
          </a:p>
          <a:p>
            <a:pPr algn="just">
              <a:buFont typeface="Wingdings" panose="05000000000000000000" pitchFamily="2" charset="2"/>
              <a:buChar char="q"/>
            </a:pPr>
            <a:r>
              <a:rPr lang="en-IN" dirty="0"/>
              <a:t>The IEEE 802.11 group of standards defines the technologies for wireless LANs. For path sharing, 802.11 standard uses the Ethernet protocol and CSMA/CA (carrier sense multiple access with collision avoidance). It also uses an encryption method i.e. wired equivalent privacy algorithm.</a:t>
            </a:r>
          </a:p>
          <a:p>
            <a:pPr algn="just">
              <a:buFont typeface="Wingdings" panose="05000000000000000000" pitchFamily="2" charset="2"/>
              <a:buChar char="q"/>
            </a:pPr>
            <a:r>
              <a:rPr lang="en-IN" dirty="0"/>
              <a:t>Wireless LANs provide high speed data communication in small areas such as building or an office. WLANs allow users to move around in a confined area while they are still connected to the network.</a:t>
            </a:r>
          </a:p>
          <a:p>
            <a:pPr algn="just">
              <a:buFont typeface="Wingdings" panose="05000000000000000000" pitchFamily="2" charset="2"/>
              <a:buChar char="q"/>
            </a:pPr>
            <a:r>
              <a:rPr lang="en-IN" dirty="0"/>
              <a:t>In some instance wireless LAN technology is used to save costs and avoid laying cable, while in other cases, it is the only option for providing high-speed internet access to the public. </a:t>
            </a:r>
          </a:p>
          <a:p>
            <a:endParaRPr lang="en-IN" dirty="0"/>
          </a:p>
        </p:txBody>
      </p:sp>
      <p:pic>
        <p:nvPicPr>
          <p:cNvPr id="5122" name="Picture 2" descr="What is Wireless LAN (WLAN) in Computer Net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21" y="2115588"/>
            <a:ext cx="3976810" cy="3728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0717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a:t>Advantages of WLANs</a:t>
            </a:r>
            <a:br>
              <a:rPr lang="en-IN" b="1"/>
            </a:br>
            <a:endParaRPr lang="en-IN"/>
          </a:p>
        </p:txBody>
      </p:sp>
      <p:sp>
        <p:nvSpPr>
          <p:cNvPr id="3" name="Content Placeholder 2"/>
          <p:cNvSpPr>
            <a:spLocks noGrp="1"/>
          </p:cNvSpPr>
          <p:nvPr>
            <p:ph idx="1"/>
          </p:nvPr>
        </p:nvSpPr>
        <p:spPr/>
        <p:txBody>
          <a:bodyPr>
            <a:normAutofit fontScale="85000" lnSpcReduction="10000"/>
          </a:bodyPr>
          <a:lstStyle/>
          <a:p>
            <a:pPr lvl="0"/>
            <a:r>
              <a:rPr lang="en-IN" b="1"/>
              <a:t>Flexibility:</a:t>
            </a:r>
            <a:r>
              <a:rPr lang="en-IN"/>
              <a:t> Within radio coverage, nodes can communicate without further restriction. Radio waves can penetrate walls, senders and receivers can be placed anywhere (also non-visible, e.g., within devices, in walls etc.).</a:t>
            </a:r>
          </a:p>
          <a:p>
            <a:pPr lvl="0"/>
            <a:r>
              <a:rPr lang="en-IN" b="1"/>
              <a:t>Planning:</a:t>
            </a:r>
            <a:r>
              <a:rPr lang="en-IN"/>
              <a:t> Only wireless ad-hoc networks allow for communication without previous planning, any wired network needs wiring plans.</a:t>
            </a:r>
          </a:p>
          <a:p>
            <a:pPr lvl="0"/>
            <a:r>
              <a:rPr lang="en-IN" b="1"/>
              <a:t>Design:</a:t>
            </a:r>
            <a:r>
              <a:rPr lang="en-IN"/>
              <a:t> Wireless networks allow for the design of independent, small devices which can for example be put into a pocket. Cables not only restrict users but also designers of small notepads, PDAs, etc.</a:t>
            </a:r>
          </a:p>
          <a:p>
            <a:pPr lvl="0"/>
            <a:r>
              <a:rPr lang="en-IN" b="1"/>
              <a:t>Robustness:</a:t>
            </a:r>
            <a:r>
              <a:rPr lang="en-IN"/>
              <a:t> Wireless networks can handle disasters, e.g., earthquakes, flood etc. whereas, networks requiring a wired infrastructure will usually break down completely in disasters.</a:t>
            </a:r>
          </a:p>
          <a:p>
            <a:pPr lvl="0"/>
            <a:r>
              <a:rPr lang="en-IN" b="1"/>
              <a:t>Cost:</a:t>
            </a:r>
            <a:r>
              <a:rPr lang="en-IN"/>
              <a:t> The cost of installing and maintaining a wireless LAN is on average lower than the cost of installing and maintaining a traditional wired LAN, for two reasons. First, after providing wireless access to the wireless network via an access point for the first user, adding additional users to a network will not increase the cost. And second, wireless LAN eliminates the direct costs of cabling and the </a:t>
            </a:r>
            <a:r>
              <a:rPr lang="en-IN" err="1"/>
              <a:t>labor</a:t>
            </a:r>
            <a:r>
              <a:rPr lang="en-IN"/>
              <a:t> associated with installing and repairing it.</a:t>
            </a:r>
          </a:p>
          <a:p>
            <a:pPr lvl="0"/>
            <a:r>
              <a:rPr lang="en-IN" b="1"/>
              <a:t>Ease of Use:</a:t>
            </a:r>
            <a:r>
              <a:rPr lang="en-IN"/>
              <a:t> Wireless LAN is easy to use and the users need very little new information to take advantage of WLANs.</a:t>
            </a:r>
          </a:p>
          <a:p>
            <a:endParaRPr lang="en-IN"/>
          </a:p>
        </p:txBody>
      </p:sp>
    </p:spTree>
    <p:extLst>
      <p:ext uri="{BB962C8B-B14F-4D97-AF65-F5344CB8AC3E}">
        <p14:creationId xmlns:p14="http://schemas.microsoft.com/office/powerpoint/2010/main" val="22291487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a:latin typeface="Times New Roman" panose="02020603050405020304" pitchFamily="18" charset="0"/>
                <a:cs typeface="Times New Roman" panose="02020603050405020304" pitchFamily="18" charset="0"/>
              </a:rPr>
              <a:t>Disadvantages of Wireless LANs</a:t>
            </a:r>
          </a:p>
        </p:txBody>
      </p:sp>
      <p:sp>
        <p:nvSpPr>
          <p:cNvPr id="3" name="Content Placeholder 2"/>
          <p:cNvSpPr>
            <a:spLocks noGrp="1"/>
          </p:cNvSpPr>
          <p:nvPr>
            <p:ph idx="1"/>
          </p:nvPr>
        </p:nvSpPr>
        <p:spPr/>
        <p:txBody>
          <a:bodyPr>
            <a:normAutofit fontScale="85000" lnSpcReduction="20000"/>
          </a:bodyPr>
          <a:lstStyle/>
          <a:p>
            <a:pPr lvl="0"/>
            <a:r>
              <a:rPr lang="en-IN" b="1" dirty="0"/>
              <a:t>Quality of Services:</a:t>
            </a:r>
            <a:r>
              <a:rPr lang="en-IN" dirty="0"/>
              <a:t> Quality of wireless LAN is typically lower than wired networks. The main reason for this is the lower bandwidth due to limitations is radio transmission, higher error rates due to interference and higher delay/delay variation due to extensive error correction and detection mechanisms.</a:t>
            </a:r>
          </a:p>
          <a:p>
            <a:pPr lvl="0"/>
            <a:r>
              <a:rPr lang="en-IN" b="1" dirty="0"/>
              <a:t>Proprietary Solutions:</a:t>
            </a:r>
            <a:r>
              <a:rPr lang="en-IN" dirty="0"/>
              <a:t> Due to slow standardization procedures, many companies have come up with proprietary solutions offering standardization functionality plus many enhanced features. Most components today adhere to the basic standards IEEE 802.11a or 802.11b.</a:t>
            </a:r>
          </a:p>
          <a:p>
            <a:pPr lvl="0"/>
            <a:r>
              <a:rPr lang="en-IN" b="1" dirty="0"/>
              <a:t>Restrictions:</a:t>
            </a:r>
            <a:r>
              <a:rPr lang="en-IN" dirty="0"/>
              <a:t> Several govt. and non-govt. institutions world-wide regulate the operation and restrict frequencies to minimize interference.</a:t>
            </a:r>
          </a:p>
          <a:p>
            <a:pPr lvl="0"/>
            <a:r>
              <a:rPr lang="en-IN" b="1" dirty="0"/>
              <a:t>Global operation:</a:t>
            </a:r>
            <a:r>
              <a:rPr lang="en-IN" dirty="0"/>
              <a:t> Wireless LAN products are sold in all countries so, national and international frequency regulations have to be considered.</a:t>
            </a:r>
          </a:p>
          <a:p>
            <a:pPr lvl="0"/>
            <a:r>
              <a:rPr lang="en-IN" b="1" dirty="0"/>
              <a:t>Low Power:</a:t>
            </a:r>
            <a:r>
              <a:rPr lang="en-IN" dirty="0"/>
              <a:t> Devices communicating via a wireless LAN are typically power consuming, also wireless devices running on battery power. Whereas the LAN design should take this into account and implement special power saving modes and power management functions.</a:t>
            </a:r>
          </a:p>
          <a:p>
            <a:pPr lvl="0"/>
            <a:r>
              <a:rPr lang="en-IN" b="1" dirty="0" smtClean="0"/>
              <a:t>Licensing:</a:t>
            </a:r>
            <a:r>
              <a:rPr lang="en-IN" dirty="0"/>
              <a:t> LAN operators don't want to apply for a special license to be able to use the product. The equipment must operate in a license free band, such as the 2.4 GHz ISM band.</a:t>
            </a:r>
          </a:p>
          <a:p>
            <a:pPr marL="0" indent="0">
              <a:buNone/>
            </a:pPr>
            <a:endParaRPr lang="en-IN" dirty="0"/>
          </a:p>
        </p:txBody>
      </p:sp>
    </p:spTree>
    <p:extLst>
      <p:ext uri="{BB962C8B-B14F-4D97-AF65-F5344CB8AC3E}">
        <p14:creationId xmlns:p14="http://schemas.microsoft.com/office/powerpoint/2010/main" val="11371985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END</a:t>
            </a:r>
            <a:endParaRPr lang="en-IN" dirty="0"/>
          </a:p>
        </p:txBody>
      </p:sp>
    </p:spTree>
    <p:extLst>
      <p:ext uri="{BB962C8B-B14F-4D97-AF65-F5344CB8AC3E}">
        <p14:creationId xmlns:p14="http://schemas.microsoft.com/office/powerpoint/2010/main" val="578516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Wireless Communication</a:t>
            </a:r>
          </a:p>
        </p:txBody>
      </p:sp>
      <p:sp>
        <p:nvSpPr>
          <p:cNvPr id="3" name="Content Placeholder 2"/>
          <p:cNvSpPr>
            <a:spLocks noGrp="1"/>
          </p:cNvSpPr>
          <p:nvPr>
            <p:ph idx="1"/>
          </p:nvPr>
        </p:nvSpPr>
        <p:spPr/>
        <p:txBody>
          <a:bodyPr>
            <a:normAutofit/>
          </a:bodyPr>
          <a:lstStyle/>
          <a:p>
            <a:pPr lvl="1"/>
            <a:r>
              <a:rPr lang="en-US" b="0" i="0">
                <a:solidFill>
                  <a:srgbClr val="374151"/>
                </a:solidFill>
                <a:effectLst/>
                <a:latin typeface="Times New Roman" panose="02020603050405020304" pitchFamily="18" charset="0"/>
                <a:cs typeface="Times New Roman" panose="02020603050405020304" pitchFamily="18" charset="0"/>
              </a:rPr>
              <a:t>Wireless communication has revolutionized the way we communicate and has enabled us to stay connected from virtually anywhere in the world. </a:t>
            </a:r>
          </a:p>
          <a:p>
            <a:pPr lvl="1"/>
            <a:r>
              <a:rPr lang="en-US" b="0" i="0">
                <a:solidFill>
                  <a:srgbClr val="374151"/>
                </a:solidFill>
                <a:effectLst/>
                <a:latin typeface="Times New Roman" panose="02020603050405020304" pitchFamily="18" charset="0"/>
                <a:cs typeface="Times New Roman" panose="02020603050405020304" pitchFamily="18" charset="0"/>
              </a:rPr>
              <a:t>It has also led to the development of new technologies and applications, such as the Internet of Things (</a:t>
            </a:r>
            <a:r>
              <a:rPr lang="en-US" b="0" i="0" err="1">
                <a:solidFill>
                  <a:srgbClr val="374151"/>
                </a:solidFill>
                <a:effectLst/>
                <a:latin typeface="Times New Roman" panose="02020603050405020304" pitchFamily="18" charset="0"/>
                <a:cs typeface="Times New Roman" panose="02020603050405020304" pitchFamily="18" charset="0"/>
              </a:rPr>
              <a:t>IoT</a:t>
            </a:r>
            <a:r>
              <a:rPr lang="en-US" b="0" i="0">
                <a:solidFill>
                  <a:srgbClr val="374151"/>
                </a:solidFill>
                <a:effectLst/>
                <a:latin typeface="Times New Roman" panose="02020603050405020304" pitchFamily="18" charset="0"/>
                <a:cs typeface="Times New Roman" panose="02020603050405020304" pitchFamily="18" charset="0"/>
              </a:rPr>
              <a:t>), which relies heavily on wireless communication to connect devices and sensors.</a:t>
            </a:r>
          </a:p>
          <a:p>
            <a:endParaRPr lang="en-IN" sz="2400"/>
          </a:p>
        </p:txBody>
      </p:sp>
      <p:pic>
        <p:nvPicPr>
          <p:cNvPr id="4" name="Picture 3"/>
          <p:cNvPicPr>
            <a:picLocks noChangeAspect="1"/>
          </p:cNvPicPr>
          <p:nvPr/>
        </p:nvPicPr>
        <p:blipFill>
          <a:blip r:embed="rId2"/>
          <a:stretch>
            <a:fillRect/>
          </a:stretch>
        </p:blipFill>
        <p:spPr>
          <a:xfrm>
            <a:off x="3392864" y="3327963"/>
            <a:ext cx="4908673" cy="2425687"/>
          </a:xfrm>
          <a:prstGeom prst="rect">
            <a:avLst/>
          </a:prstGeom>
        </p:spPr>
      </p:pic>
    </p:spTree>
    <p:extLst>
      <p:ext uri="{BB962C8B-B14F-4D97-AF65-F5344CB8AC3E}">
        <p14:creationId xmlns:p14="http://schemas.microsoft.com/office/powerpoint/2010/main" val="581285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a:latin typeface="Times New Roman" panose="02020603050405020304" pitchFamily="18" charset="0"/>
                <a:cs typeface="Times New Roman" panose="02020603050405020304" pitchFamily="18" charset="0"/>
              </a:rPr>
              <a:t>Components of Wireless Communication Systems</a:t>
            </a:r>
          </a:p>
        </p:txBody>
      </p:sp>
      <p:sp>
        <p:nvSpPr>
          <p:cNvPr id="3" name="Content Placeholder 2"/>
          <p:cNvSpPr>
            <a:spLocks noGrp="1"/>
          </p:cNvSpPr>
          <p:nvPr>
            <p:ph idx="1"/>
          </p:nvPr>
        </p:nvSpPr>
        <p:spPr/>
        <p:txBody>
          <a:bodyPr>
            <a:normAutofit/>
          </a:bodyPr>
          <a:lstStyle/>
          <a:p>
            <a:r>
              <a:rPr lang="en-IN" b="1" dirty="0">
                <a:solidFill>
                  <a:schemeClr val="bg2">
                    <a:lumMod val="25000"/>
                  </a:schemeClr>
                </a:solidFill>
              </a:rPr>
              <a:t>Transmitters:</a:t>
            </a:r>
          </a:p>
          <a:p>
            <a:pPr lvl="1"/>
            <a:r>
              <a:rPr lang="en-US" dirty="0"/>
              <a:t>This component is responsible for </a:t>
            </a:r>
            <a:r>
              <a:rPr lang="en-US" dirty="0">
                <a:solidFill>
                  <a:srgbClr val="FF0000"/>
                </a:solidFill>
              </a:rPr>
              <a:t>encoding the information to be transmitted into a suitable form</a:t>
            </a:r>
            <a:r>
              <a:rPr lang="en-US" dirty="0"/>
              <a:t> (such as a modulated radio frequency signal) and transmitting it over the air through an antenna.</a:t>
            </a:r>
          </a:p>
          <a:p>
            <a:pPr lvl="1"/>
            <a:r>
              <a:rPr lang="en-US" dirty="0"/>
              <a:t>A transmitter is an electronic device used in telecommunications to </a:t>
            </a:r>
            <a:r>
              <a:rPr lang="en-US" dirty="0">
                <a:solidFill>
                  <a:srgbClr val="FF0000"/>
                </a:solidFill>
              </a:rPr>
              <a:t>produce radio waves in order to transmit or send data with the aid of an antenna</a:t>
            </a:r>
            <a:r>
              <a:rPr lang="en-US" dirty="0"/>
              <a:t>. </a:t>
            </a:r>
          </a:p>
          <a:p>
            <a:pPr lvl="1"/>
            <a:r>
              <a:rPr lang="en-US" dirty="0"/>
              <a:t>The transmitter is able to </a:t>
            </a:r>
            <a:r>
              <a:rPr lang="en-US" dirty="0">
                <a:solidFill>
                  <a:srgbClr val="FF0000"/>
                </a:solidFill>
              </a:rPr>
              <a:t>generate a radio frequency alternating current that is then applied to the antenna</a:t>
            </a:r>
            <a:r>
              <a:rPr lang="en-US" dirty="0"/>
              <a:t>, which, in turn, radiates this as radio waves</a:t>
            </a:r>
            <a:endParaRPr lang="en-IN" dirty="0"/>
          </a:p>
        </p:txBody>
      </p:sp>
    </p:spTree>
    <p:extLst>
      <p:ext uri="{BB962C8B-B14F-4D97-AF65-F5344CB8AC3E}">
        <p14:creationId xmlns:p14="http://schemas.microsoft.com/office/powerpoint/2010/main" val="2596945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Components of Wireless Communication Systems</a:t>
            </a:r>
            <a:endParaRPr lang="en-IN"/>
          </a:p>
        </p:txBody>
      </p:sp>
      <p:sp>
        <p:nvSpPr>
          <p:cNvPr id="3" name="Content Placeholder 2"/>
          <p:cNvSpPr>
            <a:spLocks noGrp="1"/>
          </p:cNvSpPr>
          <p:nvPr>
            <p:ph idx="1"/>
          </p:nvPr>
        </p:nvSpPr>
        <p:spPr/>
        <p:txBody>
          <a:bodyPr>
            <a:normAutofit fontScale="85000" lnSpcReduction="20000"/>
          </a:bodyPr>
          <a:lstStyle/>
          <a:p>
            <a:r>
              <a:rPr lang="en-IN" b="1" dirty="0"/>
              <a:t>Receiver</a:t>
            </a:r>
          </a:p>
          <a:p>
            <a:pPr lvl="1"/>
            <a:r>
              <a:rPr lang="en-US" dirty="0"/>
              <a:t>The receiver detects the transmitted signal using an antenna and then demodulates the signal to extract the original information.</a:t>
            </a:r>
          </a:p>
          <a:p>
            <a:pPr lvl="1"/>
            <a:r>
              <a:rPr lang="en-US" dirty="0"/>
              <a:t>A receiver is a hardware module or device used to receive signals of different kinds, depending on the context of the application</a:t>
            </a:r>
            <a:endParaRPr lang="en-IN" dirty="0"/>
          </a:p>
          <a:p>
            <a:r>
              <a:rPr lang="en-IN" b="1" dirty="0"/>
              <a:t>Antenna</a:t>
            </a:r>
          </a:p>
          <a:p>
            <a:pPr lvl="1"/>
            <a:r>
              <a:rPr lang="en-US" dirty="0"/>
              <a:t>The antenna is responsible for transmitting and receiving radio frequency signals over the air. It converts electrical energy into electromagnetic waves and vice versa.</a:t>
            </a:r>
          </a:p>
          <a:p>
            <a:pPr lvl="1"/>
            <a:r>
              <a:rPr lang="en-US" dirty="0"/>
              <a:t>Antennas can be designed to focus the radiation pattern of the electromagnetic waves, which can improve the signal quality and reduce interference from other sources. </a:t>
            </a:r>
          </a:p>
          <a:p>
            <a:pPr lvl="1"/>
            <a:r>
              <a:rPr lang="en-US" dirty="0"/>
              <a:t>They can also be used to amplify weak signals and filter out unwanted signals.</a:t>
            </a:r>
          </a:p>
          <a:p>
            <a:pPr lvl="1"/>
            <a:r>
              <a:rPr lang="en-US" dirty="0"/>
              <a:t>Antennas with higher gain can increase the range of a wireless communication system, allowing signals to be transmitted and received over longer distances.</a:t>
            </a:r>
            <a:endParaRPr lang="en-IN" dirty="0"/>
          </a:p>
          <a:p>
            <a:r>
              <a:rPr lang="en-IN" b="1" dirty="0"/>
              <a:t>Filters</a:t>
            </a:r>
          </a:p>
          <a:p>
            <a:pPr lvl="1"/>
            <a:r>
              <a:rPr lang="en-US" dirty="0"/>
              <a:t>Filters are used to eliminate unwanted signals that may be present in the transmitted or received signals. They are used to eliminate noise and interference, and to ensure that the signal being transmitted or received is of the desired frequency range.</a:t>
            </a:r>
            <a:endParaRPr lang="en-IN" dirty="0"/>
          </a:p>
          <a:p>
            <a:endParaRPr lang="en-IN" dirty="0"/>
          </a:p>
        </p:txBody>
      </p:sp>
    </p:spTree>
    <p:extLst>
      <p:ext uri="{BB962C8B-B14F-4D97-AF65-F5344CB8AC3E}">
        <p14:creationId xmlns:p14="http://schemas.microsoft.com/office/powerpoint/2010/main" val="474712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Components of Wireless Communication Systems</a:t>
            </a:r>
            <a:endParaRPr lang="en-IN"/>
          </a:p>
        </p:txBody>
      </p:sp>
      <p:sp>
        <p:nvSpPr>
          <p:cNvPr id="3" name="Content Placeholder 2"/>
          <p:cNvSpPr>
            <a:spLocks noGrp="1"/>
          </p:cNvSpPr>
          <p:nvPr>
            <p:ph idx="1"/>
          </p:nvPr>
        </p:nvSpPr>
        <p:spPr/>
        <p:txBody>
          <a:bodyPr>
            <a:normAutofit/>
          </a:bodyPr>
          <a:lstStyle/>
          <a:p>
            <a:r>
              <a:rPr lang="en-IN" b="1" dirty="0">
                <a:latin typeface="Times New Roman" panose="02020603050405020304" pitchFamily="18" charset="0"/>
                <a:cs typeface="Times New Roman" panose="02020603050405020304" pitchFamily="18" charset="0"/>
              </a:rPr>
              <a:t>Amplifiers</a:t>
            </a:r>
          </a:p>
          <a:p>
            <a:pPr lvl="1"/>
            <a:r>
              <a:rPr lang="en-US" dirty="0"/>
              <a:t>Amplifiers are used to increase the strength of a signal, so that it can be transmitted over a longer distance without losing its strength or quality. </a:t>
            </a:r>
          </a:p>
          <a:p>
            <a:pPr lvl="1"/>
            <a:r>
              <a:rPr lang="en-US" dirty="0"/>
              <a:t>They are also used to increase the sensitivity of a receiver, so that it can detect weaker signals.</a:t>
            </a:r>
            <a:endParaRPr lang="en-IN" dirty="0"/>
          </a:p>
          <a:p>
            <a:r>
              <a:rPr lang="en-IN" b="1" dirty="0">
                <a:latin typeface="Times New Roman" panose="02020603050405020304" pitchFamily="18" charset="0"/>
                <a:cs typeface="Times New Roman" panose="02020603050405020304" pitchFamily="18" charset="0"/>
              </a:rPr>
              <a:t>Mixers</a:t>
            </a:r>
          </a:p>
          <a:p>
            <a:pPr lvl="1"/>
            <a:r>
              <a:rPr lang="en-US" dirty="0"/>
              <a:t>Mixers are used to convert the frequency of a signal. They are used to combine two signals of different frequencies to produce a new signal with a frequency that is the sum or difference of the two input signals.</a:t>
            </a:r>
          </a:p>
          <a:p>
            <a:pPr lvl="1"/>
            <a:r>
              <a:rPr lang="en-US" dirty="0"/>
              <a:t> This process is known as frequency conversion and is often used in radio communication systems.</a:t>
            </a:r>
            <a:endParaRPr lang="en-IN" dirty="0"/>
          </a:p>
          <a:p>
            <a:pPr marL="0" indent="0">
              <a:buNone/>
            </a:pPr>
            <a:endParaRPr lang="en-IN" dirty="0"/>
          </a:p>
        </p:txBody>
      </p:sp>
    </p:spTree>
    <p:extLst>
      <p:ext uri="{BB962C8B-B14F-4D97-AF65-F5344CB8AC3E}">
        <p14:creationId xmlns:p14="http://schemas.microsoft.com/office/powerpoint/2010/main" val="3692345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atin typeface="Times New Roman" panose="02020603050405020304" pitchFamily="18" charset="0"/>
                <a:cs typeface="Times New Roman" panose="02020603050405020304" pitchFamily="18" charset="0"/>
              </a:rPr>
              <a:t>Bluetooth</a:t>
            </a:r>
          </a:p>
        </p:txBody>
      </p:sp>
      <p:sp>
        <p:nvSpPr>
          <p:cNvPr id="3" name="Content Placeholder 2"/>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Bluetooth is a network technology that connects mobile devices wirelessly over a short-range to form a personal area network (PAN).</a:t>
            </a:r>
          </a:p>
          <a:p>
            <a:r>
              <a:rPr lang="en-US">
                <a:latin typeface="Times New Roman" panose="02020603050405020304" pitchFamily="18" charset="0"/>
                <a:cs typeface="Times New Roman" panose="02020603050405020304" pitchFamily="18" charset="0"/>
              </a:rPr>
              <a:t> They use short-wavelength, ultra-high frequency (UHF) radio waves within the range 2.400 to 2.485 GHz, for wireless communications</a:t>
            </a:r>
            <a:r>
              <a:rPr lang="en-US"/>
              <a:t>.</a:t>
            </a:r>
            <a:endParaRPr lang="en-IN"/>
          </a:p>
        </p:txBody>
      </p:sp>
    </p:spTree>
    <p:extLst>
      <p:ext uri="{BB962C8B-B14F-4D97-AF65-F5344CB8AC3E}">
        <p14:creationId xmlns:p14="http://schemas.microsoft.com/office/powerpoint/2010/main" val="838222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a:latin typeface="Times New Roman" panose="02020603050405020304" pitchFamily="18" charset="0"/>
                <a:cs typeface="Times New Roman" panose="02020603050405020304" pitchFamily="18" charset="0"/>
              </a:rPr>
              <a:t>Bluetooth Usage</a:t>
            </a:r>
          </a:p>
        </p:txBody>
      </p:sp>
      <p:sp>
        <p:nvSpPr>
          <p:cNvPr id="3" name="Content Placeholder 2"/>
          <p:cNvSpPr>
            <a:spLocks noGrp="1"/>
          </p:cNvSpPr>
          <p:nvPr>
            <p:ph idx="1"/>
          </p:nvPr>
        </p:nvSpPr>
        <p:spPr/>
        <p:txBody>
          <a:bodyPr>
            <a:normAutofit/>
          </a:bodyPr>
          <a:lstStyle/>
          <a:p>
            <a:pPr marL="0" indent="0">
              <a:buNone/>
            </a:pPr>
            <a:r>
              <a:rPr lang="en-US">
                <a:latin typeface="Times New Roman" panose="02020603050405020304" pitchFamily="18" charset="0"/>
                <a:cs typeface="Times New Roman" panose="02020603050405020304" pitchFamily="18" charset="0"/>
              </a:rPr>
              <a:t>Usage of Bluetooth can be broadly categorized into three areas −</a:t>
            </a:r>
          </a:p>
          <a:p>
            <a:r>
              <a:rPr lang="en-US" b="1">
                <a:solidFill>
                  <a:schemeClr val="accent5">
                    <a:lumMod val="75000"/>
                  </a:schemeClr>
                </a:solidFill>
                <a:latin typeface="Times New Roman" panose="02020603050405020304" pitchFamily="18" charset="0"/>
                <a:cs typeface="Times New Roman" panose="02020603050405020304" pitchFamily="18" charset="0"/>
              </a:rPr>
              <a:t>Access Points for Data and Voice</a:t>
            </a:r>
            <a:r>
              <a:rPr lang="en-US">
                <a:latin typeface="Times New Roman" panose="02020603050405020304" pitchFamily="18" charset="0"/>
                <a:cs typeface="Times New Roman" panose="02020603050405020304" pitchFamily="18" charset="0"/>
              </a:rPr>
              <a:t> − Real-time voice and data transmissions are provided by Bluetooth by connecting portable and stationary network devices wirelessly.</a:t>
            </a:r>
          </a:p>
          <a:p>
            <a:r>
              <a:rPr lang="en-US" b="1">
                <a:solidFill>
                  <a:schemeClr val="accent5">
                    <a:lumMod val="75000"/>
                  </a:schemeClr>
                </a:solidFill>
                <a:latin typeface="Times New Roman" panose="02020603050405020304" pitchFamily="18" charset="0"/>
                <a:cs typeface="Times New Roman" panose="02020603050405020304" pitchFamily="18" charset="0"/>
              </a:rPr>
              <a:t>Cable replacement</a:t>
            </a:r>
            <a:r>
              <a:rPr lang="en-US">
                <a:latin typeface="Times New Roman" panose="02020603050405020304" pitchFamily="18" charset="0"/>
                <a:cs typeface="Times New Roman" panose="02020603050405020304" pitchFamily="18" charset="0"/>
              </a:rPr>
              <a:t> − Bluetooth replaces the need for a large number of wires and cables of wired networks. The connections can be made instantly and are retained even when the devices are not within range. The range of the devices is typically 10m. However, the range can be extended by using amplifiers.</a:t>
            </a:r>
          </a:p>
          <a:p>
            <a:r>
              <a:rPr lang="en-US" b="1">
                <a:solidFill>
                  <a:schemeClr val="accent5">
                    <a:lumMod val="75000"/>
                  </a:schemeClr>
                </a:solidFill>
                <a:latin typeface="Times New Roman" panose="02020603050405020304" pitchFamily="18" charset="0"/>
                <a:cs typeface="Times New Roman" panose="02020603050405020304" pitchFamily="18" charset="0"/>
              </a:rPr>
              <a:t>Ad hoc networking</a:t>
            </a:r>
            <a:r>
              <a:rPr lang="en-US">
                <a:latin typeface="Times New Roman" panose="02020603050405020304" pitchFamily="18" charset="0"/>
                <a:cs typeface="Times New Roman" panose="02020603050405020304" pitchFamily="18" charset="0"/>
              </a:rPr>
              <a:t> − Ad hoc networks are formed impromptu by the network devices bypassing the need for a central access point like a router. Bluetooth networks are ad hoc in nature since a Bluetooth enabled device can form an instant connection with another Bluetooth enabled device as soon as it comes into range.</a:t>
            </a:r>
          </a:p>
          <a:p>
            <a:endParaRPr lang="en-IN"/>
          </a:p>
        </p:txBody>
      </p:sp>
    </p:spTree>
    <p:extLst>
      <p:ext uri="{BB962C8B-B14F-4D97-AF65-F5344CB8AC3E}">
        <p14:creationId xmlns:p14="http://schemas.microsoft.com/office/powerpoint/2010/main" val="286632878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A702AB8AF4E2B45A08765CA74DF0ECE" ma:contentTypeVersion="4" ma:contentTypeDescription="Create a new document." ma:contentTypeScope="" ma:versionID="836044ee42cc4371d90e6e19f1f7db5e">
  <xsd:schema xmlns:xsd="http://www.w3.org/2001/XMLSchema" xmlns:xs="http://www.w3.org/2001/XMLSchema" xmlns:p="http://schemas.microsoft.com/office/2006/metadata/properties" xmlns:ns2="f77e2f5a-8067-4112-a421-b3b34007e30f" targetNamespace="http://schemas.microsoft.com/office/2006/metadata/properties" ma:root="true" ma:fieldsID="c78d4311198d525c985e922173a72b75" ns2:_="">
    <xsd:import namespace="f77e2f5a-8067-4112-a421-b3b34007e30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7e2f5a-8067-4112-a421-b3b34007e3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3FB94EC-0BD5-47FB-BB17-FDFB450A3A53}"/>
</file>

<file path=customXml/itemProps2.xml><?xml version="1.0" encoding="utf-8"?>
<ds:datastoreItem xmlns:ds="http://schemas.openxmlformats.org/officeDocument/2006/customXml" ds:itemID="{B03F8D86-7E70-4DC1-951D-720715579523}"/>
</file>

<file path=customXml/itemProps3.xml><?xml version="1.0" encoding="utf-8"?>
<ds:datastoreItem xmlns:ds="http://schemas.openxmlformats.org/officeDocument/2006/customXml" ds:itemID="{961FC85E-7E7A-4C6F-9438-1A5DF551F75B}"/>
</file>

<file path=docProps/app.xml><?xml version="1.0" encoding="utf-8"?>
<Properties xmlns="http://schemas.openxmlformats.org/officeDocument/2006/extended-properties" xmlns:vt="http://schemas.openxmlformats.org/officeDocument/2006/docPropsVTypes">
  <Template>Retrospect</Template>
  <TotalTime>431</TotalTime>
  <Words>1225</Words>
  <Application>Microsoft Office PowerPoint</Application>
  <PresentationFormat>Widescreen</PresentationFormat>
  <Paragraphs>288</Paragraphs>
  <Slides>35</Slides>
  <Notes>0</Notes>
  <HiddenSlides>8</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Calibri</vt:lpstr>
      <vt:lpstr>Calibri Light</vt:lpstr>
      <vt:lpstr>Times New Roman</vt:lpstr>
      <vt:lpstr>Wingdings</vt:lpstr>
      <vt:lpstr>Retrospect</vt:lpstr>
      <vt:lpstr>Wireless Communication:  </vt:lpstr>
      <vt:lpstr>Content</vt:lpstr>
      <vt:lpstr>Wireless Communication</vt:lpstr>
      <vt:lpstr>Wireless Communication</vt:lpstr>
      <vt:lpstr>Components of Wireless Communication Systems</vt:lpstr>
      <vt:lpstr>Components of Wireless Communication Systems</vt:lpstr>
      <vt:lpstr>Components of Wireless Communication Systems</vt:lpstr>
      <vt:lpstr>Bluetooth</vt:lpstr>
      <vt:lpstr>Bluetooth Usage</vt:lpstr>
      <vt:lpstr>Bluetooth Applications</vt:lpstr>
      <vt:lpstr>Protocols in the Bluetooth Protocol Stack</vt:lpstr>
      <vt:lpstr>Bluetooth Protocol Stack</vt:lpstr>
      <vt:lpstr>Functions of the Core Protocols </vt:lpstr>
      <vt:lpstr>Functions of the Core Protocols </vt:lpstr>
      <vt:lpstr>Bluetooth Frame Structure</vt:lpstr>
      <vt:lpstr>Bluetooth Frame Structure</vt:lpstr>
      <vt:lpstr>Bluetooth Frame Structure</vt:lpstr>
      <vt:lpstr>Mobile Communications Architecture</vt:lpstr>
      <vt:lpstr>UE</vt:lpstr>
      <vt:lpstr>UE</vt:lpstr>
      <vt:lpstr>BSS</vt:lpstr>
      <vt:lpstr>PowerPoint Presentation</vt:lpstr>
      <vt:lpstr>Base Station Controller</vt:lpstr>
      <vt:lpstr>Network Subsystem</vt:lpstr>
      <vt:lpstr>Mobile switching center (MSC)-- </vt:lpstr>
      <vt:lpstr>PowerPoint Presentation</vt:lpstr>
      <vt:lpstr>Wireless Standards IEEE</vt:lpstr>
      <vt:lpstr>PowerPoint Presentation</vt:lpstr>
      <vt:lpstr>IEEE Wireless Standards</vt:lpstr>
      <vt:lpstr>IEEE Wireless Standards</vt:lpstr>
      <vt:lpstr>IEEE Wireless Standards</vt:lpstr>
      <vt:lpstr>Wireless LAN</vt:lpstr>
      <vt:lpstr>Advantages of WLANs </vt:lpstr>
      <vt:lpstr>Disadvantages of Wireless LANs</vt:lpstr>
      <vt:lpstr>END</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Communication:</dc:title>
  <dc:creator>Ankita Nagmote</dc:creator>
  <cp:lastModifiedBy>Ankita Nagmote</cp:lastModifiedBy>
  <cp:revision>20</cp:revision>
  <dcterms:created xsi:type="dcterms:W3CDTF">2025-02-28T07:00:48Z</dcterms:created>
  <dcterms:modified xsi:type="dcterms:W3CDTF">2025-03-07T11:29:02Z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0x010100DA702AB8AF4E2B45A08765CA74DF0ECE</vt:lpwstr>
  </property>
</Properties>
</file>