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Bansal" userId="5b6c6415c4e0692c" providerId="LiveId" clId="{F4DAE32E-7A2B-418F-8C64-12B489B51EF2}"/>
    <pc:docChg chg="undo custSel addSld delSld modSld">
      <pc:chgData name="Ajay Bansal" userId="5b6c6415c4e0692c" providerId="LiveId" clId="{F4DAE32E-7A2B-418F-8C64-12B489B51EF2}" dt="2025-02-17T16:05:00.741" v="87"/>
      <pc:docMkLst>
        <pc:docMk/>
      </pc:docMkLst>
      <pc:sldChg chg="modSp new mod">
        <pc:chgData name="Ajay Bansal" userId="5b6c6415c4e0692c" providerId="LiveId" clId="{F4DAE32E-7A2B-418F-8C64-12B489B51EF2}" dt="2025-02-17T15:57:23.893" v="30" actId="5793"/>
        <pc:sldMkLst>
          <pc:docMk/>
          <pc:sldMk cId="2605289781" sldId="267"/>
        </pc:sldMkLst>
        <pc:spChg chg="mod">
          <ac:chgData name="Ajay Bansal" userId="5b6c6415c4e0692c" providerId="LiveId" clId="{F4DAE32E-7A2B-418F-8C64-12B489B51EF2}" dt="2025-02-17T15:56:17.406" v="12" actId="20577"/>
          <ac:spMkLst>
            <pc:docMk/>
            <pc:sldMk cId="2605289781" sldId="267"/>
            <ac:spMk id="2" creationId="{F914F34E-D23C-C8D7-7436-E2C7CAA296A9}"/>
          </ac:spMkLst>
        </pc:spChg>
        <pc:spChg chg="mod">
          <ac:chgData name="Ajay Bansal" userId="5b6c6415c4e0692c" providerId="LiveId" clId="{F4DAE32E-7A2B-418F-8C64-12B489B51EF2}" dt="2025-02-17T15:57:23.893" v="30" actId="5793"/>
          <ac:spMkLst>
            <pc:docMk/>
            <pc:sldMk cId="2605289781" sldId="267"/>
            <ac:spMk id="3" creationId="{E164ACE6-F375-587B-3027-4C3685B8840A}"/>
          </ac:spMkLst>
        </pc:spChg>
      </pc:sldChg>
      <pc:sldChg chg="addSp delSp modSp new mod">
        <pc:chgData name="Ajay Bansal" userId="5b6c6415c4e0692c" providerId="LiveId" clId="{F4DAE32E-7A2B-418F-8C64-12B489B51EF2}" dt="2025-02-17T16:04:18.485" v="85" actId="20577"/>
        <pc:sldMkLst>
          <pc:docMk/>
          <pc:sldMk cId="2312138822" sldId="268"/>
        </pc:sldMkLst>
        <pc:spChg chg="mod">
          <ac:chgData name="Ajay Bansal" userId="5b6c6415c4e0692c" providerId="LiveId" clId="{F4DAE32E-7A2B-418F-8C64-12B489B51EF2}" dt="2025-02-17T16:04:18.485" v="85" actId="20577"/>
          <ac:spMkLst>
            <pc:docMk/>
            <pc:sldMk cId="2312138822" sldId="268"/>
            <ac:spMk id="2" creationId="{3AC375DE-874C-D696-9195-2964C47A13E2}"/>
          </ac:spMkLst>
        </pc:spChg>
        <pc:spChg chg="del">
          <ac:chgData name="Ajay Bansal" userId="5b6c6415c4e0692c" providerId="LiveId" clId="{F4DAE32E-7A2B-418F-8C64-12B489B51EF2}" dt="2025-02-17T15:59:17.746" v="32"/>
          <ac:spMkLst>
            <pc:docMk/>
            <pc:sldMk cId="2312138822" sldId="268"/>
            <ac:spMk id="3" creationId="{8026D74F-34A1-0500-2DE1-18CF88516C57}"/>
          </ac:spMkLst>
        </pc:spChg>
        <pc:spChg chg="add mod">
          <ac:chgData name="Ajay Bansal" userId="5b6c6415c4e0692c" providerId="LiveId" clId="{F4DAE32E-7A2B-418F-8C64-12B489B51EF2}" dt="2025-02-17T16:03:38.335" v="74" actId="20577"/>
          <ac:spMkLst>
            <pc:docMk/>
            <pc:sldMk cId="2312138822" sldId="268"/>
            <ac:spMk id="5" creationId="{07709072-DEEF-032F-597A-BEAF17EFBD5C}"/>
          </ac:spMkLst>
        </pc:spChg>
        <pc:picChg chg="add">
          <ac:chgData name="Ajay Bansal" userId="5b6c6415c4e0692c" providerId="LiveId" clId="{F4DAE32E-7A2B-418F-8C64-12B489B51EF2}" dt="2025-02-17T16:03:25.644" v="60" actId="22"/>
          <ac:picMkLst>
            <pc:docMk/>
            <pc:sldMk cId="2312138822" sldId="268"/>
            <ac:picMk id="7" creationId="{B3367916-3272-01F8-BA90-F248640571E9}"/>
          </ac:picMkLst>
        </pc:picChg>
        <pc:picChg chg="add mod">
          <ac:chgData name="Ajay Bansal" userId="5b6c6415c4e0692c" providerId="LiveId" clId="{F4DAE32E-7A2B-418F-8C64-12B489B51EF2}" dt="2025-02-17T16:04:00.767" v="77" actId="14100"/>
          <ac:picMkLst>
            <pc:docMk/>
            <pc:sldMk cId="2312138822" sldId="268"/>
            <ac:picMk id="9" creationId="{ADC8A9E4-D761-6A70-845B-BBED4B2AEBC1}"/>
          </ac:picMkLst>
        </pc:picChg>
        <pc:picChg chg="add mod">
          <ac:chgData name="Ajay Bansal" userId="5b6c6415c4e0692c" providerId="LiveId" clId="{F4DAE32E-7A2B-418F-8C64-12B489B51EF2}" dt="2025-02-17T16:01:22.149" v="43" actId="1076"/>
          <ac:picMkLst>
            <pc:docMk/>
            <pc:sldMk cId="2312138822" sldId="268"/>
            <ac:picMk id="1026" creationId="{6E0085E5-C247-9682-D904-B0FDBAD3F288}"/>
          </ac:picMkLst>
        </pc:picChg>
      </pc:sldChg>
      <pc:sldChg chg="modSp new mod">
        <pc:chgData name="Ajay Bansal" userId="5b6c6415c4e0692c" providerId="LiveId" clId="{F4DAE32E-7A2B-418F-8C64-12B489B51EF2}" dt="2025-02-17T16:05:00.741" v="87"/>
        <pc:sldMkLst>
          <pc:docMk/>
          <pc:sldMk cId="251074190" sldId="269"/>
        </pc:sldMkLst>
        <pc:spChg chg="mod">
          <ac:chgData name="Ajay Bansal" userId="5b6c6415c4e0692c" providerId="LiveId" clId="{F4DAE32E-7A2B-418F-8C64-12B489B51EF2}" dt="2025-02-17T16:05:00.741" v="87"/>
          <ac:spMkLst>
            <pc:docMk/>
            <pc:sldMk cId="251074190" sldId="269"/>
            <ac:spMk id="3" creationId="{EF6392C9-7F53-9D38-B738-DF2150506D47}"/>
          </ac:spMkLst>
        </pc:spChg>
      </pc:sldChg>
      <pc:sldChg chg="new del">
        <pc:chgData name="Ajay Bansal" userId="5b6c6415c4e0692c" providerId="LiveId" clId="{F4DAE32E-7A2B-418F-8C64-12B489B51EF2}" dt="2025-02-17T16:01:03.789" v="42" actId="2696"/>
        <pc:sldMkLst>
          <pc:docMk/>
          <pc:sldMk cId="323270486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F23C-34A8-45E8-B2B7-1DDABB157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E8457-E693-C61A-C56A-7E6D38DE6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25DA-B7E9-B42A-3D49-83E4AAE8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2803-192D-52C9-E244-B96C801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E2ADC-CD6E-C011-EBFF-F2FF6292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0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325E-934E-942E-39BC-ACF71E34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72AC1-1967-686D-453A-E6AD3AF8B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ED31-8180-0611-FE1A-C9326FB4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4602-007E-E2D1-BF8F-5D45D27E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3CE8-4BE9-D173-FB76-150F568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220DC-59D3-E218-88F9-507DE32AF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E462B-F412-069D-6B1B-2C44C0085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A4B6-EC56-6F33-6931-05879183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F4C-EBF2-6618-0778-2E4E6363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26E42-E3C9-5627-428B-4784F6CB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8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3036-516C-55C1-8D0D-EFE7B9C6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BBA4-88EE-AD15-9C6D-24072D75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47A0-2927-650C-56B5-40A3317D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AAA6-893D-4FF0-5CAD-06CBFE0F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F436-2714-2402-856D-22568C87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6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32AB-5361-45F9-92AA-4446B333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08B7B-ADCE-C0DF-31FC-036C68CA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279E2-EDFC-B94D-8109-F3E28BA5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E9A8-E8F1-EB48-889F-AD5A6898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4A35-B0FA-8552-49E6-7DFEA7E5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8D84-1355-CD0D-7004-97F17F12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5174-C679-AFC3-5D2C-60A21F623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2CD26-9F14-2F8C-F251-C31569FC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7459-192B-080A-3EC8-76403933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93E14-A9B9-CEE8-5E6C-266D105E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C796-F324-2463-9EF1-6A81F49A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CC0D-04E9-67B1-EB73-5DB04CE2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7DDC-0137-1CFB-BC30-1801631F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731A-A8D2-67D5-3916-BF70584F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D4AF6-AA6F-5CF4-A907-5905FE3FA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42CBD-68E3-870E-0D07-E04E6555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B6136-3C99-E84E-A214-BF661E03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7A876-AC4B-F327-77E5-42254C28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FCD07-4399-2BD8-439E-F208DEEE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0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6325-232E-BC6A-C15F-6411210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A5498-3FCC-48FD-BF05-AA3E97F1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1DB25-530E-420A-52EA-FB23501F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7B776-B619-9BBF-85A4-935BC024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5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FFFC2-48A5-8811-D156-38CA6D62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2E94B-9628-98A8-F918-70B084B9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1779-0E07-683A-BD22-C9E134F0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62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0DCE-F283-5B34-2C26-58C8A0C2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626B-B664-4E17-42D8-C45554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2892-B3F9-1E23-2245-100886C6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8320A-3DAF-E6A6-625D-4ACE947B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D5CB5-1B7C-E684-7313-D6A09533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A06B4-5D95-082C-BE1B-1958C68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4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EE67-53C1-ADC3-A507-1278DF75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ACDD4-6C25-05AD-AC63-D7CAAA14E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7130F-CEEF-19C5-A5C5-067A3EB53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890B-5413-9BB8-C25B-4D2FC769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7886-E0F1-30D7-F275-5F66ED07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C4A8-AA37-B378-B777-F466CBFC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42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834E9-6246-ED18-B135-5F163ABF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EDBC0-E30A-6E64-42B7-FE63B9FF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577D-40D0-F54B-D2DC-322E9A44C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5304-7A7E-4A78-ADA8-B59BD90B69EC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F3DE-6132-5503-1074-78D6798FD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8219C-2EC8-1B7E-B716-ED40A6BA3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7E992-CABE-463B-9B74-7B00D2F772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0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6B98-ADBE-9101-6E72-3D1C2D75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2D1C47-D22B-4B16-5F9F-68C744C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70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4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3">
            <a:extLst>
              <a:ext uri="{FF2B5EF4-FFF2-40B4-BE49-F238E27FC236}">
                <a16:creationId xmlns:a16="http://schemas.microsoft.com/office/drawing/2014/main" id="{CB762183-CE0C-457C-8CFD-3A8DF2D6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2" y="3708213"/>
            <a:ext cx="2284413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D039EB4-BCC6-4F2B-98E5-247FD973F2E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461963"/>
            <a:ext cx="3683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CDBE37-9DAB-4CB5-A66B-68108741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47" y="1517837"/>
            <a:ext cx="10573288" cy="127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1: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the continuing Markov Decision Process shown above. The only decision to be made is in the top state (S</a:t>
            </a:r>
            <a:r>
              <a:rPr kumimoji="0" lang="en-US" altLang="en-US" sz="12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where two actions are available, left and right.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numbers (e. R=0, R=1, R=2) show the rewards that are received deterministically after each action. There are exactly two deterministic policies,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kumimoji="0" lang="en-US" altLang="en-US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</a:t>
            </a:r>
            <a:r>
              <a:rPr kumimoji="0" lang="en-US" altLang="en-US" sz="1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12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policy will be the optimal if: 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(ii)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0.9; (iii)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0.5.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6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E95F-D4BB-4C04-A208-4D8C4BB7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3A5050-0FF6-44AB-AC4B-7E8A7DC316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6" y="1344706"/>
            <a:ext cx="11192434" cy="48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9697-9FB6-4ABD-82C2-C3BB222F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C629D-8C36-4CD3-8C1E-E9B13FA77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64" y="6632459"/>
            <a:ext cx="5115781" cy="236159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0674AA-15B1-45DA-85D7-F5C39415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26591"/>
            <a:ext cx="12305146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 4×4 Grid-world problem where the goal is to reach either the top-left corner or the bottom-right corner (refer to Figure below).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agent can choose from four actions up, down, left, right, which deterministically cause the corresponding state transitions, except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actions that would take the agent off the grid leave the state unchanged. We model this as an undiscounted, episodic task, where the reward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−1 for all transitions. Suppose that the agent follows the equiprobable random policy,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above is the partial value function for this problem. Calculate respectively, the missing values in the first and second row?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Vs=Rs+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P(s,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π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s))V(s’))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F53CC6-258E-41EC-B1A2-A9D072AC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822" y="2687782"/>
            <a:ext cx="1618049" cy="97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4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5A79-E355-466B-952E-55F23C5C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0E311-FD69-4025-A914-6A1B5DDD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Recall Bellman Expectation Equation,</a:t>
            </a:r>
            <a:endParaRPr 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V(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sR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(s)+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γs'Ps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,π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sV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(s')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 the state value in the grid at first row second column be v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Then, applying Bellman Expectation Equation, we have: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0.25 × [(−1 + 0) + (−1 − 20) + (−1 − 18) + (−1 + v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)]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0.25 × [− 42 + v1]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⇒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v1 = −14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 marks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80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Let the state value in the grid at second row fourth column be v2. Then, applying Bellman Expectation Equation, we have: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v2 = 0.25 × [(−1 − 20) + (−1 − 22) + (−1 − 14) + (−1 + v2)]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0.25 × [− 60 + v2]</a:t>
            </a:r>
            <a:endParaRPr lang="en-US" b="0" dirty="0">
              <a:effectLst/>
            </a:endParaRPr>
          </a:p>
          <a:p>
            <a:pPr marL="228600" rtl="0">
              <a:spcBef>
                <a:spcPts val="0"/>
              </a:spcBef>
              <a:spcAft>
                <a:spcPts val="8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</a:rPr>
              <a:t>⇒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v2 = −20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 marks</a:t>
            </a:r>
            <a:endParaRPr lang="en-US" b="0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51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05D7-36AA-4C79-8FEA-DA6A0BCC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0AF4-D126-478A-AE0D-97FB7EECD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309" y="5529407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6C59A8-02D1-4ECA-A8D4-3E6FE367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109" y="2724359"/>
            <a:ext cx="9772227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an MDP, M(S, A, P, R,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2 states S = {S1, S2}. From each state there are 2 available actions A = {stay, go}.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“stay” from any state leaves you in the same state and gives reward -1.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“go” from state S1 takes you to state S2 deterministically giving reward -2, while choosing “go” from state S2 ends the episode giving reward 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the Bellman equation: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 the Markov diagram for the above transitions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61FB6EE-B01A-4FF3-B5B7-3DAA621E1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703782"/>
            <a:ext cx="23812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42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9FF7-E43B-4138-8326-15FBCFF8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7FD3C6D-B43A-46C8-8D98-5A289FB632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5012" y="700978"/>
            <a:ext cx="4777171" cy="60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6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4AAD-6984-6319-2F25-895564FA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34F10E-F37D-5B38-FA88-C717F644B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F229-0CBE-0EA1-AB11-76216FB4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704C5-1050-9C65-1864-D74F5A21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38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9676-18FB-E718-38A3-94B313BA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D139E1-F2B4-ECF9-2E11-CE89B363B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73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6F69E-F48F-0567-BAB9-A2F04B02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13DE3F-9747-3B64-2927-7F2373E20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752" y="548641"/>
            <a:ext cx="10131552" cy="54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ADA5-0CC2-E229-ED39-DD575BA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0B54FD-3CE1-EA36-F00F-FCEBF5DB8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168" y="1597152"/>
            <a:ext cx="9291075" cy="37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F34E-D23C-C8D7-7436-E2C7CAA2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4ACE6-F375-587B-3027-4C3685B8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Consider a MDP where the following sequence of rewards is received: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-1,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2,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6,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3 and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2. Assume that the return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0 (at the terminal state T = 5). Assume that the discount factor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0.5. 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Hint: Return is defined as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t+3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t+4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…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above to derive a relationship between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t+1.</a:t>
            </a:r>
            <a:endParaRPr lang="en-US" b="0" dirty="0">
              <a:effectLst/>
            </a:endParaRPr>
          </a:p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are the values of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G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 </a:t>
            </a:r>
          </a:p>
          <a:p>
            <a:pPr marL="0" indent="0" rtl="0">
              <a:buNone/>
            </a:pPr>
            <a:r>
              <a:rPr lang="en-US" b="0" dirty="0">
                <a:effectLst/>
              </a:rPr>
              <a:t>Solution:</a:t>
            </a: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t+3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3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t+4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…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t+3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l-GR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t+4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 …) </a:t>
            </a:r>
            <a:endParaRPr lang="en-IN" b="0" dirty="0">
              <a:effectLst/>
            </a:endParaRP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t+1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1.5 marks</a:t>
            </a:r>
            <a:endParaRPr lang="en-IN" b="0" dirty="0">
              <a:effectLst/>
            </a:endParaRPr>
          </a:p>
          <a:p>
            <a:pPr rtl="0"/>
            <a:br>
              <a:rPr lang="en-IN" b="0" dirty="0">
                <a:effectLst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0</a:t>
            </a:r>
            <a:endParaRPr lang="en-IN" b="0" dirty="0">
              <a:effectLst/>
            </a:endParaRP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2 + (0.5 x 0) = 2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0.5 marks</a:t>
            </a:r>
            <a:endParaRPr lang="en-IN" b="0" dirty="0">
              <a:effectLst/>
            </a:endParaRP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3 + (0.5 x 2) = 4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0.5 marks</a:t>
            </a:r>
            <a:endParaRPr lang="en-IN" b="0" dirty="0">
              <a:effectLst/>
            </a:endParaRP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6 + (0.5 x 4) = 8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0.5 marks</a:t>
            </a:r>
            <a:endParaRPr lang="en-IN" b="0" dirty="0">
              <a:effectLst/>
            </a:endParaRPr>
          </a:p>
          <a:p>
            <a:pPr rtl="0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2 + (0.5 x 8) = 6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0.5 marks</a:t>
            </a:r>
            <a:endParaRPr lang="en-IN" b="0" dirty="0">
              <a:effectLst/>
            </a:endParaRP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R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γ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</a:t>
            </a:r>
            <a:r>
              <a:rPr lang="en-IN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-1 + (0.5 x 6) = 2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28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75DE-874C-D696-9195-2964C47A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Ques 2: Consider the grid world shown below: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0085E5-C247-9682-D904-B0FDBAD3F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590" y="1027906"/>
            <a:ext cx="4889754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709072-DEEF-032F-597A-BEAF17EFBD5C}"/>
              </a:ext>
            </a:extLst>
          </p:cNvPr>
          <p:cNvSpPr txBox="1"/>
          <p:nvPr/>
        </p:nvSpPr>
        <p:spPr>
          <a:xfrm>
            <a:off x="1243584" y="3803903"/>
            <a:ext cx="10302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 four actions (right, left, up and down) are equiprobable. In the figure above, the value function, V</a:t>
            </a:r>
            <a:r>
              <a:rPr lang="en-US" sz="1800" b="0" i="0" u="none" strike="noStrike" baseline="30000" dirty="0">
                <a:solidFill>
                  <a:srgbClr val="000000"/>
                </a:solidFill>
                <a:effectLst/>
                <a:latin typeface="Noto Sans Symbols"/>
              </a:rPr>
              <a:t>π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 each state in the grid is provided, for the case where discount factor g = 0.9. Show numerically that the Bellman equation given below applies for the center state valued at 0.7, with respect to its four neighboring states, 2.3, 0.4, -0.4 and 0.7. Assume that R(s) at all states is zero.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367916-3272-01F8-BA90-F24864057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19" y="3247999"/>
            <a:ext cx="241016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C8A9E4-D761-6A70-845B-BBED4B2AE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51" y="5023104"/>
            <a:ext cx="4606649" cy="7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3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718B-5E94-4DBD-6D85-CD84B840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92C9-7F53-9D38-B738-DF215050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Aft>
                <a:spcPts val="8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0.7 = 0.9 x [(0.25 x 2.3) + (0.25 x 0.4) + (0.25 x -0.4) + (0.25 x 0.7)] = 0.675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≅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0.7</a:t>
            </a:r>
            <a:endParaRPr lang="en-IN" b="0" dirty="0">
              <a:effectLst/>
            </a:endParaRPr>
          </a:p>
          <a:p>
            <a:br>
              <a:rPr lang="en-IN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941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Noto Sans Symbols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</vt:lpstr>
      <vt:lpstr>Ques 2: Consider the grid world shown below:  </vt:lpstr>
      <vt:lpstr>PowerPoint Presentation</vt:lpstr>
      <vt:lpstr>PowerPoint Presentation</vt:lpstr>
      <vt:lpstr>solution</vt:lpstr>
      <vt:lpstr>Question </vt:lpstr>
      <vt:lpstr>solution</vt:lpstr>
      <vt:lpstr>Question 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Bansal</dc:creator>
  <cp:lastModifiedBy>Faculty Navimumbai</cp:lastModifiedBy>
  <cp:revision>5</cp:revision>
  <dcterms:created xsi:type="dcterms:W3CDTF">2025-02-17T15:53:57Z</dcterms:created>
  <dcterms:modified xsi:type="dcterms:W3CDTF">2025-02-18T07:01:07Z</dcterms:modified>
</cp:coreProperties>
</file>