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Chiv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BEA7D0-0FA3-4138-86EE-DBA91CF49F9C}">
  <a:tblStyle styleId="{91BEA7D0-0FA3-4138-86EE-DBA91CF49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Chiv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hivo-italic.fntdata"/><Relationship Id="rId47" Type="http://schemas.openxmlformats.org/officeDocument/2006/relationships/font" Target="fonts/Chivo-bold.fntdata"/><Relationship Id="rId49" Type="http://schemas.openxmlformats.org/officeDocument/2006/relationships/font" Target="fonts/Chi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0d75f1c6_5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0d75f1c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d35c242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d35c24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0d75f1c6_5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0d75f1c6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0d75f1c6_5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0d75f1c6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0d75f1c6_5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60d75f1c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60d75f1c6_5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60d75f1c6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0d75f1c6_5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60d75f1c6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0d75f1c6_5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0d75f1c6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60d75f1c6_5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60d75f1c6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7be3da87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7be3da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0d75f1c6_5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0d75f1c6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60d75f1c6_5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60d75f1c6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7be3da87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7be3da8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60d75f1c6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60d75f1c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0d753572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0d75357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60d75f01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60d75f0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60d75f1c6_5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60d75f1c6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d35c242b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d35c24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0d75357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0d7535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d35c242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d35c2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0d75f1c6_9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60d75f1c6_9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60d75f1c6_5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60d75f1c6_5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0d75f1c6_5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0d75f1c6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0d75f1c6_5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0d75f1c6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0d75f017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0d75f0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0d75f1c6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0d75f1c6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0d75f017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0d75f0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z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SXSW Event’s </a:t>
            </a:r>
            <a:r>
              <a:rPr lang="az"/>
              <a:t>Sentiment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174925" y="254850"/>
            <a:ext cx="8031300" cy="10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Test Data Distribution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50" y="1470750"/>
            <a:ext cx="3905789" cy="35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198425" y="100025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900"/>
              <a:t>Trending Topics - Negative</a:t>
            </a:r>
            <a:endParaRPr sz="29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75" y="1028700"/>
            <a:ext cx="70023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ctrTitle"/>
          </p:nvPr>
        </p:nvSpPr>
        <p:spPr>
          <a:xfrm>
            <a:off x="198425" y="100025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900"/>
              <a:t>Trending Topics - Positive</a:t>
            </a:r>
            <a:endParaRPr sz="29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75" y="1207700"/>
            <a:ext cx="6784474" cy="3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198425" y="100025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900"/>
              <a:t>Trending Topics - Neutral</a:t>
            </a:r>
            <a:endParaRPr sz="29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75" y="889100"/>
            <a:ext cx="7038476" cy="42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65250" y="82525"/>
            <a:ext cx="2118000" cy="8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/>
              <a:t>All Words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5250" y="82525"/>
            <a:ext cx="2118000" cy="8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/>
              <a:t>Negative </a:t>
            </a:r>
            <a:r>
              <a:rPr lang="az"/>
              <a:t>Words</a:t>
            </a:r>
            <a:endParaRPr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65250" y="82525"/>
            <a:ext cx="2118000" cy="8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/>
              <a:t>Neutral </a:t>
            </a:r>
            <a:r>
              <a:rPr lang="az"/>
              <a:t>Words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65250" y="82525"/>
            <a:ext cx="2118000" cy="8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/>
              <a:t>Positive </a:t>
            </a:r>
            <a:r>
              <a:rPr lang="az"/>
              <a:t>Words</a:t>
            </a:r>
            <a:endParaRPr/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53975" y="365975"/>
            <a:ext cx="6530700" cy="8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>
                <a:solidFill>
                  <a:srgbClr val="FFFFFF"/>
                </a:solidFill>
              </a:rPr>
              <a:t>StakeHolders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374450" y="1107225"/>
            <a:ext cx="52215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hivo"/>
              <a:buChar char="❖"/>
            </a:pPr>
            <a:r>
              <a:rPr lang="az" sz="2500">
                <a:latin typeface="Chivo"/>
                <a:ea typeface="Chivo"/>
                <a:cs typeface="Chivo"/>
                <a:sym typeface="Chivo"/>
              </a:rPr>
              <a:t>Business analysts </a:t>
            </a:r>
            <a:endParaRPr sz="2500">
              <a:latin typeface="Chivo"/>
              <a:ea typeface="Chivo"/>
              <a:cs typeface="Chivo"/>
              <a:sym typeface="Chiv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hivo"/>
              <a:buChar char="❖"/>
            </a:pPr>
            <a:r>
              <a:rPr lang="az" sz="2500">
                <a:latin typeface="Chivo"/>
                <a:ea typeface="Chivo"/>
                <a:cs typeface="Chivo"/>
                <a:sym typeface="Chivo"/>
              </a:rPr>
              <a:t>Product managers</a:t>
            </a:r>
            <a:endParaRPr sz="2500">
              <a:latin typeface="Chivo"/>
              <a:ea typeface="Chivo"/>
              <a:cs typeface="Chivo"/>
              <a:sym typeface="Chiv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hivo"/>
              <a:buChar char="❖"/>
            </a:pPr>
            <a:r>
              <a:rPr lang="az" sz="2500">
                <a:latin typeface="Chivo"/>
                <a:ea typeface="Chivo"/>
                <a:cs typeface="Chivo"/>
                <a:sym typeface="Chivo"/>
              </a:rPr>
              <a:t>Customer support directors</a:t>
            </a:r>
            <a:endParaRPr sz="2500">
              <a:latin typeface="Chivo"/>
              <a:ea typeface="Chivo"/>
              <a:cs typeface="Chivo"/>
              <a:sym typeface="Chiv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hivo"/>
              <a:buChar char="❖"/>
            </a:pPr>
            <a:r>
              <a:rPr lang="az" sz="2500">
                <a:latin typeface="Chivo"/>
                <a:ea typeface="Chivo"/>
                <a:cs typeface="Chivo"/>
                <a:sym typeface="Chivo"/>
              </a:rPr>
              <a:t>Human resources</a:t>
            </a:r>
            <a:endParaRPr sz="2500">
              <a:latin typeface="Chivo"/>
              <a:ea typeface="Chivo"/>
              <a:cs typeface="Chivo"/>
              <a:sym typeface="Chiv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hivo"/>
              <a:buChar char="❖"/>
            </a:pPr>
            <a:r>
              <a:rPr lang="az" sz="2500">
                <a:latin typeface="Chivo"/>
                <a:ea typeface="Chivo"/>
                <a:cs typeface="Chivo"/>
                <a:sym typeface="Chivo"/>
              </a:rPr>
              <a:t>Event Organizers</a:t>
            </a:r>
            <a:endParaRPr sz="25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891750" y="677700"/>
            <a:ext cx="7687500" cy="38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az" sz="2500"/>
              <a:t>Data Preprocessing &amp; Cleaning</a:t>
            </a:r>
            <a:endParaRPr b="1"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25" y="1387660"/>
            <a:ext cx="6950726" cy="277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457200" y="799275"/>
            <a:ext cx="8267100" cy="419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z" sz="4700">
                <a:latin typeface="Chivo"/>
                <a:ea typeface="Chivo"/>
                <a:cs typeface="Chivo"/>
                <a:sym typeface="Chivo"/>
              </a:rPr>
              <a:t>Team Machine</a:t>
            </a:r>
            <a:endParaRPr sz="47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50" y="1727750"/>
            <a:ext cx="3369875" cy="1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250" y="338850"/>
            <a:ext cx="7903800" cy="44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 sz="2700">
                <a:solidFill>
                  <a:srgbClr val="000000"/>
                </a:solidFill>
              </a:rPr>
              <a:t>Data Preprocessing: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Lowercase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HTML Parser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Removing punctuations,tags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Tokenization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Removing Stopwords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Common and Rare Words Removal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Spell Correction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Stemming/Lemmatization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819250" y="338850"/>
            <a:ext cx="7903800" cy="43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 sz="2700">
                <a:solidFill>
                  <a:srgbClr val="000000"/>
                </a:solidFill>
              </a:rPr>
              <a:t>Data Preprocessing: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Why data preprocessing?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Lot of noisy, irrelevant keywords in our dataset.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Convert the data to input format for our sentiment analysis tools.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Removed all the rare words where count = 1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az" sz="1900">
                <a:solidFill>
                  <a:srgbClr val="000000"/>
                </a:solidFill>
              </a:rPr>
              <a:t>Techniques for preprocessing: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Remove URLs, user handles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Language detection to discard tweets in english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Removing numbers, punctuations, emojis, etc.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➢"/>
            </a:pPr>
            <a:r>
              <a:rPr lang="az" sz="1900">
                <a:solidFill>
                  <a:srgbClr val="000000"/>
                </a:solidFill>
              </a:rPr>
              <a:t>Filter for tweets related to sentiment positive or negative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4294967295" type="title"/>
          </p:nvPr>
        </p:nvSpPr>
        <p:spPr>
          <a:xfrm>
            <a:off x="494175" y="123125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HTML Parser</a:t>
            </a:r>
            <a:endParaRPr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0" y="1937525"/>
            <a:ext cx="8416901" cy="23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4294967295" type="title"/>
          </p:nvPr>
        </p:nvSpPr>
        <p:spPr>
          <a:xfrm>
            <a:off x="380600" y="562000"/>
            <a:ext cx="5486400" cy="124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Tokenization &amp; </a:t>
            </a:r>
            <a:r>
              <a:rPr lang="az"/>
              <a:t>Stopwords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00" y="2084600"/>
            <a:ext cx="8142175" cy="1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4294967295" type="title"/>
          </p:nvPr>
        </p:nvSpPr>
        <p:spPr>
          <a:xfrm>
            <a:off x="457200" y="25645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Lemmatization</a:t>
            </a:r>
            <a:endParaRPr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13" y="2174675"/>
            <a:ext cx="7794975" cy="21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idx="4294967295" type="title"/>
          </p:nvPr>
        </p:nvSpPr>
        <p:spPr>
          <a:xfrm>
            <a:off x="457200" y="256450"/>
            <a:ext cx="8192400" cy="9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Common Words / Rare Words</a:t>
            </a:r>
            <a:endParaRPr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25" y="1399450"/>
            <a:ext cx="2226400" cy="26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50" y="1320175"/>
            <a:ext cx="2315325" cy="35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1571550" y="18144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/>
              <a:t>Methods used for V</a:t>
            </a:r>
            <a:r>
              <a:rPr lang="az"/>
              <a:t>ectorizing: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az"/>
              <a:t>Bag of Words/ Count Vectorization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az"/>
              <a:t>TF-IDF</a:t>
            </a:r>
            <a:endParaRPr/>
          </a:p>
        </p:txBody>
      </p:sp>
      <p:sp>
        <p:nvSpPr>
          <p:cNvPr id="302" name="Google Shape;302;p38"/>
          <p:cNvSpPr txBox="1"/>
          <p:nvPr>
            <p:ph type="title"/>
          </p:nvPr>
        </p:nvSpPr>
        <p:spPr>
          <a:xfrm>
            <a:off x="437275" y="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Feature Extraction</a:t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Count Vectorization</a:t>
            </a:r>
            <a:endParaRPr/>
          </a:p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25" y="1491450"/>
            <a:ext cx="6854075" cy="34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az"/>
              <a:t>Logistic Regression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 sz="1500"/>
              <a:t>We used Logistic Regression as our vanilla model to try out as it generally accepted as a good starter algorithm for text related classification</a:t>
            </a:r>
            <a:endParaRPr sz="1500"/>
          </a:p>
        </p:txBody>
      </p:sp>
      <p:sp>
        <p:nvSpPr>
          <p:cNvPr id="316" name="Google Shape;316;p40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az"/>
              <a:t>Naive Bayes Classifier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It belongs to family of simple ‘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Probabilistic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classifiers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” algorithm based on applying Bayes Theorem. It is used for text classification having 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discrete</a:t>
            </a: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 features. It works well with integer feature counts.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sp>
        <p:nvSpPr>
          <p:cNvPr id="318" name="Google Shape;318;p40"/>
          <p:cNvSpPr txBox="1"/>
          <p:nvPr>
            <p:ph idx="3" type="body"/>
          </p:nvPr>
        </p:nvSpPr>
        <p:spPr>
          <a:xfrm>
            <a:off x="6123300" y="2383150"/>
            <a:ext cx="2563500" cy="236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az"/>
              <a:t>Random Forest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az" sz="1400">
                <a:solidFill>
                  <a:srgbClr val="222222"/>
                </a:solidFill>
                <a:highlight>
                  <a:srgbClr val="FFFFFF"/>
                </a:highlight>
              </a:rPr>
              <a:t>It is an ensemble learning method for classification, regression tasks that operate by constructing a multitude of decision trees at training time and outputting the class that is the mode of the classes or mean prediction of the individual trees.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9" name="Google Shape;319;p40"/>
          <p:cNvSpPr txBox="1"/>
          <p:nvPr/>
        </p:nvSpPr>
        <p:spPr>
          <a:xfrm>
            <a:off x="256575" y="281000"/>
            <a:ext cx="41049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5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ML Models </a:t>
            </a:r>
            <a:endParaRPr b="1" sz="5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20" name="Google Shape;320;p40"/>
          <p:cNvSpPr/>
          <p:nvPr/>
        </p:nvSpPr>
        <p:spPr>
          <a:xfrm rot="1057009">
            <a:off x="4884193" y="448539"/>
            <a:ext cx="868877" cy="601091"/>
          </a:xfrm>
          <a:custGeom>
            <a:rect b="b" l="l" r="r" t="t"/>
            <a:pathLst>
              <a:path extrusionOk="0" h="17733" w="17732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 rot="2466353">
            <a:off x="5825606" y="94829"/>
            <a:ext cx="239672" cy="2663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40"/>
          <p:cNvGrpSpPr/>
          <p:nvPr/>
        </p:nvGrpSpPr>
        <p:grpSpPr>
          <a:xfrm>
            <a:off x="6209829" y="48876"/>
            <a:ext cx="740471" cy="792066"/>
            <a:chOff x="6654650" y="3665275"/>
            <a:chExt cx="409100" cy="409125"/>
          </a:xfrm>
        </p:grpSpPr>
        <p:sp>
          <p:nvSpPr>
            <p:cNvPr id="323" name="Google Shape;323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0"/>
          <p:cNvSpPr/>
          <p:nvPr/>
        </p:nvSpPr>
        <p:spPr>
          <a:xfrm rot="-1609402">
            <a:off x="7413147" y="492950"/>
            <a:ext cx="157736" cy="1905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/>
          <p:nvPr/>
        </p:nvSpPr>
        <p:spPr>
          <a:xfrm rot="-1609401">
            <a:off x="5934367" y="683804"/>
            <a:ext cx="142717" cy="1507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/>
          <p:nvPr/>
        </p:nvSpPr>
        <p:spPr>
          <a:xfrm rot="-1609494">
            <a:off x="6941130" y="565734"/>
            <a:ext cx="231473" cy="2200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/>
          <p:nvPr/>
        </p:nvSpPr>
        <p:spPr>
          <a:xfrm rot="-1609681">
            <a:off x="7064427" y="119199"/>
            <a:ext cx="151251" cy="2175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Models &amp; </a:t>
            </a:r>
            <a:r>
              <a:rPr lang="az"/>
              <a:t>Approaches</a:t>
            </a:r>
            <a:endParaRPr/>
          </a:p>
        </p:txBody>
      </p:sp>
      <p:sp>
        <p:nvSpPr>
          <p:cNvPr id="334" name="Google Shape;334;p4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graphicFrame>
        <p:nvGraphicFramePr>
          <p:cNvPr id="335" name="Google Shape;335;p41"/>
          <p:cNvGraphicFramePr/>
          <p:nvPr/>
        </p:nvGraphicFramePr>
        <p:xfrm>
          <a:off x="1540450" y="1604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{91BEA7D0-0FA3-4138-86EE-DBA91CF49F9C}</a:tableStyleId>
              </a:tblPr>
              <a:tblGrid>
                <a:gridCol w="1773675"/>
                <a:gridCol w="1822925"/>
                <a:gridCol w="1798300"/>
                <a:gridCol w="1798300"/>
              </a:tblGrid>
              <a:tr h="9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Steps</a:t>
                      </a: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Logistic Regression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Naive Bayes Classifier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Random </a:t>
                      </a: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Forest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Bag of Words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0.6420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0.6204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0.6345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TF-IDF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0.6178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0.5589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0.6289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Remove Rare words</a:t>
                      </a:r>
                      <a:endParaRPr sz="1100">
                        <a:solidFill>
                          <a:schemeClr val="dk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0.60</a:t>
                      </a: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56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0.7430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0.6083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6" name="Google Shape;336;p41"/>
          <p:cNvCxnSpPr/>
          <p:nvPr/>
        </p:nvCxnSpPr>
        <p:spPr>
          <a:xfrm rot="10800000">
            <a:off x="1540450" y="1604750"/>
            <a:ext cx="17499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1"/>
          <p:cNvSpPr txBox="1"/>
          <p:nvPr/>
        </p:nvSpPr>
        <p:spPr>
          <a:xfrm>
            <a:off x="2403175" y="1740325"/>
            <a:ext cx="1146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>
                <a:latin typeface="Chivo"/>
                <a:ea typeface="Chivo"/>
                <a:cs typeface="Chivo"/>
                <a:sym typeface="Chivo"/>
              </a:rPr>
              <a:t>Models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259225" y="1470175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5800"/>
              <a:t>Problem Statement</a:t>
            </a:r>
            <a:endParaRPr sz="58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3200400" y="2456050"/>
            <a:ext cx="5486400" cy="273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1900">
                <a:solidFill>
                  <a:srgbClr val="233A44"/>
                </a:solidFill>
              </a:rPr>
              <a:t> </a:t>
            </a:r>
            <a:endParaRPr b="1" sz="19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z" sz="1450">
                <a:solidFill>
                  <a:srgbClr val="000000"/>
                </a:solidFill>
                <a:highlight>
                  <a:srgbClr val="FFFFFF"/>
                </a:highlight>
              </a:rPr>
              <a:t>Twitter has now become a useful way to build one's business as it helps in giving the brand a voice and a personality. 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z" sz="1450">
                <a:solidFill>
                  <a:srgbClr val="000000"/>
                </a:solidFill>
                <a:highlight>
                  <a:srgbClr val="FFFFFF"/>
                </a:highlight>
              </a:rPr>
              <a:t>Identifying the sentiments about the product/brand can help the business take better actions.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z" sz="1450">
                <a:solidFill>
                  <a:srgbClr val="000000"/>
                </a:solidFill>
                <a:highlight>
                  <a:srgbClr val="FFFFFF"/>
                </a:highlight>
              </a:rPr>
              <a:t>If the tweet expressed positive, negative, or no emotion towards a product/brand and labelled accordingly.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481625" y="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Models Result on Test Data</a:t>
            </a:r>
            <a:endParaRPr/>
          </a:p>
        </p:txBody>
      </p:sp>
      <p:sp>
        <p:nvSpPr>
          <p:cNvPr id="343" name="Google Shape;343;p4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graphicFrame>
        <p:nvGraphicFramePr>
          <p:cNvPr id="344" name="Google Shape;344;p42"/>
          <p:cNvGraphicFramePr/>
          <p:nvPr/>
        </p:nvGraphicFramePr>
        <p:xfrm>
          <a:off x="1081500" y="1875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{91BEA7D0-0FA3-4138-86EE-DBA91CF49F9C}</a:tableStyleId>
              </a:tblPr>
              <a:tblGrid>
                <a:gridCol w="1796475"/>
                <a:gridCol w="1846350"/>
                <a:gridCol w="1821400"/>
                <a:gridCol w="1821400"/>
              </a:tblGrid>
              <a:tr h="8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Steps</a:t>
                      </a: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Logistic Regression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Naive Bayes Classifier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z" sz="16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Random Forest</a:t>
                      </a:r>
                      <a:endParaRPr b="1" sz="16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Bag of Words</a:t>
                      </a: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0.58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0.61</a:t>
                      </a:r>
                      <a:endParaRPr sz="1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Removing  Rare words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0.67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0.63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B3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B3C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5" name="Google Shape;345;p42"/>
          <p:cNvCxnSpPr/>
          <p:nvPr/>
        </p:nvCxnSpPr>
        <p:spPr>
          <a:xfrm rot="10800000">
            <a:off x="1128075" y="1929825"/>
            <a:ext cx="17499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2"/>
          <p:cNvSpPr txBox="1"/>
          <p:nvPr/>
        </p:nvSpPr>
        <p:spPr>
          <a:xfrm>
            <a:off x="1887675" y="2011525"/>
            <a:ext cx="1146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>
                <a:latin typeface="Chivo"/>
                <a:ea typeface="Chivo"/>
                <a:cs typeface="Chivo"/>
                <a:sym typeface="Chivo"/>
              </a:rPr>
              <a:t>Models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740725" y="1027150"/>
            <a:ext cx="7946100" cy="38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az" sz="1600">
                <a:solidFill>
                  <a:srgbClr val="000000"/>
                </a:solidFill>
              </a:rPr>
              <a:t>Most of the tweets were:-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Neutral - 1266 - 70%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Positive - 506 - 27.45%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Negative - 46 - </a:t>
            </a:r>
            <a:r>
              <a:rPr lang="az" sz="1600">
                <a:solidFill>
                  <a:srgbClr val="000000"/>
                </a:solidFill>
              </a:rPr>
              <a:t>2.5</a:t>
            </a:r>
            <a:r>
              <a:rPr lang="az" sz="1600">
                <a:solidFill>
                  <a:srgbClr val="000000"/>
                </a:solidFill>
              </a:rPr>
              <a:t>%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Can’t tell - 1 - 0.05%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az" sz="1600">
                <a:solidFill>
                  <a:srgbClr val="000000"/>
                </a:solidFill>
              </a:rPr>
              <a:t>69.59% have neutral views about the product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az" sz="1600">
                <a:solidFill>
                  <a:srgbClr val="000000"/>
                </a:solidFill>
              </a:rPr>
              <a:t>27% views are Positive with 2.5% Negative from which it’s clear that business is doing right.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az" sz="1600">
                <a:solidFill>
                  <a:srgbClr val="000000"/>
                </a:solidFill>
              </a:rPr>
              <a:t>Negative sentiments - Can be improved upon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Long queues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Battery life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Expensive mobile data plans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Design flaws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az" sz="1600">
                <a:solidFill>
                  <a:srgbClr val="000000"/>
                </a:solidFill>
              </a:rPr>
              <a:t>Missing apps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idx="1" type="body"/>
          </p:nvPr>
        </p:nvSpPr>
        <p:spPr>
          <a:xfrm>
            <a:off x="1649350" y="1909300"/>
            <a:ext cx="60108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az"/>
              <a:t>SMOTE (I</a:t>
            </a:r>
            <a:r>
              <a:rPr lang="az"/>
              <a:t>mbalance</a:t>
            </a:r>
            <a:r>
              <a:rPr lang="az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az"/>
              <a:t>CNN-LSTM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az"/>
              <a:t>Grid CV (Hyper Parameter tuning)</a:t>
            </a:r>
            <a:endParaRPr/>
          </a:p>
        </p:txBody>
      </p:sp>
      <p:sp>
        <p:nvSpPr>
          <p:cNvPr id="359" name="Google Shape;359;p44"/>
          <p:cNvSpPr txBox="1"/>
          <p:nvPr>
            <p:ph type="title"/>
          </p:nvPr>
        </p:nvSpPr>
        <p:spPr>
          <a:xfrm>
            <a:off x="522800" y="586425"/>
            <a:ext cx="5486400" cy="98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az" sz="36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Things to Try</a:t>
            </a:r>
            <a:endParaRPr sz="360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522800" y="586425"/>
            <a:ext cx="5486400" cy="56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36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Team Machine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1315900"/>
            <a:ext cx="1818850" cy="1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688" y="1315900"/>
            <a:ext cx="2296063" cy="1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200" y="1315900"/>
            <a:ext cx="2124700" cy="1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9175" y="3173250"/>
            <a:ext cx="2533650" cy="17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1275" y="3180762"/>
            <a:ext cx="18669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7200"/>
              <a:t>Thanks!</a:t>
            </a:r>
            <a:endParaRPr sz="7200"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5943600" y="2800175"/>
            <a:ext cx="27432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az"/>
              <a:t>Team Machine</a:t>
            </a:r>
            <a:endParaRPr b="1"/>
          </a:p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25" y="490075"/>
            <a:ext cx="72294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00" y="838200"/>
            <a:ext cx="6477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ctrTitle"/>
          </p:nvPr>
        </p:nvSpPr>
        <p:spPr>
          <a:xfrm>
            <a:off x="386125" y="3027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>
                <a:solidFill>
                  <a:srgbClr val="000000"/>
                </a:solidFill>
              </a:rPr>
              <a:t>Let the data speak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subTitle"/>
          </p:nvPr>
        </p:nvSpPr>
        <p:spPr>
          <a:xfrm>
            <a:off x="457200" y="1462550"/>
            <a:ext cx="7660200" cy="30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Data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What are the most common words in the entire dataset?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What are the most common words in the dataset for negative, positive, neutral and can’t tell tweets, respectively?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How many hashtags are there in a tweet?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Which trends are associated with our dataset?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az" sz="2000">
                <a:solidFill>
                  <a:srgbClr val="000000"/>
                </a:solidFill>
              </a:rPr>
              <a:t>Which trends are associated with either of the sentiments? Are they compatible with the sentiments?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00" y="344325"/>
            <a:ext cx="5981425" cy="45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ctrTitle"/>
          </p:nvPr>
        </p:nvSpPr>
        <p:spPr>
          <a:xfrm>
            <a:off x="118550" y="268400"/>
            <a:ext cx="3290400" cy="8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Train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3" y="370275"/>
            <a:ext cx="50577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type="ctrTitle"/>
          </p:nvPr>
        </p:nvSpPr>
        <p:spPr>
          <a:xfrm>
            <a:off x="367300" y="241750"/>
            <a:ext cx="2624400" cy="8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Test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ctrTitle"/>
          </p:nvPr>
        </p:nvSpPr>
        <p:spPr>
          <a:xfrm>
            <a:off x="174925" y="254850"/>
            <a:ext cx="8031300" cy="10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Train </a:t>
            </a:r>
            <a:r>
              <a:rPr lang="az"/>
              <a:t>Data Distribution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00" y="1275300"/>
            <a:ext cx="4703675" cy="35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