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56d085fac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56d085fac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56d085fac_3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56d085fa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3157250" y="566876"/>
            <a:ext cx="5691300" cy="1437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IN"/>
              <a:t>LearnScape</a:t>
            </a:r>
            <a:endParaRPr b="1"/>
          </a:p>
          <a:p>
            <a:pPr indent="0" lvl="0" marL="0" rtl="0" algn="ctr">
              <a:lnSpc>
                <a:spcPct val="90000"/>
              </a:lnSpc>
              <a:spcBef>
                <a:spcPts val="0"/>
              </a:spcBef>
              <a:spcAft>
                <a:spcPts val="0"/>
              </a:spcAft>
              <a:buClr>
                <a:schemeClr val="lt1"/>
              </a:buClr>
              <a:buSzPct val="100000"/>
              <a:buFont typeface="Calibri"/>
              <a:buNone/>
            </a:pPr>
            <a:r>
              <a:rPr b="1" lang="en-IN">
                <a:solidFill>
                  <a:schemeClr val="lt1"/>
                </a:solidFill>
              </a:rPr>
              <a:t>dresg</a:t>
            </a:r>
            <a:r>
              <a:rPr b="1" lang="en-IN">
                <a:solidFill>
                  <a:schemeClr val="lt1"/>
                </a:solidFill>
              </a:rPr>
              <a:t>"</a:t>
            </a:r>
            <a:endParaRPr b="1">
              <a:solidFill>
                <a:schemeClr val="lt1"/>
              </a:solidFill>
            </a:endParaRPr>
          </a:p>
        </p:txBody>
      </p:sp>
      <p:sp>
        <p:nvSpPr>
          <p:cNvPr id="85" name="Google Shape;85;p13"/>
          <p:cNvSpPr txBox="1"/>
          <p:nvPr>
            <p:ph idx="1" type="subTitle"/>
          </p:nvPr>
        </p:nvSpPr>
        <p:spPr>
          <a:xfrm>
            <a:off x="1524000" y="3602038"/>
            <a:ext cx="9144000" cy="255111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100000"/>
              <a:buNone/>
            </a:pPr>
            <a:r>
              <a:rPr b="1" lang="en-IN" sz="3200"/>
              <a:t>BCSE497J - Project-I</a:t>
            </a:r>
            <a:endParaRPr/>
          </a:p>
          <a:p>
            <a:pPr indent="0" lvl="0" marL="0" rtl="0" algn="ctr">
              <a:lnSpc>
                <a:spcPct val="90000"/>
              </a:lnSpc>
              <a:spcBef>
                <a:spcPts val="1000"/>
              </a:spcBef>
              <a:spcAft>
                <a:spcPts val="0"/>
              </a:spcAft>
              <a:buClr>
                <a:schemeClr val="dk1"/>
              </a:buClr>
              <a:buSzPct val="100000"/>
              <a:buNone/>
            </a:pPr>
            <a:r>
              <a:rPr b="1" lang="en-IN" sz="3200"/>
              <a:t>Review 1</a:t>
            </a:r>
            <a:endParaRPr/>
          </a:p>
          <a:p>
            <a:pPr indent="0" lvl="0" marL="2743200" rtl="0" algn="just">
              <a:lnSpc>
                <a:spcPct val="90000"/>
              </a:lnSpc>
              <a:spcBef>
                <a:spcPts val="1000"/>
              </a:spcBef>
              <a:spcAft>
                <a:spcPts val="0"/>
              </a:spcAft>
              <a:buClr>
                <a:schemeClr val="dk1"/>
              </a:buClr>
              <a:buSzPct val="100000"/>
              <a:buNone/>
            </a:pPr>
            <a:r>
              <a:rPr b="1" lang="en-IN" sz="2600"/>
              <a:t>21BCE1097 Rishima Chowdhury</a:t>
            </a:r>
            <a:endParaRPr/>
          </a:p>
          <a:p>
            <a:pPr indent="0" lvl="0" marL="2743200" rtl="0" algn="just">
              <a:lnSpc>
                <a:spcPct val="90000"/>
              </a:lnSpc>
              <a:spcBef>
                <a:spcPts val="1000"/>
              </a:spcBef>
              <a:spcAft>
                <a:spcPts val="0"/>
              </a:spcAft>
              <a:buClr>
                <a:schemeClr val="dk1"/>
              </a:buClr>
              <a:buSzPct val="100000"/>
              <a:buNone/>
            </a:pPr>
            <a:r>
              <a:rPr b="1" lang="en-IN" sz="2600"/>
              <a:t>21BCE5643 Poulami Karmakar</a:t>
            </a:r>
            <a:endParaRPr b="1" sz="2600"/>
          </a:p>
          <a:p>
            <a:pPr indent="0" lvl="0" marL="2743200" rtl="0" algn="just">
              <a:lnSpc>
                <a:spcPct val="90000"/>
              </a:lnSpc>
              <a:spcBef>
                <a:spcPts val="1000"/>
              </a:spcBef>
              <a:spcAft>
                <a:spcPts val="0"/>
              </a:spcAft>
              <a:buClr>
                <a:schemeClr val="dk1"/>
              </a:buClr>
              <a:buSzPct val="100000"/>
              <a:buNone/>
            </a:pPr>
            <a:r>
              <a:rPr b="1" lang="en-IN" sz="2600"/>
              <a:t>21BRS1093 Aryan M Vinayak</a:t>
            </a:r>
            <a:endParaRPr/>
          </a:p>
          <a:p>
            <a:pPr indent="0" lvl="0" marL="0" rtl="0" algn="ctr">
              <a:lnSpc>
                <a:spcPct val="90000"/>
              </a:lnSpc>
              <a:spcBef>
                <a:spcPts val="1000"/>
              </a:spcBef>
              <a:spcAft>
                <a:spcPts val="0"/>
              </a:spcAft>
              <a:buClr>
                <a:schemeClr val="dk1"/>
              </a:buClr>
              <a:buSzPct val="100000"/>
              <a:buNone/>
            </a:pPr>
            <a:r>
              <a:rPr b="1" lang="en-IN" sz="3000"/>
              <a:t>Guide’s name- Dr. Deepika Roselind J</a:t>
            </a:r>
            <a:endParaRPr/>
          </a:p>
        </p:txBody>
      </p:sp>
      <p:pic>
        <p:nvPicPr>
          <p:cNvPr id="86" name="Google Shape;86;p13"/>
          <p:cNvPicPr preferRelativeResize="0"/>
          <p:nvPr/>
        </p:nvPicPr>
        <p:blipFill rotWithShape="1">
          <a:blip r:embed="rId3">
            <a:alphaModFix/>
          </a:blip>
          <a:srcRect b="0" l="0" r="0" t="0"/>
          <a:stretch/>
        </p:blipFill>
        <p:spPr>
          <a:xfrm>
            <a:off x="10779504" y="179294"/>
            <a:ext cx="1171536" cy="890494"/>
          </a:xfrm>
          <a:prstGeom prst="rect">
            <a:avLst/>
          </a:prstGeom>
          <a:noFill/>
          <a:ln>
            <a:noFill/>
          </a:ln>
        </p:spPr>
      </p:pic>
      <p:sp>
        <p:nvSpPr>
          <p:cNvPr id="87" name="Google Shape;87;p13"/>
          <p:cNvSpPr txBox="1"/>
          <p:nvPr/>
        </p:nvSpPr>
        <p:spPr>
          <a:xfrm>
            <a:off x="4793925" y="1203525"/>
            <a:ext cx="4614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00">
                <a:solidFill>
                  <a:schemeClr val="dk1"/>
                </a:solidFill>
                <a:latin typeface="Calibri"/>
                <a:ea typeface="Calibri"/>
                <a:cs typeface="Calibri"/>
                <a:sym typeface="Calibri"/>
              </a:rPr>
              <a:t>“Explore. Learn. Play”</a:t>
            </a:r>
            <a:endParaRPr sz="2100">
              <a:solidFill>
                <a:schemeClr val="dk1"/>
              </a:solidFill>
              <a:latin typeface="Calibri"/>
              <a:ea typeface="Calibri"/>
              <a:cs typeface="Calibri"/>
              <a:sym typeface="Calibri"/>
            </a:endParaRPr>
          </a:p>
        </p:txBody>
      </p:sp>
      <p:sp>
        <p:nvSpPr>
          <p:cNvPr id="88" name="Google Shape;88;p13"/>
          <p:cNvSpPr txBox="1"/>
          <p:nvPr/>
        </p:nvSpPr>
        <p:spPr>
          <a:xfrm>
            <a:off x="781350" y="1897975"/>
            <a:ext cx="1062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(Prototype design of AR application for children’s education purpose)</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55925" y="157125"/>
            <a:ext cx="4750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4000"/>
              <a:t>Area of the Project</a:t>
            </a:r>
            <a:endParaRPr sz="4000"/>
          </a:p>
        </p:txBody>
      </p:sp>
      <p:sp>
        <p:nvSpPr>
          <p:cNvPr id="94" name="Google Shape;94;p14"/>
          <p:cNvSpPr txBox="1"/>
          <p:nvPr/>
        </p:nvSpPr>
        <p:spPr>
          <a:xfrm>
            <a:off x="194350" y="1135975"/>
            <a:ext cx="11740800" cy="6372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IN" sz="1700"/>
              <a:t>The area of the project is "</a:t>
            </a:r>
            <a:r>
              <a:rPr b="1" lang="en-IN" sz="1700"/>
              <a:t>Educational Technology and Augmented Reality (AR) in Early Childhood Education.</a:t>
            </a:r>
            <a:r>
              <a:rPr lang="en-IN" sz="1700"/>
              <a:t>"</a:t>
            </a:r>
            <a:endParaRPr sz="1700"/>
          </a:p>
          <a:p>
            <a:pPr indent="0" lvl="0" marL="0" marR="0" rtl="0" algn="l">
              <a:spcBef>
                <a:spcPts val="0"/>
              </a:spcBef>
              <a:spcAft>
                <a:spcPts val="0"/>
              </a:spcAft>
              <a:buNone/>
            </a:pPr>
            <a:r>
              <a:rPr lang="en-IN" sz="1700"/>
              <a:t>The core of this project is the nexus between augmented reality (AR) and educational technologies, with an emphasis on early childhood education. The idea is to use augmented reality (AR) to make learning more dynamic and interesting for young learners, who are frequently hard to engage with traditional teaching techniques.</a:t>
            </a:r>
            <a:endParaRPr sz="1700"/>
          </a:p>
          <a:p>
            <a:pPr indent="0" lvl="0" marL="0" marR="0" rtl="0" algn="l">
              <a:spcBef>
                <a:spcPts val="0"/>
              </a:spcBef>
              <a:spcAft>
                <a:spcPts val="0"/>
              </a:spcAft>
              <a:buNone/>
            </a:pPr>
            <a:r>
              <a:t/>
            </a:r>
            <a:endParaRPr sz="1700"/>
          </a:p>
          <a:p>
            <a:pPr indent="0" lvl="0" marL="0" rtl="0" algn="l">
              <a:spcBef>
                <a:spcPts val="0"/>
              </a:spcBef>
              <a:spcAft>
                <a:spcPts val="0"/>
              </a:spcAft>
              <a:buSzPts val="1100"/>
              <a:buNone/>
            </a:pPr>
            <a:r>
              <a:rPr b="1" lang="en-IN" sz="1700"/>
              <a:t>1. Educational Technology:</a:t>
            </a:r>
            <a:endParaRPr b="1" sz="1700"/>
          </a:p>
          <a:p>
            <a:pPr indent="0" lvl="0" marL="457200" rtl="0" algn="l">
              <a:spcBef>
                <a:spcPts val="0"/>
              </a:spcBef>
              <a:spcAft>
                <a:spcPts val="0"/>
              </a:spcAft>
              <a:buClr>
                <a:schemeClr val="dk1"/>
              </a:buClr>
              <a:buSzPts val="1100"/>
              <a:buFont typeface="Arial"/>
              <a:buNone/>
            </a:pPr>
            <a:r>
              <a:rPr lang="en-IN" sz="1700"/>
              <a:t> </a:t>
            </a:r>
            <a:r>
              <a:rPr b="1" lang="en-IN" sz="1700"/>
              <a:t>Background</a:t>
            </a:r>
            <a:r>
              <a:rPr lang="en-IN" sz="1700"/>
              <a:t>: Conventional teaching resources, such textbooks, workbooks, and even certain online learning applications, sometimes fall short of successfully involving young students. These resources could not have the personalization, interaction, and immersion needed to keep a child's interest and promote in-depth learning.</a:t>
            </a:r>
            <a:endParaRPr sz="1700"/>
          </a:p>
          <a:p>
            <a:pPr indent="0" lvl="0" marL="457200" rtl="0" algn="l">
              <a:spcBef>
                <a:spcPts val="0"/>
              </a:spcBef>
              <a:spcAft>
                <a:spcPts val="0"/>
              </a:spcAft>
              <a:buSzPts val="1100"/>
              <a:buNone/>
            </a:pPr>
            <a:r>
              <a:rPr b="1" lang="en-IN" sz="1700"/>
              <a:t>Problems</a:t>
            </a:r>
            <a:r>
              <a:rPr lang="en-IN" sz="1700"/>
              <a:t>: The main problems include low engagement, a dearth of interactive content, and the incapacity to adjust to the various learning styles and demands of kids. Furthermore, it's possible that these instruments don't fully utilize the latest technical developments.</a:t>
            </a:r>
            <a:endParaRPr sz="1700"/>
          </a:p>
          <a:p>
            <a:pPr indent="0" lvl="0" marL="45720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SzPts val="1100"/>
              <a:buNone/>
            </a:pPr>
            <a:r>
              <a:rPr b="1" lang="en-IN" sz="1700"/>
              <a:t>2. Augmented Reality (AR):</a:t>
            </a:r>
            <a:endParaRPr b="1" sz="1700"/>
          </a:p>
          <a:p>
            <a:pPr indent="0" lvl="0" marL="457200" rtl="0" algn="just">
              <a:spcBef>
                <a:spcPts val="0"/>
              </a:spcBef>
              <a:spcAft>
                <a:spcPts val="0"/>
              </a:spcAft>
              <a:buSzPts val="1100"/>
              <a:buNone/>
            </a:pPr>
            <a:r>
              <a:rPr b="1" lang="en-IN" sz="1700"/>
              <a:t>Background</a:t>
            </a:r>
            <a:r>
              <a:rPr lang="en-IN" sz="1700"/>
              <a:t>: AR technology creates an immersive and interactive experience by superimposing digital content—such as sounds, images, and information—onto the physical world. This can change the learning environment by bringing abstract ideas to life and simplifying difficult concepts.</a:t>
            </a:r>
            <a:endParaRPr sz="1700"/>
          </a:p>
          <a:p>
            <a:pPr indent="0" lvl="0" marL="457200" rtl="0" algn="just">
              <a:spcBef>
                <a:spcPts val="0"/>
              </a:spcBef>
              <a:spcAft>
                <a:spcPts val="0"/>
              </a:spcAft>
              <a:buSzPts val="1100"/>
              <a:buNone/>
            </a:pPr>
            <a:r>
              <a:rPr b="1" lang="en-IN" sz="1700"/>
              <a:t>Present Drawbacks:</a:t>
            </a:r>
            <a:r>
              <a:rPr lang="en-IN" sz="1700"/>
              <a:t> Although a lot of AR education apps are available, they often have issues with user experience, safety, and content relevancy. Certain apps might not follow curriculum guidelines, have shoddy user interfaces, or be missing the necessary security measures to keep young users safe.</a:t>
            </a:r>
            <a:endParaRPr sz="1700"/>
          </a:p>
          <a:p>
            <a:pPr indent="0" lvl="0" marL="457200" rtl="0" algn="just">
              <a:spcBef>
                <a:spcPts val="0"/>
              </a:spcBef>
              <a:spcAft>
                <a:spcPts val="0"/>
              </a:spcAft>
              <a:buSzPts val="1100"/>
              <a:buNone/>
            </a:pPr>
            <a:r>
              <a:t/>
            </a:r>
            <a:endParaRPr sz="1700"/>
          </a:p>
          <a:p>
            <a:pPr indent="0" lvl="0" marL="457200" rtl="0" algn="just">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t/>
            </a:r>
            <a:endParaRPr sz="1700"/>
          </a:p>
          <a:p>
            <a:pPr indent="0" lvl="0" marL="0" marR="0" rtl="0" algn="l">
              <a:spcBef>
                <a:spcPts val="0"/>
              </a:spcBef>
              <a:spcAft>
                <a:spcPts val="0"/>
              </a:spcAft>
              <a:buNone/>
            </a:pPr>
            <a:r>
              <a:t/>
            </a:r>
            <a:endParaRPr sz="1700"/>
          </a:p>
        </p:txBody>
      </p:sp>
      <p:pic>
        <p:nvPicPr>
          <p:cNvPr id="95" name="Google Shape;95;p14"/>
          <p:cNvPicPr preferRelativeResize="0"/>
          <p:nvPr/>
        </p:nvPicPr>
        <p:blipFill rotWithShape="1">
          <a:blip r:embed="rId3">
            <a:alphaModFix/>
          </a:blip>
          <a:srcRect b="0" l="0" r="0" t="0"/>
          <a:stretch/>
        </p:blipFill>
        <p:spPr>
          <a:xfrm>
            <a:off x="10943082" y="157121"/>
            <a:ext cx="1206918" cy="9173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500"/>
                                        <p:tgtEl>
                                          <p:spTgt spid="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597575" y="798375"/>
            <a:ext cx="11277300" cy="5836800"/>
          </a:xfrm>
          <a:prstGeom prst="rect">
            <a:avLst/>
          </a:prstGeom>
        </p:spPr>
        <p:txBody>
          <a:bodyPr anchorCtr="0" anchor="t" bIns="45700" lIns="91425" spcFirstLastPara="1" rIns="91425" wrap="square" tIns="45700">
            <a:noAutofit/>
          </a:bodyPr>
          <a:lstStyle/>
          <a:p>
            <a:pPr indent="-369887" lvl="0" marL="457200" rtl="0" algn="l">
              <a:lnSpc>
                <a:spcPct val="70000"/>
              </a:lnSpc>
              <a:spcBef>
                <a:spcPts val="1000"/>
              </a:spcBef>
              <a:spcAft>
                <a:spcPts val="0"/>
              </a:spcAft>
              <a:buSzPts val="2225"/>
              <a:buChar char="•"/>
            </a:pPr>
            <a:r>
              <a:rPr b="1" lang="en-IN" sz="2225"/>
              <a:t>Project Goals:</a:t>
            </a:r>
            <a:endParaRPr b="1" sz="2225"/>
          </a:p>
          <a:p>
            <a:pPr indent="0" lvl="0" marL="457200" rtl="0" algn="l">
              <a:lnSpc>
                <a:spcPct val="70000"/>
              </a:lnSpc>
              <a:spcBef>
                <a:spcPts val="1000"/>
              </a:spcBef>
              <a:spcAft>
                <a:spcPts val="0"/>
              </a:spcAft>
              <a:buSzPts val="523"/>
              <a:buNone/>
            </a:pPr>
            <a:r>
              <a:rPr b="1" lang="en-IN" sz="1725"/>
              <a:t>1. Content Relevance</a:t>
            </a:r>
            <a:endParaRPr b="1" sz="1725"/>
          </a:p>
          <a:p>
            <a:pPr indent="-338137" lvl="0" marL="914400" rtl="0" algn="l">
              <a:lnSpc>
                <a:spcPct val="130000"/>
              </a:lnSpc>
              <a:spcBef>
                <a:spcPts val="1000"/>
              </a:spcBef>
              <a:spcAft>
                <a:spcPts val="0"/>
              </a:spcAft>
              <a:buSzPts val="1725"/>
              <a:buChar char="•"/>
            </a:pPr>
            <a:r>
              <a:rPr b="1" lang="en-IN" sz="1725"/>
              <a:t>Curriculum Alignment:</a:t>
            </a:r>
            <a:r>
              <a:rPr lang="en-IN" sz="1725"/>
              <a:t> Ensure that AR content aligns with educational standards and curriculum guidelines.</a:t>
            </a:r>
            <a:endParaRPr sz="1725"/>
          </a:p>
          <a:p>
            <a:pPr indent="-338137" lvl="0" marL="914400" rtl="0" algn="l">
              <a:lnSpc>
                <a:spcPct val="130000"/>
              </a:lnSpc>
              <a:spcBef>
                <a:spcPts val="0"/>
              </a:spcBef>
              <a:spcAft>
                <a:spcPts val="0"/>
              </a:spcAft>
              <a:buSzPts val="1725"/>
              <a:buChar char="•"/>
            </a:pPr>
            <a:r>
              <a:rPr b="1" lang="en-IN" sz="1725"/>
              <a:t>Age Appropriateness</a:t>
            </a:r>
            <a:r>
              <a:rPr lang="en-IN" sz="1725"/>
              <a:t>: Develop content that is suitable for the cognitive and emotional development stages of children.</a:t>
            </a:r>
            <a:endParaRPr sz="1725"/>
          </a:p>
          <a:p>
            <a:pPr indent="-338137" lvl="0" marL="914400" rtl="0" algn="l">
              <a:lnSpc>
                <a:spcPct val="130000"/>
              </a:lnSpc>
              <a:spcBef>
                <a:spcPts val="0"/>
              </a:spcBef>
              <a:spcAft>
                <a:spcPts val="0"/>
              </a:spcAft>
              <a:buSzPts val="1725"/>
              <a:buChar char="•"/>
            </a:pPr>
            <a:r>
              <a:rPr b="1" lang="en-IN" sz="1725"/>
              <a:t>Cultural Sensitivity:</a:t>
            </a:r>
            <a:r>
              <a:rPr lang="en-IN" sz="1725"/>
              <a:t> Integrate culturally relevant examples and scenarios to enhance relatability and inclusivity.</a:t>
            </a:r>
            <a:endParaRPr sz="1725"/>
          </a:p>
          <a:p>
            <a:pPr indent="0" lvl="0" marL="457200" rtl="0" algn="l">
              <a:lnSpc>
                <a:spcPct val="70000"/>
              </a:lnSpc>
              <a:spcBef>
                <a:spcPts val="1000"/>
              </a:spcBef>
              <a:spcAft>
                <a:spcPts val="0"/>
              </a:spcAft>
              <a:buSzPts val="523"/>
              <a:buNone/>
            </a:pPr>
            <a:r>
              <a:t/>
            </a:r>
            <a:endParaRPr b="1" sz="1725"/>
          </a:p>
          <a:p>
            <a:pPr indent="0" lvl="0" marL="457200" rtl="0" algn="l">
              <a:lnSpc>
                <a:spcPct val="70000"/>
              </a:lnSpc>
              <a:spcBef>
                <a:spcPts val="1000"/>
              </a:spcBef>
              <a:spcAft>
                <a:spcPts val="0"/>
              </a:spcAft>
              <a:buClr>
                <a:schemeClr val="dk1"/>
              </a:buClr>
              <a:buSzPts val="523"/>
              <a:buFont typeface="Arial"/>
              <a:buNone/>
            </a:pPr>
            <a:r>
              <a:rPr b="1" lang="en-IN" sz="1725"/>
              <a:t>2. User Experience (UX)</a:t>
            </a:r>
            <a:endParaRPr b="1" sz="1725"/>
          </a:p>
          <a:p>
            <a:pPr indent="-338137" lvl="0" marL="914400" rtl="0" algn="l">
              <a:lnSpc>
                <a:spcPct val="130000"/>
              </a:lnSpc>
              <a:spcBef>
                <a:spcPts val="1000"/>
              </a:spcBef>
              <a:spcAft>
                <a:spcPts val="0"/>
              </a:spcAft>
              <a:buSzPts val="1725"/>
              <a:buChar char="•"/>
            </a:pPr>
            <a:r>
              <a:rPr b="1" lang="en-IN" sz="1725"/>
              <a:t>Interactivity</a:t>
            </a:r>
            <a:r>
              <a:rPr lang="en-IN" sz="1725"/>
              <a:t>: Design interactive features that encourage active participation and exploration.</a:t>
            </a:r>
            <a:endParaRPr sz="1725"/>
          </a:p>
          <a:p>
            <a:pPr indent="-338137" lvl="0" marL="914400" rtl="0" algn="l">
              <a:lnSpc>
                <a:spcPct val="130000"/>
              </a:lnSpc>
              <a:spcBef>
                <a:spcPts val="0"/>
              </a:spcBef>
              <a:spcAft>
                <a:spcPts val="0"/>
              </a:spcAft>
              <a:buSzPts val="1725"/>
              <a:buChar char="•"/>
            </a:pPr>
            <a:r>
              <a:rPr b="1" lang="en-IN" sz="1725"/>
              <a:t>Ease of Use</a:t>
            </a:r>
            <a:r>
              <a:rPr lang="en-IN" sz="1725"/>
              <a:t>: Create a user-friendly interface that is easy for children to navigate independently.</a:t>
            </a:r>
            <a:endParaRPr sz="1725"/>
          </a:p>
          <a:p>
            <a:pPr indent="-338137" lvl="0" marL="914400" rtl="0" algn="l">
              <a:lnSpc>
                <a:spcPct val="130000"/>
              </a:lnSpc>
              <a:spcBef>
                <a:spcPts val="0"/>
              </a:spcBef>
              <a:spcAft>
                <a:spcPts val="0"/>
              </a:spcAft>
              <a:buSzPts val="1725"/>
              <a:buChar char="•"/>
            </a:pPr>
            <a:r>
              <a:rPr b="1" lang="en-IN" sz="1725"/>
              <a:t>Engagement:</a:t>
            </a:r>
            <a:r>
              <a:rPr lang="en-IN" sz="1725"/>
              <a:t> Implement gamification elements to make learning enjoyable and rewarding.</a:t>
            </a:r>
            <a:endParaRPr sz="1725"/>
          </a:p>
          <a:p>
            <a:pPr indent="0" lvl="0" marL="457200" rtl="0" algn="l">
              <a:lnSpc>
                <a:spcPct val="70000"/>
              </a:lnSpc>
              <a:spcBef>
                <a:spcPts val="1000"/>
              </a:spcBef>
              <a:spcAft>
                <a:spcPts val="0"/>
              </a:spcAft>
              <a:buSzPts val="523"/>
              <a:buNone/>
            </a:pPr>
            <a:r>
              <a:t/>
            </a:r>
            <a:endParaRPr b="1" sz="1725"/>
          </a:p>
          <a:p>
            <a:pPr indent="0" lvl="0" marL="457200" rtl="0" algn="l">
              <a:lnSpc>
                <a:spcPct val="70000"/>
              </a:lnSpc>
              <a:spcBef>
                <a:spcPts val="1000"/>
              </a:spcBef>
              <a:spcAft>
                <a:spcPts val="0"/>
              </a:spcAft>
              <a:buClr>
                <a:schemeClr val="dk1"/>
              </a:buClr>
              <a:buSzPts val="523"/>
              <a:buFont typeface="Arial"/>
              <a:buNone/>
            </a:pPr>
            <a:r>
              <a:rPr b="1" lang="en-IN" sz="1725"/>
              <a:t>3. Safety</a:t>
            </a:r>
            <a:endParaRPr b="1" sz="1725"/>
          </a:p>
          <a:p>
            <a:pPr indent="-338137" lvl="0" marL="914400" rtl="0" algn="l">
              <a:lnSpc>
                <a:spcPct val="130000"/>
              </a:lnSpc>
              <a:spcBef>
                <a:spcPts val="1000"/>
              </a:spcBef>
              <a:spcAft>
                <a:spcPts val="0"/>
              </a:spcAft>
              <a:buSzPts val="1725"/>
              <a:buChar char="•"/>
            </a:pPr>
            <a:r>
              <a:rPr b="1" lang="en-IN" sz="1725"/>
              <a:t>Data Privacy:</a:t>
            </a:r>
            <a:r>
              <a:rPr lang="en-IN" sz="1725"/>
              <a:t> Incorporate strong data privacy protections to safeguard children's personal information.</a:t>
            </a:r>
            <a:endParaRPr sz="1725"/>
          </a:p>
          <a:p>
            <a:pPr indent="-338137" lvl="0" marL="914400" rtl="0" algn="l">
              <a:lnSpc>
                <a:spcPct val="130000"/>
              </a:lnSpc>
              <a:spcBef>
                <a:spcPts val="0"/>
              </a:spcBef>
              <a:spcAft>
                <a:spcPts val="0"/>
              </a:spcAft>
              <a:buSzPts val="1725"/>
              <a:buChar char="•"/>
            </a:pPr>
            <a:r>
              <a:rPr b="1" lang="en-IN" sz="1725"/>
              <a:t>Content Moderation:</a:t>
            </a:r>
            <a:r>
              <a:rPr lang="en-IN" sz="1725"/>
              <a:t> Ensure that all content is safe and suitable for young users.</a:t>
            </a:r>
            <a:endParaRPr sz="1725"/>
          </a:p>
          <a:p>
            <a:pPr indent="-338137" lvl="0" marL="914400" rtl="0" algn="l">
              <a:lnSpc>
                <a:spcPct val="130000"/>
              </a:lnSpc>
              <a:spcBef>
                <a:spcPts val="0"/>
              </a:spcBef>
              <a:spcAft>
                <a:spcPts val="0"/>
              </a:spcAft>
              <a:buSzPts val="1725"/>
              <a:buChar char="•"/>
            </a:pPr>
            <a:r>
              <a:rPr b="1" lang="en-IN" sz="1725"/>
              <a:t>Parental Controls:</a:t>
            </a:r>
            <a:r>
              <a:rPr lang="en-IN" sz="1725"/>
              <a:t> Offer features that allow parents to monitor and manage their child's use of the app.</a:t>
            </a:r>
            <a:endParaRPr sz="1725"/>
          </a:p>
          <a:p>
            <a:pPr indent="0" lvl="0" marL="1371600" rtl="0" algn="l">
              <a:lnSpc>
                <a:spcPct val="70000"/>
              </a:lnSpc>
              <a:spcBef>
                <a:spcPts val="1000"/>
              </a:spcBef>
              <a:spcAft>
                <a:spcPts val="0"/>
              </a:spcAft>
              <a:buSzPts val="523"/>
              <a:buNone/>
            </a:pPr>
            <a:r>
              <a:t/>
            </a:r>
            <a:endParaRPr sz="1725"/>
          </a:p>
          <a:p>
            <a:pPr indent="0" lvl="0" marL="0" rtl="0" algn="l">
              <a:lnSpc>
                <a:spcPct val="70000"/>
              </a:lnSpc>
              <a:spcBef>
                <a:spcPts val="1000"/>
              </a:spcBef>
              <a:spcAft>
                <a:spcPts val="0"/>
              </a:spcAft>
              <a:buClr>
                <a:schemeClr val="dk1"/>
              </a:buClr>
              <a:buSzPts val="523"/>
              <a:buFont typeface="Arial"/>
              <a:buNone/>
            </a:pPr>
            <a:r>
              <a:t/>
            </a:r>
            <a:endParaRPr sz="1107"/>
          </a:p>
          <a:p>
            <a:pPr indent="0" lvl="0" marL="0" rtl="0" algn="l">
              <a:lnSpc>
                <a:spcPct val="70000"/>
              </a:lnSpc>
              <a:spcBef>
                <a:spcPts val="1000"/>
              </a:spcBef>
              <a:spcAft>
                <a:spcPts val="0"/>
              </a:spcAft>
              <a:buClr>
                <a:schemeClr val="dk1"/>
              </a:buClr>
              <a:buSzPts val="523"/>
              <a:buFont typeface="Arial"/>
              <a:buNone/>
            </a:pPr>
            <a:r>
              <a:t/>
            </a:r>
            <a:endParaRPr sz="1107"/>
          </a:p>
          <a:p>
            <a:pPr indent="0" lvl="0" marL="0" rtl="0" algn="l">
              <a:lnSpc>
                <a:spcPct val="70000"/>
              </a:lnSpc>
              <a:spcBef>
                <a:spcPts val="1000"/>
              </a:spcBef>
              <a:spcAft>
                <a:spcPts val="0"/>
              </a:spcAft>
              <a:buSzPts val="523"/>
              <a:buNone/>
            </a:pPr>
            <a:r>
              <a:t/>
            </a:r>
            <a:endParaRPr sz="1107"/>
          </a:p>
        </p:txBody>
      </p:sp>
      <p:pic>
        <p:nvPicPr>
          <p:cNvPr id="101" name="Google Shape;101;p15"/>
          <p:cNvPicPr preferRelativeResize="0"/>
          <p:nvPr/>
        </p:nvPicPr>
        <p:blipFill rotWithShape="1">
          <a:blip r:embed="rId3">
            <a:alphaModFix/>
          </a:blip>
          <a:srcRect b="0" l="0" r="0" t="0"/>
          <a:stretch/>
        </p:blipFill>
        <p:spPr>
          <a:xfrm>
            <a:off x="10832782" y="94421"/>
            <a:ext cx="1206918" cy="9173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418375" y="885175"/>
            <a:ext cx="10752300" cy="5764200"/>
          </a:xfrm>
          <a:prstGeom prst="rect">
            <a:avLst/>
          </a:prstGeom>
        </p:spPr>
        <p:txBody>
          <a:bodyPr anchorCtr="0" anchor="t" bIns="45700" lIns="91425" spcFirstLastPara="1" rIns="91425" wrap="square" tIns="45700">
            <a:normAutofit lnSpcReduction="10000"/>
          </a:bodyPr>
          <a:lstStyle/>
          <a:p>
            <a:pPr indent="0" lvl="0" marL="0" rtl="0" algn="l">
              <a:lnSpc>
                <a:spcPct val="80000"/>
              </a:lnSpc>
              <a:spcBef>
                <a:spcPts val="1000"/>
              </a:spcBef>
              <a:spcAft>
                <a:spcPts val="0"/>
              </a:spcAft>
              <a:buClr>
                <a:schemeClr val="dk1"/>
              </a:buClr>
              <a:buSzPts val="852"/>
              <a:buFont typeface="Arial"/>
              <a:buNone/>
            </a:pPr>
            <a:r>
              <a:rPr b="1" lang="en-IN" sz="1770"/>
              <a:t>4. Technical Aspects</a:t>
            </a:r>
            <a:endParaRPr b="1" sz="1770"/>
          </a:p>
          <a:p>
            <a:pPr indent="-340994" lvl="0" marL="914400" rtl="0" algn="l">
              <a:lnSpc>
                <a:spcPct val="150000"/>
              </a:lnSpc>
              <a:spcBef>
                <a:spcPts val="1000"/>
              </a:spcBef>
              <a:spcAft>
                <a:spcPts val="0"/>
              </a:spcAft>
              <a:buSzPts val="1770"/>
              <a:buChar char="•"/>
            </a:pPr>
            <a:r>
              <a:rPr b="1" lang="en-IN" sz="1770"/>
              <a:t>Compatibility</a:t>
            </a:r>
            <a:r>
              <a:rPr lang="en-IN" sz="1770"/>
              <a:t>: Ensure the app is compatible with a wide range of devices and platforms.</a:t>
            </a:r>
            <a:endParaRPr sz="1770"/>
          </a:p>
          <a:p>
            <a:pPr indent="-340994" lvl="0" marL="914400" rtl="0" algn="l">
              <a:lnSpc>
                <a:spcPct val="150000"/>
              </a:lnSpc>
              <a:spcBef>
                <a:spcPts val="0"/>
              </a:spcBef>
              <a:spcAft>
                <a:spcPts val="0"/>
              </a:spcAft>
              <a:buSzPts val="1770"/>
              <a:buChar char="•"/>
            </a:pPr>
            <a:r>
              <a:rPr b="1" lang="en-IN" sz="1770"/>
              <a:t>Performance</a:t>
            </a:r>
            <a:r>
              <a:rPr lang="en-IN" sz="1770"/>
              <a:t>: Optimize the app for seamless performance, minimizing lag and crashes.</a:t>
            </a:r>
            <a:endParaRPr sz="1770"/>
          </a:p>
          <a:p>
            <a:pPr indent="-340994" lvl="0" marL="914400" rtl="0" algn="l">
              <a:lnSpc>
                <a:spcPct val="150000"/>
              </a:lnSpc>
              <a:spcBef>
                <a:spcPts val="0"/>
              </a:spcBef>
              <a:spcAft>
                <a:spcPts val="0"/>
              </a:spcAft>
              <a:buSzPts val="1770"/>
              <a:buChar char="•"/>
            </a:pPr>
            <a:r>
              <a:rPr b="1" lang="en-IN" sz="1770"/>
              <a:t>Accessibility</a:t>
            </a:r>
            <a:r>
              <a:rPr lang="en-IN" sz="1770"/>
              <a:t>: Design the app to be accessible to children with disabilities, ensuring inclusivity.</a:t>
            </a:r>
            <a:endParaRPr sz="1770"/>
          </a:p>
          <a:p>
            <a:pPr indent="0" lvl="0" marL="0" rtl="0" algn="l">
              <a:lnSpc>
                <a:spcPct val="80000"/>
              </a:lnSpc>
              <a:spcBef>
                <a:spcPts val="1000"/>
              </a:spcBef>
              <a:spcAft>
                <a:spcPts val="0"/>
              </a:spcAft>
              <a:buClr>
                <a:schemeClr val="dk1"/>
              </a:buClr>
              <a:buSzPts val="852"/>
              <a:buFont typeface="Arial"/>
              <a:buNone/>
            </a:pPr>
            <a:r>
              <a:rPr b="1" lang="en-IN" sz="1770"/>
              <a:t>5. Educational Outcomes</a:t>
            </a:r>
            <a:endParaRPr b="1" sz="1770"/>
          </a:p>
          <a:p>
            <a:pPr indent="-340994" lvl="0" marL="914400" rtl="0" algn="l">
              <a:lnSpc>
                <a:spcPct val="150000"/>
              </a:lnSpc>
              <a:spcBef>
                <a:spcPts val="1000"/>
              </a:spcBef>
              <a:spcAft>
                <a:spcPts val="0"/>
              </a:spcAft>
              <a:buSzPts val="1770"/>
              <a:buChar char="•"/>
            </a:pPr>
            <a:r>
              <a:rPr b="1" lang="en-IN" sz="1770"/>
              <a:t>Learning Objectives: </a:t>
            </a:r>
            <a:r>
              <a:rPr lang="en-IN" sz="1770"/>
              <a:t>Clearly define the learning goals and outcomes for each AR experience.</a:t>
            </a:r>
            <a:endParaRPr sz="1770"/>
          </a:p>
          <a:p>
            <a:pPr indent="-340994" lvl="0" marL="914400" rtl="0" algn="l">
              <a:lnSpc>
                <a:spcPct val="150000"/>
              </a:lnSpc>
              <a:spcBef>
                <a:spcPts val="0"/>
              </a:spcBef>
              <a:spcAft>
                <a:spcPts val="0"/>
              </a:spcAft>
              <a:buSzPts val="1770"/>
              <a:buChar char="•"/>
            </a:pPr>
            <a:r>
              <a:rPr b="1" lang="en-IN" sz="1770"/>
              <a:t>Assessment Tools</a:t>
            </a:r>
            <a:r>
              <a:rPr lang="en-IN" sz="1770"/>
              <a:t>: Incorporate tools to track and evaluate the child's progress.</a:t>
            </a:r>
            <a:endParaRPr sz="1770"/>
          </a:p>
          <a:p>
            <a:pPr indent="-340994" lvl="0" marL="914400" rtl="0" algn="l">
              <a:lnSpc>
                <a:spcPct val="150000"/>
              </a:lnSpc>
              <a:spcBef>
                <a:spcPts val="0"/>
              </a:spcBef>
              <a:spcAft>
                <a:spcPts val="0"/>
              </a:spcAft>
              <a:buSzPts val="1770"/>
              <a:buChar char="•"/>
            </a:pPr>
            <a:r>
              <a:rPr b="1" lang="en-IN" sz="1770"/>
              <a:t>Feedback Mechanisms:</a:t>
            </a:r>
            <a:r>
              <a:rPr lang="en-IN" sz="1770"/>
              <a:t> Provide immediate, constructive feedback to reinforce learning.</a:t>
            </a:r>
            <a:endParaRPr sz="1770"/>
          </a:p>
          <a:p>
            <a:pPr indent="0" lvl="0" marL="0" rtl="0" algn="l">
              <a:lnSpc>
                <a:spcPct val="80000"/>
              </a:lnSpc>
              <a:spcBef>
                <a:spcPts val="1000"/>
              </a:spcBef>
              <a:spcAft>
                <a:spcPts val="0"/>
              </a:spcAft>
              <a:buClr>
                <a:schemeClr val="dk1"/>
              </a:buClr>
              <a:buSzPts val="852"/>
              <a:buFont typeface="Arial"/>
              <a:buNone/>
            </a:pPr>
            <a:r>
              <a:rPr b="1" lang="en-IN" sz="1770"/>
              <a:t>6. Engagement Strategies</a:t>
            </a:r>
            <a:endParaRPr b="1" sz="1770"/>
          </a:p>
          <a:p>
            <a:pPr indent="-340994" lvl="1" marL="914400" rtl="0" algn="l">
              <a:lnSpc>
                <a:spcPct val="150000"/>
              </a:lnSpc>
              <a:spcBef>
                <a:spcPts val="500"/>
              </a:spcBef>
              <a:spcAft>
                <a:spcPts val="0"/>
              </a:spcAft>
              <a:buSzPts val="1770"/>
              <a:buChar char="•"/>
            </a:pPr>
            <a:r>
              <a:rPr b="1" lang="en-IN" sz="1770"/>
              <a:t>Storytelling:</a:t>
            </a:r>
            <a:r>
              <a:rPr lang="en-IN" sz="1770"/>
              <a:t> Use storytelling to make lessons more engaging and memorable.</a:t>
            </a:r>
            <a:endParaRPr sz="1770"/>
          </a:p>
          <a:p>
            <a:pPr indent="-340994" lvl="1" marL="914400" rtl="0" algn="l">
              <a:lnSpc>
                <a:spcPct val="150000"/>
              </a:lnSpc>
              <a:spcBef>
                <a:spcPts val="0"/>
              </a:spcBef>
              <a:spcAft>
                <a:spcPts val="0"/>
              </a:spcAft>
              <a:buSzPts val="1770"/>
              <a:buChar char="•"/>
            </a:pPr>
            <a:r>
              <a:rPr b="1" lang="en-IN" sz="1770"/>
              <a:t>Collaboration: </a:t>
            </a:r>
            <a:r>
              <a:rPr lang="en-IN" sz="1770"/>
              <a:t>Include features that allow children to work together and learn collaboratively.</a:t>
            </a:r>
            <a:endParaRPr sz="1770"/>
          </a:p>
          <a:p>
            <a:pPr indent="-340994" lvl="1" marL="914400" rtl="0" algn="l">
              <a:lnSpc>
                <a:spcPct val="150000"/>
              </a:lnSpc>
              <a:spcBef>
                <a:spcPts val="0"/>
              </a:spcBef>
              <a:spcAft>
                <a:spcPts val="0"/>
              </a:spcAft>
              <a:buSzPts val="1770"/>
              <a:buChar char="•"/>
            </a:pPr>
            <a:r>
              <a:rPr b="1" lang="en-IN" sz="1770"/>
              <a:t>Real-World Applications: </a:t>
            </a:r>
            <a:r>
              <a:rPr lang="en-IN" sz="1770"/>
              <a:t>Demonstrate how the concepts learned can be applied in real-world situations.</a:t>
            </a:r>
            <a:endParaRPr sz="1770"/>
          </a:p>
          <a:p>
            <a:pPr indent="0" lvl="0" marL="457200" rtl="0" algn="l">
              <a:lnSpc>
                <a:spcPct val="150000"/>
              </a:lnSpc>
              <a:spcBef>
                <a:spcPts val="1000"/>
              </a:spcBef>
              <a:spcAft>
                <a:spcPts val="0"/>
              </a:spcAft>
              <a:buNone/>
            </a:pPr>
            <a:r>
              <a:t/>
            </a:r>
            <a:endParaRPr sz="1770"/>
          </a:p>
          <a:p>
            <a:pPr indent="0" lvl="0" marL="0" rtl="0" algn="l">
              <a:lnSpc>
                <a:spcPct val="80000"/>
              </a:lnSpc>
              <a:spcBef>
                <a:spcPts val="1000"/>
              </a:spcBef>
              <a:spcAft>
                <a:spcPts val="0"/>
              </a:spcAft>
              <a:buSzPts val="852"/>
              <a:buNone/>
            </a:pPr>
            <a:r>
              <a:t/>
            </a:r>
            <a:endParaRPr sz="1770"/>
          </a:p>
        </p:txBody>
      </p:sp>
      <p:pic>
        <p:nvPicPr>
          <p:cNvPr id="107" name="Google Shape;107;p16"/>
          <p:cNvPicPr preferRelativeResize="0"/>
          <p:nvPr/>
        </p:nvPicPr>
        <p:blipFill rotWithShape="1">
          <a:blip r:embed="rId3">
            <a:alphaModFix/>
          </a:blip>
          <a:srcRect b="0" l="0" r="0" t="0"/>
          <a:stretch/>
        </p:blipFill>
        <p:spPr>
          <a:xfrm>
            <a:off x="10832782" y="94421"/>
            <a:ext cx="1206918" cy="9173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Background of The problem</a:t>
            </a:r>
            <a:endParaRPr/>
          </a:p>
        </p:txBody>
      </p:sp>
      <p:sp>
        <p:nvSpPr>
          <p:cNvPr id="113" name="Google Shape;1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0C0C0C"/>
              </a:buClr>
              <a:buSzPct val="100000"/>
              <a:buChar char="•"/>
            </a:pPr>
            <a:r>
              <a:rPr b="1" lang="en-IN">
                <a:solidFill>
                  <a:srgbClr val="0C0C0C"/>
                </a:solidFill>
              </a:rPr>
              <a:t>The Challenge: </a:t>
            </a:r>
            <a:r>
              <a:rPr lang="en-IN">
                <a:solidFill>
                  <a:srgbClr val="0C0C0C"/>
                </a:solidFill>
              </a:rPr>
              <a:t>Traditional educational methods struggle to engage children accustomed to interactive digital content. Many educational apps lack the balance between entertainment and deep learning, leading to low engagement and retention.</a:t>
            </a:r>
            <a:endParaRPr/>
          </a:p>
          <a:p>
            <a:pPr indent="0" lvl="0" marL="0" rtl="0" algn="l">
              <a:lnSpc>
                <a:spcPct val="90000"/>
              </a:lnSpc>
              <a:spcBef>
                <a:spcPts val="1000"/>
              </a:spcBef>
              <a:spcAft>
                <a:spcPts val="0"/>
              </a:spcAft>
              <a:buClr>
                <a:schemeClr val="dk1"/>
              </a:buClr>
              <a:buSzPct val="100000"/>
              <a:buNone/>
            </a:pPr>
            <a:r>
              <a:t/>
            </a:r>
            <a:endParaRPr>
              <a:solidFill>
                <a:srgbClr val="0C0C0C"/>
              </a:solidFill>
            </a:endParaRPr>
          </a:p>
          <a:p>
            <a:pPr indent="-228600" lvl="0" marL="228600" rtl="0" algn="l">
              <a:lnSpc>
                <a:spcPct val="90000"/>
              </a:lnSpc>
              <a:spcBef>
                <a:spcPts val="1000"/>
              </a:spcBef>
              <a:spcAft>
                <a:spcPts val="0"/>
              </a:spcAft>
              <a:buClr>
                <a:srgbClr val="0C0C0C"/>
              </a:buClr>
              <a:buSzPct val="100000"/>
              <a:buChar char="•"/>
            </a:pPr>
            <a:r>
              <a:rPr b="1" lang="en-IN">
                <a:solidFill>
                  <a:srgbClr val="0C0C0C"/>
                </a:solidFill>
              </a:rPr>
              <a:t>The Role of AR: </a:t>
            </a:r>
            <a:r>
              <a:rPr lang="en-IN">
                <a:solidFill>
                  <a:srgbClr val="0C0C0C"/>
                </a:solidFill>
              </a:rPr>
              <a:t>Augmented Reality offers a solution by transforming education into an immersive, interactive experience, making abstract concepts more accessible and engaging for children.</a:t>
            </a:r>
            <a:endParaRPr/>
          </a:p>
          <a:p>
            <a:pPr indent="-117475" lvl="0" marL="228600" rtl="0" algn="l">
              <a:lnSpc>
                <a:spcPct val="90000"/>
              </a:lnSpc>
              <a:spcBef>
                <a:spcPts val="1000"/>
              </a:spcBef>
              <a:spcAft>
                <a:spcPts val="0"/>
              </a:spcAft>
              <a:buClr>
                <a:schemeClr val="dk1"/>
              </a:buClr>
              <a:buSzPct val="100000"/>
              <a:buNone/>
            </a:pPr>
            <a:r>
              <a:t/>
            </a:r>
            <a:endParaRPr>
              <a:solidFill>
                <a:srgbClr val="0C0C0C"/>
              </a:solidFill>
            </a:endParaRPr>
          </a:p>
          <a:p>
            <a:pPr indent="-228600" lvl="0" marL="228600" rtl="0" algn="l">
              <a:lnSpc>
                <a:spcPct val="90000"/>
              </a:lnSpc>
              <a:spcBef>
                <a:spcPts val="1000"/>
              </a:spcBef>
              <a:spcAft>
                <a:spcPts val="0"/>
              </a:spcAft>
              <a:buClr>
                <a:srgbClr val="0C0C0C"/>
              </a:buClr>
              <a:buSzPct val="100000"/>
              <a:buChar char="•"/>
            </a:pPr>
            <a:r>
              <a:rPr b="1" lang="en-IN">
                <a:solidFill>
                  <a:srgbClr val="0C0C0C"/>
                </a:solidFill>
              </a:rPr>
              <a:t>Current Limitations: </a:t>
            </a:r>
            <a:r>
              <a:rPr lang="en-IN">
                <a:solidFill>
                  <a:srgbClr val="0C0C0C"/>
                </a:solidFill>
              </a:rPr>
              <a:t>Existing AR apps often fall short in user experience, content relevance, and accessibility. They may not align with curricula, lack variety, or miss essential features like parental controls.</a:t>
            </a:r>
            <a:endParaRPr/>
          </a:p>
          <a:p>
            <a:pPr indent="-117475" lvl="0" marL="228600" rtl="0" algn="l">
              <a:lnSpc>
                <a:spcPct val="90000"/>
              </a:lnSpc>
              <a:spcBef>
                <a:spcPts val="1000"/>
              </a:spcBef>
              <a:spcAft>
                <a:spcPts val="0"/>
              </a:spcAft>
              <a:buClr>
                <a:schemeClr val="dk1"/>
              </a:buClr>
              <a:buSzPct val="100000"/>
              <a:buNone/>
            </a:pPr>
            <a:r>
              <a:t/>
            </a:r>
            <a:endParaRPr>
              <a:solidFill>
                <a:srgbClr val="0C0C0C"/>
              </a:solidFill>
            </a:endParaRPr>
          </a:p>
          <a:p>
            <a:pPr indent="-228600" lvl="0" marL="228600" rtl="0" algn="l">
              <a:lnSpc>
                <a:spcPct val="90000"/>
              </a:lnSpc>
              <a:spcBef>
                <a:spcPts val="1000"/>
              </a:spcBef>
              <a:spcAft>
                <a:spcPts val="0"/>
              </a:spcAft>
              <a:buClr>
                <a:srgbClr val="0C0C0C"/>
              </a:buClr>
              <a:buSzPct val="100000"/>
              <a:buChar char="•"/>
            </a:pPr>
            <a:r>
              <a:rPr b="1" lang="en-IN">
                <a:solidFill>
                  <a:srgbClr val="0C0C0C"/>
                </a:solidFill>
              </a:rPr>
              <a:t>The Opportunity: </a:t>
            </a:r>
            <a:r>
              <a:rPr lang="en-IN">
                <a:solidFill>
                  <a:srgbClr val="0C0C0C"/>
                </a:solidFill>
              </a:rPr>
              <a:t>A well-designed AR educational app can bridge these gaps by offering engaging content, intuitive design, and robust safety features, enhancing learning outcomes in a fun and secure environment.</a:t>
            </a:r>
            <a:endParaRPr/>
          </a:p>
          <a:p>
            <a:pPr indent="-117475" lvl="0" marL="228600" rtl="0" algn="l">
              <a:lnSpc>
                <a:spcPct val="90000"/>
              </a:lnSpc>
              <a:spcBef>
                <a:spcPts val="1000"/>
              </a:spcBef>
              <a:spcAft>
                <a:spcPts val="0"/>
              </a:spcAft>
              <a:buClr>
                <a:schemeClr val="dk1"/>
              </a:buClr>
              <a:buSzPct val="100000"/>
              <a:buNone/>
            </a:pPr>
            <a:r>
              <a:t/>
            </a:r>
            <a:endParaRPr>
              <a:solidFill>
                <a:srgbClr val="0C0C0C"/>
              </a:solidFill>
            </a:endParaRPr>
          </a:p>
          <a:p>
            <a:pPr indent="-228600" lvl="0" marL="228600" rtl="0" algn="l">
              <a:lnSpc>
                <a:spcPct val="90000"/>
              </a:lnSpc>
              <a:spcBef>
                <a:spcPts val="1000"/>
              </a:spcBef>
              <a:spcAft>
                <a:spcPts val="0"/>
              </a:spcAft>
              <a:buClr>
                <a:schemeClr val="dk1"/>
              </a:buClr>
              <a:buSzPct val="100000"/>
              <a:buChar char="•"/>
            </a:pPr>
            <a:r>
              <a:rPr b="1" lang="en-IN"/>
              <a:t>The Goal: </a:t>
            </a:r>
            <a:r>
              <a:rPr lang="en-IN"/>
              <a:t>The aim is to create an AR application that not only captivates children’s attention but also supports and enhances their educational journey, providing a balance between play and learning in a safe, controlled environment.</a:t>
            </a:r>
            <a:endParaRPr>
              <a:solidFill>
                <a:srgbClr val="0C0C0C"/>
              </a:solidFill>
            </a:endParaRPr>
          </a:p>
        </p:txBody>
      </p:sp>
      <p:pic>
        <p:nvPicPr>
          <p:cNvPr id="114" name="Google Shape;114;p17"/>
          <p:cNvPicPr preferRelativeResize="0"/>
          <p:nvPr/>
        </p:nvPicPr>
        <p:blipFill rotWithShape="1">
          <a:blip r:embed="rId3">
            <a:alphaModFix/>
          </a:blip>
          <a:srcRect b="0" l="0" r="0" t="0"/>
          <a:stretch/>
        </p:blipFill>
        <p:spPr>
          <a:xfrm>
            <a:off x="10943082" y="157121"/>
            <a:ext cx="1206918" cy="9173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Problem Statement</a:t>
            </a:r>
            <a:endParaRPr/>
          </a:p>
        </p:txBody>
      </p:sp>
      <p:sp>
        <p:nvSpPr>
          <p:cNvPr id="120" name="Google Shape;12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Traditional educational tools and apps often fall short in engaging children due to their limited interactivity and immersion. They may fail to capture and sustain young learners' attention effectively. Augmented Reality (AR) has the potential to revolutionize this by providing dynamic, interactive experiences that can make learning more engaging. However, many current AR educational apps struggle with issues such as content relevance, user experience, and safety, preventing them from fully meeting the needs of young learners. Addressing these challenges is crucial for developing AR tools that enhance educational outcomes and keep children actively involved in their learning journey.</a:t>
            </a:r>
            <a:endParaRPr/>
          </a:p>
        </p:txBody>
      </p:sp>
      <p:pic>
        <p:nvPicPr>
          <p:cNvPr id="121" name="Google Shape;121;p18"/>
          <p:cNvPicPr preferRelativeResize="0"/>
          <p:nvPr/>
        </p:nvPicPr>
        <p:blipFill rotWithShape="1">
          <a:blip r:embed="rId3">
            <a:alphaModFix/>
          </a:blip>
          <a:srcRect b="0" l="0" r="0" t="0"/>
          <a:stretch/>
        </p:blipFill>
        <p:spPr>
          <a:xfrm>
            <a:off x="10943082" y="157121"/>
            <a:ext cx="1206918" cy="9173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500"/>
                                        <p:tgtEl>
                                          <p:spTgt spid="1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3219450" y="2867025"/>
            <a:ext cx="497205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7200">
                <a:solidFill>
                  <a:schemeClr val="dk1"/>
                </a:solidFill>
                <a:latin typeface="Calibri"/>
                <a:ea typeface="Calibri"/>
                <a:cs typeface="Calibri"/>
                <a:sym typeface="Calibri"/>
              </a:rPr>
              <a:t>  Thank You!</a:t>
            </a:r>
            <a:endParaRPr/>
          </a:p>
        </p:txBody>
      </p:sp>
      <p:pic>
        <p:nvPicPr>
          <p:cNvPr id="127" name="Google Shape;127;p19"/>
          <p:cNvPicPr preferRelativeResize="0"/>
          <p:nvPr/>
        </p:nvPicPr>
        <p:blipFill rotWithShape="1">
          <a:blip r:embed="rId3">
            <a:alphaModFix/>
          </a:blip>
          <a:srcRect b="0" l="0" r="0" t="0"/>
          <a:stretch/>
        </p:blipFill>
        <p:spPr>
          <a:xfrm>
            <a:off x="10943082" y="157121"/>
            <a:ext cx="1206918" cy="9173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