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3C84F2-C971-47E6-A512-CAFFA129EA52}">
  <a:tblStyle styleId="{B03C84F2-C971-47E6-A512-CAFFA129EA5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Shape 11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Shape 1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Shape 1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Shape 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Shape 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chemeClr val="lt2"/>
              </a:buClr>
              <a:buSzPts val="2800"/>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ctr">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 name="Shape 17"/>
        <p:cNvGrpSpPr/>
        <p:nvPr/>
      </p:nvGrpSpPr>
      <p:grpSpPr>
        <a:xfrm>
          <a:off x="0" y="0"/>
          <a:ext cx="0" cy="0"/>
          <a:chOff x="0" y="0"/>
          <a:chExt cx="0" cy="0"/>
        </a:xfrm>
      </p:grpSpPr>
      <p:sp>
        <p:nvSpPr>
          <p:cNvPr id="18" name="Shape 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 name="Shape 20"/>
        <p:cNvGrpSpPr/>
        <p:nvPr/>
      </p:nvGrpSpPr>
      <p:grpSpPr>
        <a:xfrm>
          <a:off x="0" y="0"/>
          <a:ext cx="0" cy="0"/>
          <a:chOff x="0" y="0"/>
          <a:chExt cx="0" cy="0"/>
        </a:xfrm>
      </p:grpSpPr>
      <p:sp>
        <p:nvSpPr>
          <p:cNvPr id="21" name="Shape 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5" name="Shape 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26" name="Shape 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3" name="Shape 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1pPr>
            <a:lvl2pPr indent="-304800" lvl="1" marL="914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2pPr>
            <a:lvl3pPr indent="-304800" lvl="2" marL="1371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3pPr>
            <a:lvl4pPr indent="-304800" lvl="3" marL="18288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5pPr>
            <a:lvl6pPr indent="-304800" lvl="5" marL="27432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6pPr>
            <a:lvl7pPr indent="-304800" lvl="6" marL="32004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7pPr>
            <a:lvl8pPr indent="-304800" lvl="7" marL="3657600" marR="0" rtl="0" algn="l">
              <a:lnSpc>
                <a:spcPct val="115000"/>
              </a:lnSpc>
              <a:spcBef>
                <a:spcPts val="1600"/>
              </a:spcBef>
              <a:spcAft>
                <a:spcPts val="0"/>
              </a:spcAft>
              <a:buClr>
                <a:schemeClr val="lt2"/>
              </a:buClr>
              <a:buSzPts val="1200"/>
              <a:buFont typeface="Arial"/>
              <a:buChar char="○"/>
              <a:defRPr b="0" i="0" sz="1200" u="none" cap="none" strike="noStrike">
                <a:solidFill>
                  <a:schemeClr val="lt2"/>
                </a:solidFill>
                <a:latin typeface="Arial"/>
                <a:ea typeface="Arial"/>
                <a:cs typeface="Arial"/>
                <a:sym typeface="Arial"/>
              </a:defRPr>
            </a:lvl8pPr>
            <a:lvl9pPr indent="-304800" lvl="8" marL="4114800" marR="0" rtl="0" algn="l">
              <a:lnSpc>
                <a:spcPct val="115000"/>
              </a:lnSpc>
              <a:spcBef>
                <a:spcPts val="1600"/>
              </a:spcBef>
              <a:spcAft>
                <a:spcPts val="1600"/>
              </a:spcAft>
              <a:buClr>
                <a:schemeClr val="lt2"/>
              </a:buClr>
              <a:buSzPts val="1200"/>
              <a:buFont typeface="Arial"/>
              <a:buChar char="■"/>
              <a:defRPr b="0" i="0" sz="1200" u="none" cap="none" strike="noStrike">
                <a:solidFill>
                  <a:schemeClr val="lt2"/>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chemeClr val="lt2"/>
              </a:buClr>
              <a:buSzPts val="2100"/>
              <a:buFont typeface="Arial"/>
              <a:buNone/>
              <a:defRPr b="0" i="0" sz="2100" u="none" cap="none" strike="noStrike">
                <a:solidFill>
                  <a:schemeClr val="lt2"/>
                </a:solidFill>
                <a:latin typeface="Arial"/>
                <a:ea typeface="Arial"/>
                <a:cs typeface="Arial"/>
                <a:sym typeface="Arial"/>
              </a:defRPr>
            </a:lvl9pPr>
          </a:lstStyle>
          <a:p/>
        </p:txBody>
      </p:sp>
      <p:sp>
        <p:nvSpPr>
          <p:cNvPr id="39" name="Shape 3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17500" lvl="1" marL="914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2"/>
              </a:buClr>
              <a:buSzPts val="1800"/>
              <a:buFont typeface="Arial"/>
              <a:buNone/>
              <a:defRPr b="0" i="0" sz="1800" u="none" cap="none" strike="noStrike">
                <a:solidFill>
                  <a:schemeClr val="lt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atalog.data.gov/dataset" TargetMode="External"/><Relationship Id="rId4" Type="http://schemas.openxmlformats.org/officeDocument/2006/relationships/hyperlink" Target="https://catalog.data.gov/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4800" u="none" cap="none" strike="noStrike">
                <a:solidFill>
                  <a:schemeClr val="dk1"/>
                </a:solidFill>
                <a:latin typeface="Arial"/>
                <a:ea typeface="Arial"/>
                <a:cs typeface="Arial"/>
                <a:sym typeface="Arial"/>
              </a:rPr>
              <a:t>Prediction of responsive companies based on data consumer complaints </a:t>
            </a:r>
            <a:endParaRPr b="0" i="0" sz="52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11700" y="2834125"/>
            <a:ext cx="8520600" cy="17118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1200" u="none" cap="none" strike="noStrike">
                <a:solidFill>
                  <a:srgbClr val="262626"/>
                </a:solidFill>
                <a:latin typeface="Arial"/>
                <a:ea typeface="Arial"/>
                <a:cs typeface="Arial"/>
                <a:sym typeface="Arial"/>
              </a:rPr>
              <a:t>				</a:t>
            </a:r>
            <a:r>
              <a:rPr lang="en" sz="1200">
                <a:solidFill>
                  <a:srgbClr val="262626"/>
                </a:solidFill>
              </a:rPr>
              <a:t>				</a:t>
            </a:r>
            <a:r>
              <a:rPr b="0" i="0" lang="en" sz="1200" u="none" cap="none" strike="noStrike">
                <a:solidFill>
                  <a:srgbClr val="262626"/>
                </a:solidFill>
                <a:latin typeface="Arial"/>
                <a:ea typeface="Arial"/>
                <a:cs typeface="Arial"/>
                <a:sym typeface="Arial"/>
              </a:rPr>
              <a:t> SankarNadendla</a:t>
            </a:r>
            <a:endParaRPr b="0" i="0" sz="1200" u="none" cap="none" strike="noStrike">
              <a:solidFill>
                <a:srgbClr val="262626"/>
              </a:solidFill>
              <a:latin typeface="Arial"/>
              <a:ea typeface="Arial"/>
              <a:cs typeface="Arial"/>
              <a:sym typeface="Arial"/>
            </a:endParaRPr>
          </a:p>
          <a:p>
            <a:pPr indent="0" lvl="0" marL="0" marR="0" rtl="0" algn="ctr">
              <a:lnSpc>
                <a:spcPct val="120000"/>
              </a:lnSpc>
              <a:spcBef>
                <a:spcPts val="1000"/>
              </a:spcBef>
              <a:spcAft>
                <a:spcPts val="0"/>
              </a:spcAft>
              <a:buClr>
                <a:schemeClr val="dk1"/>
              </a:buClr>
              <a:buSzPts val="1100"/>
              <a:buFont typeface="Arial"/>
              <a:buNone/>
            </a:pPr>
            <a:r>
              <a:rPr b="0" i="0" lang="en" sz="1200" u="none" cap="none" strike="noStrike">
                <a:solidFill>
                  <a:srgbClr val="262626"/>
                </a:solidFill>
                <a:latin typeface="Arial"/>
                <a:ea typeface="Arial"/>
                <a:cs typeface="Arial"/>
                <a:sym typeface="Arial"/>
              </a:rPr>
              <a:t>Sai Kiran Kuchupudi</a:t>
            </a:r>
            <a:endParaRPr b="0" i="0" sz="1200" u="none" cap="none" strike="noStrike">
              <a:solidFill>
                <a:srgbClr val="262626"/>
              </a:solidFill>
              <a:latin typeface="Arial"/>
              <a:ea typeface="Arial"/>
              <a:cs typeface="Arial"/>
              <a:sym typeface="Arial"/>
            </a:endParaRPr>
          </a:p>
          <a:p>
            <a:pPr indent="0" lvl="0" marL="0" marR="0" rtl="0" algn="ctr">
              <a:lnSpc>
                <a:spcPct val="120000"/>
              </a:lnSpc>
              <a:spcBef>
                <a:spcPts val="1000"/>
              </a:spcBef>
              <a:spcAft>
                <a:spcPts val="0"/>
              </a:spcAft>
              <a:buClr>
                <a:schemeClr val="dk1"/>
              </a:buClr>
              <a:buSzPts val="1100"/>
              <a:buFont typeface="Arial"/>
              <a:buNone/>
            </a:pPr>
            <a:r>
              <a:rPr b="0" i="0" lang="en" sz="1200" u="none" cap="none" strike="noStrike">
                <a:solidFill>
                  <a:srgbClr val="262626"/>
                </a:solidFill>
                <a:latin typeface="Arial"/>
                <a:ea typeface="Arial"/>
                <a:cs typeface="Arial"/>
                <a:sym typeface="Arial"/>
              </a:rPr>
              <a:t>     Rishi Sai reddy Sudireddy</a:t>
            </a:r>
            <a:endParaRPr b="0" i="0" sz="1200" u="none" cap="none" strike="noStrike">
              <a:solidFill>
                <a:srgbClr val="262626"/>
              </a:solidFill>
              <a:latin typeface="Arial"/>
              <a:ea typeface="Arial"/>
              <a:cs typeface="Arial"/>
              <a:sym typeface="Arial"/>
            </a:endParaRPr>
          </a:p>
          <a:p>
            <a:pPr indent="0" lvl="0" marL="0" marR="0" rtl="0" algn="ctr">
              <a:lnSpc>
                <a:spcPct val="100000"/>
              </a:lnSpc>
              <a:spcBef>
                <a:spcPts val="0"/>
              </a:spcBef>
              <a:spcAft>
                <a:spcPts val="0"/>
              </a:spcAft>
              <a:buClr>
                <a:schemeClr val="lt2"/>
              </a:buClr>
              <a:buSzPts val="2800"/>
              <a:buFont typeface="Arial"/>
              <a:buNone/>
            </a:pPr>
            <a:r>
              <a:t/>
            </a:r>
            <a:endParaRPr b="0" i="0" sz="1200" u="none" cap="none" strike="noStrik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241725" y="443200"/>
            <a:ext cx="8520600" cy="4102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b="0" i="0" lang="en" sz="1800" u="none" cap="none" strike="noStrike">
                <a:solidFill>
                  <a:schemeClr val="lt2"/>
                </a:solidFill>
                <a:latin typeface="Arial"/>
                <a:ea typeface="Arial"/>
                <a:cs typeface="Arial"/>
                <a:sym typeface="Arial"/>
              </a:rPr>
              <a:t>For the class ( timely response?), most of time companies response to complaint on-time.</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a:p>
            <a:pPr indent="-342900" lvl="0" marL="457200" marR="0" rtl="0" algn="l">
              <a:lnSpc>
                <a:spcPct val="115000"/>
              </a:lnSpc>
              <a:spcBef>
                <a:spcPts val="1600"/>
              </a:spcBef>
              <a:spcAft>
                <a:spcPts val="0"/>
              </a:spcAft>
              <a:buClr>
                <a:schemeClr val="lt2"/>
              </a:buClr>
              <a:buSzPts val="1800"/>
              <a:buFont typeface="Arial"/>
              <a:buChar char="●"/>
            </a:pPr>
            <a:r>
              <a:rPr b="0" i="0" lang="en" sz="1800" u="none" cap="none" strike="noStrike">
                <a:solidFill>
                  <a:schemeClr val="lt2"/>
                </a:solidFill>
                <a:latin typeface="Arial"/>
                <a:ea typeface="Arial"/>
                <a:cs typeface="Arial"/>
                <a:sym typeface="Arial"/>
              </a:rPr>
              <a:t>Even though the companies have timely response towards a consumer record,there are some consumers who are disputed with company.</a:t>
            </a:r>
            <a:endParaRPr b="0" i="0" sz="1800" u="none" cap="none" strike="noStrike">
              <a:solidFill>
                <a:schemeClr val="lt2"/>
              </a:solidFill>
              <a:latin typeface="Arial"/>
              <a:ea typeface="Arial"/>
              <a:cs typeface="Arial"/>
              <a:sym typeface="Arial"/>
            </a:endParaRPr>
          </a:p>
          <a:p>
            <a:pPr indent="-342900" lvl="0" marL="457200" marR="0" rtl="0" algn="l">
              <a:lnSpc>
                <a:spcPct val="115000"/>
              </a:lnSpc>
              <a:spcBef>
                <a:spcPts val="0"/>
              </a:spcBef>
              <a:spcAft>
                <a:spcPts val="0"/>
              </a:spcAft>
              <a:buClr>
                <a:schemeClr val="lt2"/>
              </a:buClr>
              <a:buSzPts val="1800"/>
              <a:buFont typeface="Arial"/>
              <a:buChar char="●"/>
            </a:pPr>
            <a:r>
              <a:rPr b="0" i="0" lang="en" sz="1400" u="none" cap="none" strike="noStrike">
                <a:solidFill>
                  <a:schemeClr val="lt2"/>
                </a:solidFill>
                <a:latin typeface="Arial"/>
                <a:ea typeface="Arial"/>
                <a:cs typeface="Arial"/>
                <a:sym typeface="Arial"/>
              </a:rPr>
              <a:t>*(May be the response of the company is unsatisfactory)</a:t>
            </a:r>
            <a:endParaRPr b="0" i="0" sz="14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4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15" name="Shape 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16" name="Shape 116"/>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22" name="Shape 1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23" name="Shape 123"/>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BAGGING</a:t>
            </a:r>
            <a:endParaRPr b="0" i="0" sz="2800" u="none" cap="none" strike="noStrike">
              <a:solidFill>
                <a:schemeClr val="dk1"/>
              </a:solidFill>
              <a:latin typeface="Arial"/>
              <a:ea typeface="Arial"/>
              <a:cs typeface="Arial"/>
              <a:sym typeface="Arial"/>
            </a:endParaRPr>
          </a:p>
        </p:txBody>
      </p:sp>
      <p:sp>
        <p:nvSpPr>
          <p:cNvPr id="129" name="Shape 1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38793" y="-40821"/>
            <a:ext cx="8948057" cy="484142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Arial"/>
              <a:buNone/>
            </a:pPr>
            <a:r>
              <a:rPr b="0" i="0" lang="en" sz="2400" u="none" cap="none" strike="noStrike">
                <a:solidFill>
                  <a:schemeClr val="dk1"/>
                </a:solidFill>
                <a:latin typeface="Times New Roman"/>
                <a:ea typeface="Times New Roman"/>
                <a:cs typeface="Times New Roman"/>
                <a:sym typeface="Times New Roman"/>
              </a:rPr>
              <a:t>It is a simple and very powerful ensemble method.</a:t>
            </a:r>
            <a:br>
              <a:rPr b="0" i="0" lang="en" sz="2400" u="none" cap="none" strike="noStrike">
                <a:solidFill>
                  <a:schemeClr val="dk1"/>
                </a:solidFill>
                <a:latin typeface="Times New Roman"/>
                <a:ea typeface="Times New Roman"/>
                <a:cs typeface="Times New Roman"/>
                <a:sym typeface="Times New Roman"/>
              </a:rPr>
            </a:br>
            <a:br>
              <a:rPr b="0" i="0" lang="en" sz="2400" u="none" cap="none" strike="noStrike">
                <a:solidFill>
                  <a:schemeClr val="dk1"/>
                </a:solidFill>
                <a:latin typeface="Times New Roman"/>
                <a:ea typeface="Times New Roman"/>
                <a:cs typeface="Times New Roman"/>
                <a:sym typeface="Times New Roman"/>
              </a:rPr>
            </a:br>
            <a:r>
              <a:rPr b="0" i="0" lang="en" sz="2400" u="none" cap="none" strike="noStrike">
                <a:solidFill>
                  <a:schemeClr val="dk1"/>
                </a:solidFill>
                <a:latin typeface="Times New Roman"/>
                <a:ea typeface="Times New Roman"/>
                <a:cs typeface="Times New Roman"/>
                <a:sym typeface="Times New Roman"/>
              </a:rPr>
              <a:t>An ensemble method is a technique that combines the predictions from multiple machine learning algorithms together to make more accurate predictions than any individual model.</a:t>
            </a:r>
            <a:br>
              <a:rPr b="0" i="0" lang="en" sz="2400" u="none" cap="none" strike="noStrike">
                <a:solidFill>
                  <a:schemeClr val="dk1"/>
                </a:solidFill>
                <a:latin typeface="Times New Roman"/>
                <a:ea typeface="Times New Roman"/>
                <a:cs typeface="Times New Roman"/>
                <a:sym typeface="Times New Roman"/>
              </a:rPr>
            </a:br>
            <a:br>
              <a:rPr b="0" i="0" lang="en" sz="2400" u="none" cap="none" strike="noStrike">
                <a:solidFill>
                  <a:schemeClr val="dk1"/>
                </a:solidFill>
                <a:latin typeface="Times New Roman"/>
                <a:ea typeface="Times New Roman"/>
                <a:cs typeface="Times New Roman"/>
                <a:sym typeface="Times New Roman"/>
              </a:rPr>
            </a:br>
            <a:r>
              <a:rPr b="0" i="0" lang="en" sz="2400" u="none" cap="none" strike="noStrike">
                <a:solidFill>
                  <a:schemeClr val="dk1"/>
                </a:solidFill>
                <a:latin typeface="Times New Roman"/>
                <a:ea typeface="Times New Roman"/>
                <a:cs typeface="Times New Roman"/>
                <a:sym typeface="Times New Roman"/>
              </a:rPr>
              <a:t>Bagging is the application of the Bootstrap procedure to a high-variance machine learning algorithm, typically decision trees.</a:t>
            </a:r>
            <a:br>
              <a:rPr b="0" i="0" lang="en"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11700" y="338224"/>
            <a:ext cx="8520600" cy="4805275"/>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lt2"/>
              </a:buClr>
              <a:buSzPts val="1800"/>
              <a:buFont typeface="Arial"/>
              <a:buNone/>
            </a:pPr>
            <a:r>
              <a:rPr b="0" i="0" lang="en" sz="2400" u="none" cap="none" strike="noStrike">
                <a:solidFill>
                  <a:schemeClr val="lt2"/>
                </a:solidFill>
                <a:latin typeface="Times New Roman"/>
                <a:ea typeface="Times New Roman"/>
                <a:cs typeface="Times New Roman"/>
                <a:sym typeface="Times New Roman"/>
              </a:rPr>
              <a:t>As we know, Bagging of different training sets decrease the overall error.</a:t>
            </a:r>
            <a:endParaRPr b="0" i="0" sz="2400" u="none" cap="none" strike="noStrike">
              <a:solidFill>
                <a:schemeClr val="lt2"/>
              </a:solidFill>
              <a:latin typeface="Times New Roman"/>
              <a:ea typeface="Times New Roman"/>
              <a:cs typeface="Times New Roman"/>
              <a:sym typeface="Times New Roman"/>
            </a:endParaRPr>
          </a:p>
          <a:p>
            <a:pPr indent="0" lvl="0" marL="114300" marR="0" rtl="0" algn="l">
              <a:lnSpc>
                <a:spcPct val="115000"/>
              </a:lnSpc>
              <a:spcBef>
                <a:spcPts val="1600"/>
              </a:spcBef>
              <a:spcAft>
                <a:spcPts val="0"/>
              </a:spcAft>
              <a:buClr>
                <a:schemeClr val="lt2"/>
              </a:buClr>
              <a:buSzPts val="1800"/>
              <a:buFont typeface="Arial"/>
              <a:buNone/>
            </a:pPr>
            <a:r>
              <a:rPr b="0" i="0" lang="en" sz="2400" u="none" cap="none" strike="noStrike">
                <a:solidFill>
                  <a:schemeClr val="lt2"/>
                </a:solidFill>
                <a:latin typeface="Times New Roman"/>
                <a:ea typeface="Times New Roman"/>
                <a:cs typeface="Times New Roman"/>
                <a:sym typeface="Times New Roman"/>
              </a:rPr>
              <a:t>In case of our dataset, overall error increases by 0.0015.</a:t>
            </a:r>
            <a:endParaRPr b="0" i="0" sz="2400" u="none" cap="none" strike="noStrike">
              <a:solidFill>
                <a:schemeClr val="lt2"/>
              </a:solidFill>
              <a:latin typeface="Times New Roman"/>
              <a:ea typeface="Times New Roman"/>
              <a:cs typeface="Times New Roman"/>
              <a:sym typeface="Times New Roman"/>
            </a:endParaRPr>
          </a:p>
          <a:p>
            <a:pPr indent="0" lvl="0" marL="114300" marR="0" rtl="0" algn="l">
              <a:lnSpc>
                <a:spcPct val="115000"/>
              </a:lnSpc>
              <a:spcBef>
                <a:spcPts val="1600"/>
              </a:spcBef>
              <a:spcAft>
                <a:spcPts val="0"/>
              </a:spcAft>
              <a:buClr>
                <a:schemeClr val="lt2"/>
              </a:buClr>
              <a:buSzPts val="1800"/>
              <a:buFont typeface="Arial"/>
              <a:buNone/>
            </a:pPr>
            <a:r>
              <a:rPr b="0" i="0" lang="en" sz="2400" u="none" cap="none" strike="noStrike">
                <a:solidFill>
                  <a:schemeClr val="lt2"/>
                </a:solidFill>
                <a:latin typeface="Times New Roman"/>
                <a:ea typeface="Times New Roman"/>
                <a:cs typeface="Times New Roman"/>
                <a:sym typeface="Times New Roman"/>
              </a:rPr>
              <a:t>Do bagging only work good with decision trees?</a:t>
            </a:r>
            <a:endParaRPr b="0" i="0" sz="2400" u="none" cap="none" strike="noStrike">
              <a:solidFill>
                <a:schemeClr val="lt2"/>
              </a:solidFill>
              <a:latin typeface="Times New Roman"/>
              <a:ea typeface="Times New Roman"/>
              <a:cs typeface="Times New Roman"/>
              <a:sym typeface="Times New Roman"/>
            </a:endParaRPr>
          </a:p>
          <a:p>
            <a:pPr indent="0" lvl="0" marL="114300" marR="0" rtl="0" algn="l">
              <a:lnSpc>
                <a:spcPct val="115000"/>
              </a:lnSpc>
              <a:spcBef>
                <a:spcPts val="1600"/>
              </a:spcBef>
              <a:spcAft>
                <a:spcPts val="0"/>
              </a:spcAft>
              <a:buClr>
                <a:schemeClr val="lt2"/>
              </a:buClr>
              <a:buSzPts val="1800"/>
              <a:buFont typeface="Arial"/>
              <a:buNone/>
            </a:pPr>
            <a:r>
              <a:rPr b="0" i="0" lang="en" sz="2400" u="none" cap="none" strike="noStrike">
                <a:solidFill>
                  <a:schemeClr val="lt2"/>
                </a:solidFill>
                <a:latin typeface="Times New Roman"/>
                <a:ea typeface="Times New Roman"/>
                <a:cs typeface="Times New Roman"/>
                <a:sym typeface="Times New Roman"/>
              </a:rPr>
              <a:t>In our dataset most classes are with one value, learning type is stable therefore, there isn’t much difference in results.</a:t>
            </a:r>
            <a:endParaRPr b="0" i="0" sz="2400" u="none" cap="none" strike="noStrike">
              <a:solidFill>
                <a:schemeClr val="lt2"/>
              </a:solidFill>
              <a:latin typeface="Times New Roman"/>
              <a:ea typeface="Times New Roman"/>
              <a:cs typeface="Times New Roman"/>
              <a:sym typeface="Times New Roman"/>
            </a:endParaRPr>
          </a:p>
          <a:p>
            <a:pPr indent="0" lvl="0" marL="0" marR="0" rtl="0" algn="l">
              <a:lnSpc>
                <a:spcPct val="115000"/>
              </a:lnSpc>
              <a:spcBef>
                <a:spcPts val="160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1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45" name="Shape 1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46" name="Shape 146"/>
          <p:cNvPicPr preferRelativeResize="0"/>
          <p:nvPr/>
        </p:nvPicPr>
        <p:blipFill rotWithShape="1">
          <a:blip r:embed="rId3">
            <a:alphaModFix/>
          </a:blip>
          <a:srcRect b="-2960" l="0" r="0" t="2960"/>
          <a:stretch/>
        </p:blipFill>
        <p:spPr>
          <a:xfrm>
            <a:off x="0" y="1255"/>
            <a:ext cx="9144001" cy="5140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232080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2800"/>
              <a:buFont typeface="Arial"/>
              <a:buNone/>
            </a:pPr>
            <a:r>
              <a:rPr b="0" i="0" lang="en" sz="2400" u="none" cap="none" strike="noStrike">
                <a:solidFill>
                  <a:schemeClr val="dk1"/>
                </a:solidFill>
                <a:latin typeface="Arial"/>
                <a:ea typeface="Arial"/>
                <a:cs typeface="Arial"/>
                <a:sym typeface="Arial"/>
              </a:rPr>
              <a:t>                                      Apriori algorithm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311700" y="466525"/>
            <a:ext cx="8520600" cy="443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b="0" i="0" lang="en" sz="1800" u="none" cap="none" strike="noStrike">
                <a:solidFill>
                  <a:schemeClr val="lt2"/>
                </a:solidFill>
                <a:latin typeface="Arial"/>
                <a:ea typeface="Arial"/>
                <a:cs typeface="Arial"/>
                <a:sym typeface="Arial"/>
              </a:rPr>
              <a:t>In beginning, we look for the rules with minimum confidence of 0.9 and minimum support of 6 out of 100 instances.</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a:p>
            <a:pPr indent="-342900" lvl="0" marL="457200" marR="0" rtl="0" algn="l">
              <a:lnSpc>
                <a:spcPct val="115000"/>
              </a:lnSpc>
              <a:spcBef>
                <a:spcPts val="1600"/>
              </a:spcBef>
              <a:spcAft>
                <a:spcPts val="0"/>
              </a:spcAft>
              <a:buClr>
                <a:schemeClr val="lt2"/>
              </a:buClr>
              <a:buSzPts val="1800"/>
              <a:buFont typeface="Arial"/>
              <a:buChar char="●"/>
            </a:pPr>
            <a:r>
              <a:rPr b="0" i="0" lang="en" sz="1800" u="none" cap="none" strike="noStrike">
                <a:solidFill>
                  <a:schemeClr val="lt2"/>
                </a:solidFill>
                <a:latin typeface="Arial"/>
                <a:ea typeface="Arial"/>
                <a:cs typeface="Arial"/>
                <a:sym typeface="Arial"/>
              </a:rPr>
              <a:t>As, our dataset have lot of distinct values for every attributes. Therefore, we got only few good result. However, this association rule was between only two attributes.</a:t>
            </a:r>
            <a:endParaRPr b="0" i="0" sz="1800" u="none" cap="none" strike="noStrike">
              <a:solidFill>
                <a:schemeClr val="lt2"/>
              </a:solidFill>
              <a:latin typeface="Arial"/>
              <a:ea typeface="Arial"/>
              <a:cs typeface="Arial"/>
              <a:sym typeface="Arial"/>
            </a:endParaRPr>
          </a:p>
          <a:p>
            <a:pPr indent="0" lvl="0" marL="457200" marR="0" rtl="0" algn="l">
              <a:lnSpc>
                <a:spcPct val="115000"/>
              </a:lnSpc>
              <a:spcBef>
                <a:spcPts val="1600"/>
              </a:spcBef>
              <a:spcAft>
                <a:spcPts val="0"/>
              </a:spcAft>
              <a:buClr>
                <a:schemeClr val="lt2"/>
              </a:buClr>
              <a:buSzPts val="1800"/>
              <a:buFont typeface="Arial"/>
              <a:buNone/>
            </a:pPr>
            <a:r>
              <a:rPr b="0" i="0" lang="en" sz="1800" u="none" cap="none" strike="noStrike">
                <a:solidFill>
                  <a:schemeClr val="lt2"/>
                </a:solidFill>
                <a:latin typeface="Arial"/>
                <a:ea typeface="Arial"/>
                <a:cs typeface="Arial"/>
                <a:sym typeface="Arial"/>
              </a:rPr>
              <a:t>Company=Experian Information Solutions Inc. 430 ==&gt; Timely response?=Yes 430    &lt;conf:(1)&gt; lift:(1.03) lev:(0) [13] conv:(13.95)</a:t>
            </a:r>
            <a:endParaRPr b="0" i="0" sz="1800" u="none" cap="none" strike="noStrike">
              <a:solidFill>
                <a:schemeClr val="lt2"/>
              </a:solidFill>
              <a:latin typeface="Arial"/>
              <a:ea typeface="Arial"/>
              <a:cs typeface="Arial"/>
              <a:sym typeface="Arial"/>
            </a:endParaRPr>
          </a:p>
          <a:p>
            <a:pPr indent="0" lvl="0" marL="457200" marR="0" rtl="0" algn="l">
              <a:lnSpc>
                <a:spcPct val="115000"/>
              </a:lnSpc>
              <a:spcBef>
                <a:spcPts val="1600"/>
              </a:spcBef>
              <a:spcAft>
                <a:spcPts val="1600"/>
              </a:spcAft>
              <a:buClr>
                <a:schemeClr val="lt2"/>
              </a:buClr>
              <a:buSzPts val="1800"/>
              <a:buFont typeface="Arial"/>
              <a:buNone/>
            </a:pPr>
            <a:r>
              <a:rPr b="0" i="0" lang="en" sz="1800" u="none" cap="none" strike="noStrike">
                <a:solidFill>
                  <a:schemeClr val="lt2"/>
                </a:solidFill>
                <a:latin typeface="Arial"/>
                <a:ea typeface="Arial"/>
                <a:cs typeface="Arial"/>
                <a:sym typeface="Arial"/>
              </a:rPr>
              <a:t>Product=Mortgage Consumer disputed?=Yes 439 ==&gt; Timely response?=Yes 433    &lt;conf:(0.99)&gt; lift:(1.02) lev:(0) [8] conv:(2.03)</a:t>
            </a:r>
            <a:endParaRPr b="0" i="0" sz="1800" u="none" cap="none" strike="noStrike">
              <a:solidFill>
                <a:schemeClr val="lt2"/>
              </a:solidFill>
              <a:latin typeface="Arial"/>
              <a:ea typeface="Arial"/>
              <a:cs typeface="Arial"/>
              <a:sym typeface="Arial"/>
            </a:endParaRPr>
          </a:p>
        </p:txBody>
      </p:sp>
      <p:graphicFrame>
        <p:nvGraphicFramePr>
          <p:cNvPr id="157" name="Shape 157"/>
          <p:cNvGraphicFramePr/>
          <p:nvPr/>
        </p:nvGraphicFramePr>
        <p:xfrm>
          <a:off x="882575" y="1439935"/>
          <a:ext cx="3000000" cy="3000000"/>
        </p:xfrm>
        <a:graphic>
          <a:graphicData uri="http://schemas.openxmlformats.org/drawingml/2006/table">
            <a:tbl>
              <a:tblPr>
                <a:noFill/>
                <a:tableStyleId>{B03C84F2-C971-47E6-A512-CAFFA129EA52}</a:tableStyleId>
              </a:tblPr>
              <a:tblGrid>
                <a:gridCol w="2422700"/>
                <a:gridCol w="2422700"/>
                <a:gridCol w="2422700"/>
              </a:tblGrid>
              <a:tr h="3962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    Upper-bound support</a:t>
                      </a:r>
                      <a:endParaRPr sz="1400" u="none" cap="none" strike="noStrike">
                        <a:solidFill>
                          <a:srgbClr val="D9D9D9"/>
                        </a:solidFill>
                      </a:endParaRPr>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   Lower-bound support</a:t>
                      </a:r>
                      <a:endParaRPr sz="1400" u="none" cap="none" strike="noStrike">
                        <a:solidFill>
                          <a:srgbClr val="D9D9D9"/>
                        </a:solidFill>
                      </a:endParaRPr>
                    </a:p>
                  </a:txBody>
                  <a:tcPr marT="91425" marB="91425" marR="91425" marL="91425">
                    <a:lnL cap="flat" cmpd="sng" w="9525">
                      <a:solidFill>
                        <a:srgbClr val="EFEFEF"/>
                      </a:solidFill>
                      <a:prstDash val="solid"/>
                      <a:round/>
                      <a:headEnd len="sm" w="sm" type="none"/>
                      <a:tailEnd len="sm" w="sm" type="none"/>
                    </a:ln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          confidence</a:t>
                      </a:r>
                      <a:endParaRPr sz="1400" u="none" cap="none" strike="noStrike">
                        <a:solidFill>
                          <a:srgbClr val="D9D9D9"/>
                        </a:solidFill>
                      </a:endParaRPr>
                    </a:p>
                  </a:txBody>
                  <a:tcPr marT="91425" marB="91425" marR="91425" marL="91425"/>
                </a:tc>
              </a:tr>
              <a:tr h="2967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r>
                        <a:rPr lang="en" sz="1400" u="none" cap="none" strike="noStrike">
                          <a:solidFill>
                            <a:srgbClr val="D9D9D9"/>
                          </a:solidFill>
                        </a:rPr>
                        <a:t>0.1</a:t>
                      </a:r>
                      <a:endParaRPr sz="1400" u="none" cap="none" strike="noStrike">
                        <a:solidFill>
                          <a:srgbClr val="D9D9D9"/>
                        </a:solidFill>
                      </a:endParaRPr>
                    </a:p>
                  </a:txBody>
                  <a:tcPr marT="91425" marB="91425" marR="91425" marL="91425">
                    <a:lnT cap="flat" cmpd="sng" w="9525">
                      <a:solidFill>
                        <a:srgbClr val="EFEFEF"/>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r>
                        <a:rPr lang="en" sz="1400" u="none" cap="none" strike="noStrike">
                          <a:solidFill>
                            <a:srgbClr val="D9D9D9"/>
                          </a:solidFill>
                        </a:rPr>
                        <a:t>0.06</a:t>
                      </a:r>
                      <a:endParaRPr sz="1400" u="none" cap="none" strike="noStrike">
                        <a:solidFill>
                          <a:srgbClr val="D9D9D9"/>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r>
                        <a:rPr lang="en" sz="1400" u="none" cap="none" strike="noStrike">
                          <a:solidFill>
                            <a:srgbClr val="B7B7B7"/>
                          </a:solidFill>
                        </a:rPr>
                        <a:t>0.9</a:t>
                      </a:r>
                      <a:endParaRPr sz="1400" u="none" cap="none" strike="noStrike">
                        <a:solidFill>
                          <a:srgbClr val="B7B7B7"/>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63" name="Shape 1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64" name="Shape 164"/>
          <p:cNvPicPr preferRelativeResize="0"/>
          <p:nvPr/>
        </p:nvPicPr>
        <p:blipFill rotWithShape="1">
          <a:blip r:embed="rId3">
            <a:alphaModFix/>
          </a:blip>
          <a:srcRect b="0" l="0" r="0" t="0"/>
          <a:stretch/>
        </p:blipFill>
        <p:spPr>
          <a:xfrm>
            <a:off x="43000" y="0"/>
            <a:ext cx="9101002" cy="4997050"/>
          </a:xfrm>
          <a:prstGeom prst="rect">
            <a:avLst/>
          </a:prstGeom>
          <a:noFill/>
          <a:ln>
            <a:noFill/>
          </a:ln>
        </p:spPr>
      </p:pic>
      <p:sp>
        <p:nvSpPr>
          <p:cNvPr id="165" name="Shape 165"/>
          <p:cNvSpPr txBox="1"/>
          <p:nvPr/>
        </p:nvSpPr>
        <p:spPr>
          <a:xfrm>
            <a:off x="1053350" y="3059200"/>
            <a:ext cx="7429500" cy="1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600" u="none" cap="none" strike="noStrike">
                <a:solidFill>
                  <a:schemeClr val="dk1"/>
                </a:solidFill>
                <a:latin typeface="Arial"/>
                <a:ea typeface="Arial"/>
                <a:cs typeface="Arial"/>
                <a:sym typeface="Arial"/>
              </a:rPr>
              <a:t>Index</a:t>
            </a:r>
            <a:endParaRPr b="0" i="0" sz="2800" u="none" cap="none" strike="noStrike">
              <a:solidFill>
                <a:schemeClr val="dk1"/>
              </a:solidFill>
              <a:latin typeface="Arial"/>
              <a:ea typeface="Arial"/>
              <a:cs typeface="Arial"/>
              <a:sym typeface="Arial"/>
            </a:endParaRPr>
          </a:p>
        </p:txBody>
      </p:sp>
      <p:sp>
        <p:nvSpPr>
          <p:cNvPr id="61" name="Shape 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•Introduction</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•Data and attributes</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•Related works</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•Result</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•Conclusion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11700" y="338225"/>
            <a:ext cx="8520600" cy="4125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b="0" i="0" lang="en" sz="1800" u="none" cap="none" strike="noStrike">
                <a:solidFill>
                  <a:schemeClr val="lt2"/>
                </a:solidFill>
                <a:latin typeface="Arial"/>
                <a:ea typeface="Arial"/>
                <a:cs typeface="Arial"/>
                <a:sym typeface="Arial"/>
              </a:rPr>
              <a:t>When we changed some of the parameters and decrease the upper bound support to 0.009 and confidence 1.0 </a:t>
            </a:r>
            <a:endParaRPr b="0" i="0" sz="1800" u="none" cap="none" strike="noStrike">
              <a:solidFill>
                <a:schemeClr val="lt2"/>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rPr b="0" i="0" lang="en" sz="1800" u="none" cap="none" strike="noStrike">
                <a:solidFill>
                  <a:schemeClr val="lt2"/>
                </a:solidFill>
                <a:latin typeface="Arial"/>
                <a:ea typeface="Arial"/>
                <a:cs typeface="Arial"/>
                <a:sym typeface="Arial"/>
              </a:rPr>
              <a:t>     </a:t>
            </a:r>
            <a:r>
              <a:rPr b="0" i="0" lang="en" sz="1400" u="none" cap="none" strike="noStrike">
                <a:solidFill>
                  <a:srgbClr val="D9D9D9"/>
                </a:solidFill>
                <a:latin typeface="Arial"/>
                <a:ea typeface="Arial"/>
                <a:cs typeface="Arial"/>
                <a:sym typeface="Arial"/>
              </a:rPr>
              <a:t>   </a:t>
            </a:r>
            <a:endParaRPr b="0" i="0" sz="1400" u="none" cap="none" strike="noStrike">
              <a:solidFill>
                <a:srgbClr val="D9D9D9"/>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400" u="none" cap="none" strike="noStrike">
              <a:solidFill>
                <a:srgbClr val="D9D9D9"/>
              </a:solidFill>
              <a:latin typeface="Arial"/>
              <a:ea typeface="Arial"/>
              <a:cs typeface="Arial"/>
              <a:sym typeface="Arial"/>
            </a:endParaRPr>
          </a:p>
          <a:p>
            <a:pPr indent="0" lvl="0" marL="0" marR="0" rtl="0" algn="l">
              <a:lnSpc>
                <a:spcPct val="115000"/>
              </a:lnSpc>
              <a:spcBef>
                <a:spcPts val="1600"/>
              </a:spcBef>
              <a:spcAft>
                <a:spcPts val="0"/>
              </a:spcAft>
              <a:buClr>
                <a:schemeClr val="lt2"/>
              </a:buClr>
              <a:buSzPts val="1800"/>
              <a:buFont typeface="Arial"/>
              <a:buNone/>
            </a:pPr>
            <a:r>
              <a:t/>
            </a:r>
            <a:endParaRPr b="0" i="0" sz="1400" u="none" cap="none" strike="noStrike">
              <a:solidFill>
                <a:srgbClr val="D9D9D9"/>
              </a:solidFill>
              <a:latin typeface="Arial"/>
              <a:ea typeface="Arial"/>
              <a:cs typeface="Arial"/>
              <a:sym typeface="Arial"/>
            </a:endParaRPr>
          </a:p>
          <a:p>
            <a:pPr indent="-342900" lvl="0" marL="457200" marR="0" rtl="0" algn="l">
              <a:lnSpc>
                <a:spcPct val="115000"/>
              </a:lnSpc>
              <a:spcBef>
                <a:spcPts val="1600"/>
              </a:spcBef>
              <a:spcAft>
                <a:spcPts val="0"/>
              </a:spcAft>
              <a:buClr>
                <a:srgbClr val="D9D9D9"/>
              </a:buClr>
              <a:buSzPts val="1800"/>
              <a:buFont typeface="Arial"/>
              <a:buChar char="●"/>
            </a:pPr>
            <a:r>
              <a:rPr b="0" i="0" lang="en" sz="1800" u="none" cap="none" strike="noStrike">
                <a:solidFill>
                  <a:srgbClr val="D9D9D9"/>
                </a:solidFill>
                <a:latin typeface="Arial"/>
                <a:ea typeface="Arial"/>
                <a:cs typeface="Arial"/>
                <a:sym typeface="Arial"/>
              </a:rPr>
              <a:t>We find the many interesting and good rules with large item-set up to five attributes.</a:t>
            </a:r>
            <a:endParaRPr b="0" i="0" sz="1800" u="none" cap="none" strike="noStrike">
              <a:solidFill>
                <a:srgbClr val="D9D9D9"/>
              </a:solidFill>
              <a:latin typeface="Arial"/>
              <a:ea typeface="Arial"/>
              <a:cs typeface="Arial"/>
              <a:sym typeface="Arial"/>
            </a:endParaRPr>
          </a:p>
          <a:p>
            <a:pPr indent="-342900" lvl="0" marL="457200" marR="0" rtl="0" algn="l">
              <a:lnSpc>
                <a:spcPct val="115000"/>
              </a:lnSpc>
              <a:spcBef>
                <a:spcPts val="0"/>
              </a:spcBef>
              <a:spcAft>
                <a:spcPts val="0"/>
              </a:spcAft>
              <a:buClr>
                <a:srgbClr val="D9D9D9"/>
              </a:buClr>
              <a:buSzPts val="1800"/>
              <a:buFont typeface="Arial"/>
              <a:buChar char="●"/>
            </a:pPr>
            <a:r>
              <a:rPr b="0" i="0" lang="en" sz="1800" u="none" cap="none" strike="noStrike">
                <a:solidFill>
                  <a:srgbClr val="D9D9D9"/>
                </a:solidFill>
                <a:latin typeface="Arial"/>
                <a:ea typeface="Arial"/>
                <a:cs typeface="Arial"/>
                <a:sym typeface="Arial"/>
              </a:rPr>
              <a:t>We come to know, even which company disputed the consumer most and with which product issue.</a:t>
            </a:r>
            <a:endParaRPr b="0" i="0" sz="1800" u="none" cap="none" strike="noStrike">
              <a:solidFill>
                <a:srgbClr val="D9D9D9"/>
              </a:solidFill>
              <a:latin typeface="Arial"/>
              <a:ea typeface="Arial"/>
              <a:cs typeface="Arial"/>
              <a:sym typeface="Arial"/>
            </a:endParaRPr>
          </a:p>
        </p:txBody>
      </p:sp>
      <p:graphicFrame>
        <p:nvGraphicFramePr>
          <p:cNvPr id="171" name="Shape 171"/>
          <p:cNvGraphicFramePr/>
          <p:nvPr/>
        </p:nvGraphicFramePr>
        <p:xfrm>
          <a:off x="795025" y="1309025"/>
          <a:ext cx="3000000" cy="3000000"/>
        </p:xfrm>
        <a:graphic>
          <a:graphicData uri="http://schemas.openxmlformats.org/drawingml/2006/table">
            <a:tbl>
              <a:tblPr>
                <a:noFill/>
                <a:tableStyleId>{B03C84F2-C971-47E6-A512-CAFFA129EA52}</a:tableStyleId>
              </a:tblPr>
              <a:tblGrid>
                <a:gridCol w="2484925"/>
                <a:gridCol w="2484925"/>
                <a:gridCol w="2484925"/>
              </a:tblGrid>
              <a:tr h="5197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r>
                        <a:rPr lang="en" sz="1400" u="none" cap="none" strike="noStrike">
                          <a:solidFill>
                            <a:srgbClr val="CCCCCC"/>
                          </a:solidFill>
                        </a:rPr>
                        <a:t>Lower-bound support</a:t>
                      </a:r>
                      <a:endParaRPr sz="1400" u="none" cap="none" strike="noStrike">
                        <a:solidFill>
                          <a:srgbClr val="CCCCCC"/>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EFEFEF"/>
                          </a:solidFill>
                        </a:rPr>
                        <a:t>Upper-bound support</a:t>
                      </a:r>
                      <a:endParaRPr sz="1400" u="none" cap="none" strike="noStrike">
                        <a:solidFill>
                          <a:srgbClr val="EFEFEF"/>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confidence</a:t>
                      </a:r>
                      <a:endParaRPr sz="1400" u="none" cap="none" strike="noStrike">
                        <a:solidFill>
                          <a:srgbClr val="D9D9D9"/>
                        </a:solidFill>
                      </a:endParaRPr>
                    </a:p>
                  </a:txBody>
                  <a:tcPr marT="91425" marB="91425" marR="91425" marL="91425"/>
                </a:tc>
              </a:tr>
              <a:tr h="3764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           0.001</a:t>
                      </a:r>
                      <a:endParaRPr sz="1400" u="none" cap="none" strike="noStrike">
                        <a:solidFill>
                          <a:srgbClr val="D9D9D9"/>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D9D9D9"/>
                          </a:solidFill>
                        </a:rPr>
                        <a:t>       0.009</a:t>
                      </a:r>
                      <a:endParaRPr sz="1400" u="none" cap="none" strike="noStrike">
                        <a:solidFill>
                          <a:srgbClr val="D9D9D9"/>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t>
                      </a:r>
                      <a:r>
                        <a:rPr lang="en" sz="1400" u="none" cap="none" strike="noStrike">
                          <a:solidFill>
                            <a:srgbClr val="D9D9D9"/>
                          </a:solidFill>
                        </a:rPr>
                        <a:t>1.0</a:t>
                      </a:r>
                      <a:endParaRPr sz="1400" u="none" cap="none" strike="noStrike">
                        <a:solidFill>
                          <a:srgbClr val="D9D9D9"/>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77" name="Shape 1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78" name="Shape 178"/>
          <p:cNvPicPr preferRelativeResize="0"/>
          <p:nvPr/>
        </p:nvPicPr>
        <p:blipFill rotWithShape="1">
          <a:blip r:embed="rId3">
            <a:alphaModFix/>
          </a:blip>
          <a:srcRect b="0" l="0" r="0" t="0"/>
          <a:stretch/>
        </p:blipFill>
        <p:spPr>
          <a:xfrm>
            <a:off x="0" y="1255"/>
            <a:ext cx="9144001" cy="514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Arial"/>
                <a:ea typeface="Arial"/>
                <a:cs typeface="Arial"/>
                <a:sym typeface="Arial"/>
              </a:rPr>
              <a:t>Conclusion</a:t>
            </a:r>
            <a:endParaRPr b="0" i="0" sz="2800" u="none" cap="none" strike="noStrike">
              <a:solidFill>
                <a:schemeClr val="dk1"/>
              </a:solidFill>
              <a:latin typeface="Arial"/>
              <a:ea typeface="Arial"/>
              <a:cs typeface="Arial"/>
              <a:sym typeface="Arial"/>
            </a:endParaRPr>
          </a:p>
        </p:txBody>
      </p:sp>
      <p:sp>
        <p:nvSpPr>
          <p:cNvPr id="184" name="Shape 184"/>
          <p:cNvSpPr txBox="1"/>
          <p:nvPr>
            <p:ph idx="1" type="body"/>
          </p:nvPr>
        </p:nvSpPr>
        <p:spPr>
          <a:xfrm>
            <a:off x="311700" y="1152475"/>
            <a:ext cx="8520600" cy="3687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In most of the cases, financial services companies respond timely to consumer complaints and consumer are not disputed</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From association rule mining, we come to know about:</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1. “Experian Information Solutions Inc.”  is the best responsive company to  	</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consumer complaints.</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2. Product “ credit reporting” get the most timely response.</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3. Most of the  consumers disputed in the case of  “ mortgage” . </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4. “Wells fargo inc. “ disputed consumers most of time. </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rPr b="0" i="0" lang="en" sz="1600" u="none" cap="none" strike="noStrike">
                <a:solidFill>
                  <a:schemeClr val="lt2"/>
                </a:solidFill>
                <a:latin typeface="Arial"/>
                <a:ea typeface="Arial"/>
                <a:cs typeface="Arial"/>
                <a:sym typeface="Arial"/>
              </a:rPr>
              <a:t>ed</a:t>
            </a:r>
            <a:endParaRPr b="0" i="0" sz="1600" u="none" cap="none" strike="noStrik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Arial"/>
                <a:ea typeface="Arial"/>
                <a:cs typeface="Arial"/>
                <a:sym typeface="Arial"/>
              </a:rPr>
              <a:t>Introduction </a:t>
            </a:r>
            <a:endParaRPr b="0" i="0" sz="2800" u="none" cap="none" strike="noStrike">
              <a:solidFill>
                <a:schemeClr val="dk1"/>
              </a:solidFill>
              <a:latin typeface="Arial"/>
              <a:ea typeface="Arial"/>
              <a:cs typeface="Arial"/>
              <a:sym typeface="Arial"/>
            </a:endParaRPr>
          </a:p>
        </p:txBody>
      </p:sp>
      <p:sp>
        <p:nvSpPr>
          <p:cNvPr id="67" name="Shape 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•There has been a huge explosion of financial institutions over decade offering various financial services. But not all companies provide all the products with equal quality and consumer responsiveness.</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•Our financial institution has data analytics team which monitors the •Tools used are weka . It has lot more algorithms built in with advantage of pre-processing. Visualizations can be made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Problem Description</a:t>
            </a:r>
            <a:br>
              <a:rPr b="0" i="0" lang="en" sz="28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sp>
        <p:nvSpPr>
          <p:cNvPr id="73" name="Shape 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15000"/>
              </a:lnSpc>
              <a:spcBef>
                <a:spcPts val="0"/>
              </a:spcBef>
              <a:spcAft>
                <a:spcPts val="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Related works</a:t>
            </a:r>
            <a:endParaRPr b="0" i="0" sz="2800" u="none" cap="none" strike="noStrike">
              <a:solidFill>
                <a:schemeClr val="dk1"/>
              </a:solidFill>
              <a:latin typeface="Arial"/>
              <a:ea typeface="Arial"/>
              <a:cs typeface="Arial"/>
              <a:sym typeface="Arial"/>
            </a:endParaRPr>
          </a:p>
        </p:txBody>
      </p:sp>
      <p:sp>
        <p:nvSpPr>
          <p:cNvPr id="79" name="Shape 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•W. R. A. Fonseka </a:t>
            </a:r>
            <a:r>
              <a:rPr b="0" i="1" lang="en" sz="1600" u="none" cap="none" strike="noStrike">
                <a:solidFill>
                  <a:schemeClr val="dk1"/>
                </a:solidFill>
                <a:latin typeface="Arial"/>
                <a:ea typeface="Arial"/>
                <a:cs typeface="Arial"/>
                <a:sym typeface="Arial"/>
              </a:rPr>
              <a:t>et al</a:t>
            </a:r>
            <a:r>
              <a:rPr b="0" i="0" lang="en" sz="1600" u="none" cap="none" strike="noStrike">
                <a:solidFill>
                  <a:schemeClr val="dk1"/>
                </a:solidFill>
                <a:latin typeface="Arial"/>
                <a:ea typeface="Arial"/>
                <a:cs typeface="Arial"/>
                <a:sym typeface="Arial"/>
              </a:rPr>
              <a:t>., "Use of data warehousing to analyze customer complaint data of Consumer Financial Protection Bureau of United States of America," </a:t>
            </a:r>
            <a:r>
              <a:rPr b="0" i="1" lang="en" sz="1600" u="none" cap="none" strike="noStrike">
                <a:solidFill>
                  <a:schemeClr val="dk1"/>
                </a:solidFill>
                <a:latin typeface="Arial"/>
                <a:ea typeface="Arial"/>
                <a:cs typeface="Arial"/>
                <a:sym typeface="Arial"/>
              </a:rPr>
              <a:t>2016 IEEE International Conference on Information and Automation for Sustainability (ICIAfS)</a:t>
            </a:r>
            <a:r>
              <a:rPr b="0" i="0" lang="en" sz="1600" u="none" cap="none" strike="noStrike">
                <a:solidFill>
                  <a:schemeClr val="dk1"/>
                </a:solidFill>
                <a:latin typeface="Arial"/>
                <a:ea typeface="Arial"/>
                <a:cs typeface="Arial"/>
                <a:sym typeface="Arial"/>
              </a:rPr>
              <a:t>, Galle, 2016, pp. 1-6.</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•Torben Hansen, Ricky Wilke, Judith Zaichkowsky, (2010) "Managing consumer complaints: differences and similarities among heterogeneous retailers", International Journal of Retail &amp; Distribution Management, Vol. 38 Issue: 1, pp.6-23.</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•There have been an influx of research papers on consumer data of late, but no particular research states explicitly the correlation between the consumer and the company’s service that the individual is trying to access.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0" i="0" sz="1400" u="none" cap="none" strike="noStrike">
              <a:solidFill>
                <a:schemeClr val="lt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600" u="none" cap="none" strike="noStrike">
                <a:solidFill>
                  <a:schemeClr val="dk1"/>
                </a:solidFill>
                <a:latin typeface="Arial"/>
                <a:ea typeface="Arial"/>
                <a:cs typeface="Arial"/>
                <a:sym typeface="Arial"/>
              </a:rPr>
              <a:t>Data and attributes</a:t>
            </a:r>
            <a:endParaRPr b="0" i="0" sz="2800" u="none" cap="none" strike="noStrike">
              <a:solidFill>
                <a:schemeClr val="dk1"/>
              </a:solidFill>
              <a:latin typeface="Arial"/>
              <a:ea typeface="Arial"/>
              <a:cs typeface="Arial"/>
              <a:sym typeface="Arial"/>
            </a:endParaRPr>
          </a:p>
        </p:txBody>
      </p:sp>
      <p:sp>
        <p:nvSpPr>
          <p:cNvPr id="85" name="Shape 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•We have collected this dataset from</a:t>
            </a:r>
            <a:r>
              <a:rPr b="1" i="0" lang="en" sz="700" u="none" cap="none" strike="noStrike">
                <a:solidFill>
                  <a:schemeClr val="hlink"/>
                </a:solidFill>
                <a:uFill>
                  <a:noFill/>
                </a:uFill>
                <a:latin typeface="Arial"/>
                <a:ea typeface="Arial"/>
                <a:cs typeface="Arial"/>
                <a:sym typeface="Arial"/>
                <a:hlinkClick r:id="rId3"/>
              </a:rPr>
              <a:t> </a:t>
            </a:r>
            <a:r>
              <a:rPr b="1" i="0" lang="en" sz="700" u="sng" cap="none" strike="noStrike">
                <a:solidFill>
                  <a:schemeClr val="hlink"/>
                </a:solidFill>
                <a:latin typeface="Arial"/>
                <a:ea typeface="Arial"/>
                <a:cs typeface="Arial"/>
                <a:sym typeface="Arial"/>
                <a:hlinkClick r:id="rId4"/>
              </a:rPr>
              <a:t>https://catalog.data.gov/dataset</a:t>
            </a:r>
            <a:r>
              <a:rPr b="1" i="0" lang="en" sz="700" u="none" cap="none" strike="noStrike">
                <a:solidFill>
                  <a:schemeClr val="dk1"/>
                </a:solidFill>
                <a:latin typeface="Arial"/>
                <a:ea typeface="Arial"/>
                <a:cs typeface="Arial"/>
                <a:sym typeface="Arial"/>
              </a:rPr>
              <a:t> </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•Total number of instances in this dataset was around 1 million</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•following are the attributes included in dataset:</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1.Date received                                                 11. consumer complaint narrative</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2.Product                                                         12. company public response</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3.Sub-product                                                  13 company</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4.Issue                                                                14. state</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5.Sub-issue                                                         15. company response to consumer</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6.zip code                                                          16. timely response</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7.Tags                                                                 17. consumer disputed</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8.Consumer consent provided                        18. complaint ID</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9.Submitted via</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10.Date sent to company                                                     </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                                                                              </a:t>
            </a:r>
            <a:endParaRPr b="1" i="0" sz="7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1" i="0" lang="en" sz="700" u="none" cap="none" strike="noStrike">
                <a:solidFill>
                  <a:schemeClr val="dk1"/>
                </a:solidFill>
                <a:latin typeface="Arial"/>
                <a:ea typeface="Arial"/>
                <a:cs typeface="Arial"/>
                <a:sym typeface="Arial"/>
              </a:rPr>
              <a:t>                                                               </a:t>
            </a:r>
            <a:endParaRPr b="1" i="0" sz="7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1" i="0" sz="1100" u="none" cap="none" strike="noStrike">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Arial"/>
                <a:ea typeface="Arial"/>
                <a:cs typeface="Arial"/>
                <a:sym typeface="Arial"/>
              </a:rPr>
              <a:t>Data pre-processing</a:t>
            </a:r>
            <a:endParaRPr b="0" i="0" sz="2800" u="none" cap="none" strike="noStrike">
              <a:solidFill>
                <a:schemeClr val="dk1"/>
              </a:solidFill>
              <a:latin typeface="Arial"/>
              <a:ea typeface="Arial"/>
              <a:cs typeface="Arial"/>
              <a:sym typeface="Arial"/>
            </a:endParaRPr>
          </a:p>
        </p:txBody>
      </p:sp>
      <p:sp>
        <p:nvSpPr>
          <p:cNvPr id="91" name="Shape 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•We built our model with 7000 instances out of nearly 1 million instances.</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•We have removed some unnecessary spaces between characters and special characters like “/”,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•We have selected 5 attributes to describe the structural pattern in our data</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1. Product</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2. Company</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3. Consumer disputed</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4. Timely response</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1600" u="none" cap="none" strike="noStrike">
                <a:solidFill>
                  <a:schemeClr val="dk1"/>
                </a:solidFill>
                <a:latin typeface="Arial"/>
                <a:ea typeface="Arial"/>
                <a:cs typeface="Arial"/>
                <a:sym typeface="Arial"/>
              </a:rPr>
              <a:t> 	5. Company response to consumer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0" i="0" sz="1400" u="none" cap="none" strike="noStrike">
              <a:solidFill>
                <a:schemeClr val="l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600" u="none" cap="none" strike="noStrike">
                <a:solidFill>
                  <a:schemeClr val="dk1"/>
                </a:solidFill>
                <a:latin typeface="Arial"/>
                <a:ea typeface="Arial"/>
                <a:cs typeface="Arial"/>
                <a:sym typeface="Arial"/>
              </a:rPr>
              <a:t>Algorithms</a:t>
            </a:r>
            <a:endParaRPr b="0" i="0" sz="2800" u="none" cap="none" strike="noStrike">
              <a:solidFill>
                <a:schemeClr val="dk1"/>
              </a:solidFill>
              <a:latin typeface="Arial"/>
              <a:ea typeface="Arial"/>
              <a:cs typeface="Arial"/>
              <a:sym typeface="Arial"/>
            </a:endParaRPr>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•We built our model with following data mining techniques:</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  	1.  classification</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           	(A) naïve bayes</a:t>
            </a:r>
            <a:endParaRPr b="0" i="0" sz="2000" u="none" cap="none" strike="noStrike">
              <a:solidFill>
                <a:schemeClr val="dk1"/>
              </a:solidFill>
              <a:latin typeface="Arial"/>
              <a:ea typeface="Arial"/>
              <a:cs typeface="Arial"/>
              <a:sym typeface="Arial"/>
            </a:endParaRPr>
          </a:p>
          <a:p>
            <a:pPr indent="0" lvl="0" marL="45720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-Bagging</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  	2. association rule mining</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           	(A) apriori algorithm </a:t>
            </a:r>
            <a:endParaRPr b="0" i="0" sz="2000" u="none" cap="none" strike="noStrike">
              <a:solidFill>
                <a:schemeClr val="dk1"/>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03" name="Shape 10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lt2"/>
              </a:buClr>
              <a:buSzPts val="1800"/>
              <a:buFont typeface="Arial"/>
              <a:buNone/>
            </a:pPr>
            <a:r>
              <a:t/>
            </a:r>
            <a:endParaRPr b="0" i="0" sz="1800" u="none" cap="none" strike="noStrike">
              <a:solidFill>
                <a:schemeClr val="lt2"/>
              </a:solidFill>
              <a:latin typeface="Arial"/>
              <a:ea typeface="Arial"/>
              <a:cs typeface="Arial"/>
              <a:sym typeface="Arial"/>
            </a:endParaRPr>
          </a:p>
        </p:txBody>
      </p:sp>
      <p:pic>
        <p:nvPicPr>
          <p:cNvPr id="104" name="Shape 104"/>
          <p:cNvPicPr preferRelativeResize="0"/>
          <p:nvPr/>
        </p:nvPicPr>
        <p:blipFill rotWithShape="1">
          <a:blip r:embed="rId3">
            <a:alphaModFix/>
          </a:blip>
          <a:srcRect b="0" l="278" r="268" t="15469"/>
          <a:stretch/>
        </p:blipFill>
        <p:spPr>
          <a:xfrm>
            <a:off x="0" y="7"/>
            <a:ext cx="9062375" cy="56176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