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2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9A1D-C8EB-4A45-9600-985EC0B23EB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BCC3-CB74-4B7D-903F-8EA704A3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9A1D-C8EB-4A45-9600-985EC0B23EB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BCC3-CB74-4B7D-903F-8EA704A3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9A1D-C8EB-4A45-9600-985EC0B23EB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BCC3-CB74-4B7D-903F-8EA704A3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1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9A1D-C8EB-4A45-9600-985EC0B23EB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BCC3-CB74-4B7D-903F-8EA704A3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9A1D-C8EB-4A45-9600-985EC0B23EB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BCC3-CB74-4B7D-903F-8EA704A3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0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9A1D-C8EB-4A45-9600-985EC0B23EB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BCC3-CB74-4B7D-903F-8EA704A3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1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9A1D-C8EB-4A45-9600-985EC0B23EB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BCC3-CB74-4B7D-903F-8EA704A3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6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9A1D-C8EB-4A45-9600-985EC0B23EB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BCC3-CB74-4B7D-903F-8EA704A3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9A1D-C8EB-4A45-9600-985EC0B23EB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BCC3-CB74-4B7D-903F-8EA704A3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1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9A1D-C8EB-4A45-9600-985EC0B23EB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BCC3-CB74-4B7D-903F-8EA704A3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8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9A1D-C8EB-4A45-9600-985EC0B23EB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7BCC3-CB74-4B7D-903F-8EA704A3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9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19A1D-C8EB-4A45-9600-985EC0B23EB3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7BCC3-CB74-4B7D-903F-8EA704A3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1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visualizations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Rishi Sai Reddy </a:t>
            </a:r>
            <a:r>
              <a:rPr lang="en-US" dirty="0" err="1" smtClean="0"/>
              <a:t>Sudireddy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6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1776915"/>
            <a:ext cx="6801799" cy="4172532"/>
          </a:xfrm>
        </p:spPr>
      </p:pic>
    </p:spTree>
    <p:extLst>
      <p:ext uri="{BB962C8B-B14F-4D97-AF65-F5344CB8AC3E}">
        <p14:creationId xmlns:p14="http://schemas.microsoft.com/office/powerpoint/2010/main" val="272759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(train, </a:t>
            </a:r>
            <a:r>
              <a:rPr lang="en-US" dirty="0" err="1" smtClean="0"/>
              <a:t>aes</a:t>
            </a:r>
            <a:r>
              <a:rPr lang="en-US" dirty="0" smtClean="0"/>
              <a:t>(</a:t>
            </a:r>
            <a:r>
              <a:rPr lang="en-US" dirty="0" err="1" smtClean="0"/>
              <a:t>Item_MRP</a:t>
            </a:r>
            <a:r>
              <a:rPr lang="en-US" dirty="0" smtClean="0"/>
              <a:t>)) + </a:t>
            </a:r>
            <a:r>
              <a:rPr lang="en-US" dirty="0" err="1" smtClean="0"/>
              <a:t>geom_histogram</a:t>
            </a:r>
            <a:r>
              <a:rPr lang="en-US" dirty="0" smtClean="0"/>
              <a:t>(</a:t>
            </a:r>
            <a:r>
              <a:rPr lang="en-US" dirty="0" err="1" smtClean="0"/>
              <a:t>binwidth</a:t>
            </a:r>
            <a:r>
              <a:rPr lang="en-US" dirty="0" smtClean="0"/>
              <a:t> = 2)+</a:t>
            </a:r>
          </a:p>
          <a:p>
            <a:r>
              <a:rPr lang="en-US" dirty="0" err="1" smtClean="0"/>
              <a:t>scale_x_continuous</a:t>
            </a:r>
            <a:r>
              <a:rPr lang="en-US" dirty="0" smtClean="0"/>
              <a:t>("Item MRP", breaks = </a:t>
            </a:r>
            <a:r>
              <a:rPr lang="en-US" dirty="0" err="1" smtClean="0"/>
              <a:t>seq</a:t>
            </a:r>
            <a:r>
              <a:rPr lang="en-US" dirty="0" smtClean="0"/>
              <a:t>(0,270,by = 30))+</a:t>
            </a:r>
          </a:p>
          <a:p>
            <a:r>
              <a:rPr lang="en-US" dirty="0" err="1" smtClean="0"/>
              <a:t>scale_y_continuous</a:t>
            </a:r>
            <a:r>
              <a:rPr lang="en-US" dirty="0" smtClean="0"/>
              <a:t>("Count", breaks = </a:t>
            </a:r>
            <a:r>
              <a:rPr lang="en-US" dirty="0" err="1" smtClean="0"/>
              <a:t>seq</a:t>
            </a:r>
            <a:r>
              <a:rPr lang="en-US" dirty="0" smtClean="0"/>
              <a:t>(0,200,by = 20))+</a:t>
            </a:r>
          </a:p>
          <a:p>
            <a:r>
              <a:rPr lang="en-US" dirty="0" smtClean="0"/>
              <a:t>labs(title = "Histogram")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1776915"/>
            <a:ext cx="6801799" cy="4172532"/>
          </a:xfrm>
        </p:spPr>
      </p:pic>
    </p:spTree>
    <p:extLst>
      <p:ext uri="{BB962C8B-B14F-4D97-AF65-F5344CB8AC3E}">
        <p14:creationId xmlns:p14="http://schemas.microsoft.com/office/powerpoint/2010/main" val="3563186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ggplot</a:t>
            </a:r>
            <a:r>
              <a:rPr lang="en-US" dirty="0" smtClean="0"/>
              <a:t>(train, </a:t>
            </a:r>
            <a:r>
              <a:rPr lang="en-US" dirty="0" err="1" smtClean="0"/>
              <a:t>aes</a:t>
            </a:r>
            <a:r>
              <a:rPr lang="en-US" dirty="0" smtClean="0"/>
              <a:t>(</a:t>
            </a:r>
            <a:r>
              <a:rPr lang="en-US" dirty="0" err="1" smtClean="0"/>
              <a:t>Outlet_Establishment_Year</a:t>
            </a:r>
            <a:r>
              <a:rPr lang="en-US" dirty="0" smtClean="0"/>
              <a:t>)) + </a:t>
            </a:r>
            <a:r>
              <a:rPr lang="en-US" dirty="0" err="1" smtClean="0"/>
              <a:t>geom_bar</a:t>
            </a:r>
            <a:r>
              <a:rPr lang="en-US" dirty="0" smtClean="0"/>
              <a:t>(fill = "red")+</a:t>
            </a:r>
            <a:r>
              <a:rPr lang="en-US" dirty="0" err="1" smtClean="0"/>
              <a:t>theme_bw</a:t>
            </a:r>
            <a:r>
              <a:rPr lang="en-US" dirty="0" smtClean="0"/>
              <a:t>()+  </a:t>
            </a:r>
            <a:r>
              <a:rPr lang="en-US" dirty="0" err="1" smtClean="0"/>
              <a:t>scale_x_continuous</a:t>
            </a:r>
            <a:r>
              <a:rPr lang="en-US" dirty="0" smtClean="0"/>
              <a:t>(“</a:t>
            </a:r>
            <a:r>
              <a:rPr lang="en-US" dirty="0" smtClean="0"/>
              <a:t>Count</a:t>
            </a:r>
            <a:r>
              <a:rPr lang="en-US" dirty="0" smtClean="0"/>
              <a:t>", </a:t>
            </a:r>
            <a:r>
              <a:rPr lang="en-US" dirty="0" smtClean="0"/>
              <a:t>breaks = </a:t>
            </a:r>
            <a:r>
              <a:rPr lang="en-US" dirty="0" err="1" smtClean="0"/>
              <a:t>seq</a:t>
            </a:r>
            <a:r>
              <a:rPr lang="en-US" dirty="0" smtClean="0"/>
              <a:t>(1985,2010)) +   </a:t>
            </a:r>
            <a:r>
              <a:rPr lang="en-US" dirty="0" err="1" smtClean="0"/>
              <a:t>scale_y_continuous</a:t>
            </a:r>
            <a:r>
              <a:rPr lang="en-US" dirty="0" smtClean="0"/>
              <a:t>(“</a:t>
            </a:r>
            <a:r>
              <a:rPr lang="en-US" dirty="0" err="1" smtClean="0"/>
              <a:t>Establishment_Year</a:t>
            </a:r>
            <a:r>
              <a:rPr lang="en-US" dirty="0" smtClean="0"/>
              <a:t>", </a:t>
            </a:r>
            <a:r>
              <a:rPr lang="en-US" dirty="0" smtClean="0"/>
              <a:t>breaks = </a:t>
            </a:r>
            <a:r>
              <a:rPr lang="en-US" dirty="0" err="1" smtClean="0"/>
              <a:t>seq</a:t>
            </a:r>
            <a:r>
              <a:rPr lang="en-US" dirty="0" smtClean="0"/>
              <a:t>(0,1500,150)) +  </a:t>
            </a:r>
            <a:r>
              <a:rPr lang="en-US" dirty="0" err="1" smtClean="0"/>
              <a:t>coord_flip</a:t>
            </a:r>
            <a:r>
              <a:rPr lang="en-US" dirty="0" smtClean="0"/>
              <a:t>()+ labs(title = "Bar Chart") + </a:t>
            </a:r>
            <a:r>
              <a:rPr lang="en-US" dirty="0" err="1" smtClean="0"/>
              <a:t>theme_gray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83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1776915"/>
            <a:ext cx="6801799" cy="4172532"/>
          </a:xfrm>
        </p:spPr>
      </p:pic>
    </p:spTree>
    <p:extLst>
      <p:ext uri="{BB962C8B-B14F-4D97-AF65-F5344CB8AC3E}">
        <p14:creationId xmlns:p14="http://schemas.microsoft.com/office/powerpoint/2010/main" val="1576785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ggplot</a:t>
            </a:r>
            <a:r>
              <a:rPr lang="en-US" dirty="0" smtClean="0"/>
              <a:t>(train, </a:t>
            </a:r>
            <a:r>
              <a:rPr lang="en-US" dirty="0" err="1" smtClean="0"/>
              <a:t>aes</a:t>
            </a:r>
            <a:r>
              <a:rPr lang="en-US" dirty="0" smtClean="0"/>
              <a:t>(</a:t>
            </a:r>
            <a:r>
              <a:rPr lang="en-US" dirty="0" err="1" smtClean="0"/>
              <a:t>Item_Type</a:t>
            </a:r>
            <a:r>
              <a:rPr lang="en-US" dirty="0" smtClean="0"/>
              <a:t>, </a:t>
            </a:r>
            <a:r>
              <a:rPr lang="en-US" dirty="0" err="1" smtClean="0"/>
              <a:t>Item_Weight</a:t>
            </a:r>
            <a:r>
              <a:rPr lang="en-US" dirty="0" smtClean="0"/>
              <a:t>)) + </a:t>
            </a:r>
            <a:r>
              <a:rPr lang="en-US" dirty="0" err="1" smtClean="0"/>
              <a:t>geom_bar</a:t>
            </a:r>
            <a:r>
              <a:rPr lang="en-US" dirty="0" smtClean="0"/>
              <a:t>(stat = "identity", fill = "</a:t>
            </a:r>
            <a:r>
              <a:rPr lang="en-US" dirty="0" err="1" smtClean="0"/>
              <a:t>darkblue</a:t>
            </a:r>
            <a:r>
              <a:rPr lang="en-US" dirty="0" smtClean="0"/>
              <a:t>") + </a:t>
            </a:r>
            <a:r>
              <a:rPr lang="en-US" dirty="0" err="1" smtClean="0"/>
              <a:t>scale_x_discrete</a:t>
            </a:r>
            <a:r>
              <a:rPr lang="en-US" dirty="0" smtClean="0"/>
              <a:t>("Outlet Type")+ </a:t>
            </a:r>
            <a:r>
              <a:rPr lang="en-US" dirty="0" err="1" smtClean="0"/>
              <a:t>scale_y_continuous</a:t>
            </a:r>
            <a:r>
              <a:rPr lang="en-US" dirty="0" smtClean="0"/>
              <a:t>("Item Weight", breaks = </a:t>
            </a:r>
            <a:r>
              <a:rPr lang="en-US" dirty="0" err="1" smtClean="0"/>
              <a:t>seq</a:t>
            </a:r>
            <a:r>
              <a:rPr lang="en-US" dirty="0" smtClean="0"/>
              <a:t>(0,15000, by = 500))+ theme(</a:t>
            </a:r>
            <a:r>
              <a:rPr lang="en-US" dirty="0" err="1" smtClean="0"/>
              <a:t>axis.text.x</a:t>
            </a:r>
            <a:r>
              <a:rPr lang="en-US" dirty="0" smtClean="0"/>
              <a:t> = </a:t>
            </a:r>
            <a:r>
              <a:rPr lang="en-US" dirty="0" err="1" smtClean="0"/>
              <a:t>element_text</a:t>
            </a:r>
            <a:r>
              <a:rPr lang="en-US" dirty="0" smtClean="0"/>
              <a:t>(angle = 90, </a:t>
            </a:r>
            <a:r>
              <a:rPr lang="en-US" dirty="0" err="1" smtClean="0"/>
              <a:t>vjust</a:t>
            </a:r>
            <a:r>
              <a:rPr lang="en-US" dirty="0" smtClean="0"/>
              <a:t> = 0.5)) + labs(title = "Bar Chart“)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1776915"/>
            <a:ext cx="6801799" cy="4172532"/>
          </a:xfrm>
        </p:spPr>
      </p:pic>
    </p:spTree>
    <p:extLst>
      <p:ext uri="{BB962C8B-B14F-4D97-AF65-F5344CB8AC3E}">
        <p14:creationId xmlns:p14="http://schemas.microsoft.com/office/powerpoint/2010/main" val="2535090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bar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(train, </a:t>
            </a:r>
            <a:r>
              <a:rPr lang="en-US" dirty="0" err="1" smtClean="0"/>
              <a:t>aes</a:t>
            </a:r>
            <a:r>
              <a:rPr lang="en-US" dirty="0" smtClean="0"/>
              <a:t>(</a:t>
            </a:r>
            <a:r>
              <a:rPr lang="en-US" dirty="0" err="1" smtClean="0"/>
              <a:t>Outlet_Location_Type</a:t>
            </a:r>
            <a:r>
              <a:rPr lang="en-US" dirty="0" smtClean="0"/>
              <a:t>, fill = </a:t>
            </a:r>
            <a:r>
              <a:rPr lang="en-US" dirty="0" err="1" smtClean="0"/>
              <a:t>Outlet_Type</a:t>
            </a:r>
            <a:r>
              <a:rPr lang="en-US" dirty="0" smtClean="0"/>
              <a:t>)) + </a:t>
            </a:r>
            <a:r>
              <a:rPr lang="en-US" dirty="0" err="1" smtClean="0"/>
              <a:t>geom_bar</a:t>
            </a:r>
            <a:r>
              <a:rPr lang="en-US" dirty="0" smtClean="0"/>
              <a:t>()+labs(title = "Stacked Bar Chart", x = "Outlet Location Type", y = "Count of Outlets")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08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1776915"/>
            <a:ext cx="6801799" cy="4172532"/>
          </a:xfrm>
        </p:spPr>
      </p:pic>
    </p:spTree>
    <p:extLst>
      <p:ext uri="{BB962C8B-B14F-4D97-AF65-F5344CB8AC3E}">
        <p14:creationId xmlns:p14="http://schemas.microsoft.com/office/powerpoint/2010/main" val="41414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ggplot</a:t>
            </a:r>
            <a:r>
              <a:rPr lang="en-US" dirty="0" smtClean="0"/>
              <a:t>(train, </a:t>
            </a:r>
            <a:r>
              <a:rPr lang="en-US" dirty="0" err="1" smtClean="0"/>
              <a:t>aes</a:t>
            </a:r>
            <a:r>
              <a:rPr lang="en-US" dirty="0" smtClean="0"/>
              <a:t>(</a:t>
            </a:r>
            <a:r>
              <a:rPr lang="en-US" dirty="0" err="1" smtClean="0"/>
              <a:t>Outlet_Identifier</a:t>
            </a:r>
            <a:r>
              <a:rPr lang="en-US" dirty="0" smtClean="0"/>
              <a:t>, </a:t>
            </a:r>
            <a:r>
              <a:rPr lang="en-US" dirty="0" err="1" smtClean="0"/>
              <a:t>Item_Outlet_Sales</a:t>
            </a:r>
            <a:r>
              <a:rPr lang="en-US" dirty="0" smtClean="0"/>
              <a:t>)) + </a:t>
            </a:r>
            <a:r>
              <a:rPr lang="en-US" dirty="0" err="1" smtClean="0"/>
              <a:t>geom_boxplot</a:t>
            </a:r>
            <a:r>
              <a:rPr lang="en-US" dirty="0" smtClean="0"/>
              <a:t>(fill = "red")+</a:t>
            </a:r>
            <a:r>
              <a:rPr lang="en-US" dirty="0" err="1" smtClean="0"/>
              <a:t>scale_y_continuous</a:t>
            </a:r>
            <a:r>
              <a:rPr lang="en-US" dirty="0" smtClean="0"/>
              <a:t>("Item Outlet Sales", breaks= </a:t>
            </a:r>
            <a:r>
              <a:rPr lang="en-US" dirty="0" err="1" smtClean="0"/>
              <a:t>seq</a:t>
            </a:r>
            <a:r>
              <a:rPr lang="en-US" dirty="0" smtClean="0"/>
              <a:t>(0,15000, by=500))+labs(title = "Box Plot", x = "Outlet Identifier")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do data </a:t>
            </a:r>
            <a:r>
              <a:rPr lang="en-US" dirty="0" smtClean="0"/>
              <a:t>visualizations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four basic presentation types:</a:t>
            </a:r>
          </a:p>
          <a:p>
            <a:r>
              <a:rPr lang="en-US" dirty="0" smtClean="0"/>
              <a:t>Comparison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Distribution</a:t>
            </a:r>
          </a:p>
          <a:p>
            <a:r>
              <a:rPr lang="en-US" dirty="0" smtClean="0"/>
              <a:t>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14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1776915"/>
            <a:ext cx="6801799" cy="4172532"/>
          </a:xfrm>
        </p:spPr>
      </p:pic>
    </p:spTree>
    <p:extLst>
      <p:ext uri="{BB962C8B-B14F-4D97-AF65-F5344CB8AC3E}">
        <p14:creationId xmlns:p14="http://schemas.microsoft.com/office/powerpoint/2010/main" val="3859026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(train, </a:t>
            </a:r>
            <a:r>
              <a:rPr lang="en-US" dirty="0" err="1" smtClean="0"/>
              <a:t>aes</a:t>
            </a:r>
            <a:r>
              <a:rPr lang="en-US" dirty="0" smtClean="0"/>
              <a:t>(</a:t>
            </a:r>
            <a:r>
              <a:rPr lang="en-US" dirty="0" err="1" smtClean="0"/>
              <a:t>Item_Outlet_Sales</a:t>
            </a:r>
            <a:r>
              <a:rPr lang="en-US" dirty="0" smtClean="0"/>
              <a:t>)) + </a:t>
            </a:r>
            <a:r>
              <a:rPr lang="en-US" dirty="0" err="1" smtClean="0"/>
              <a:t>geom_area</a:t>
            </a:r>
            <a:r>
              <a:rPr lang="en-US" dirty="0" smtClean="0"/>
              <a:t>(stat = "bin", bins = 30, fill = "</a:t>
            </a:r>
            <a:r>
              <a:rPr lang="en-US" dirty="0" err="1" smtClean="0"/>
              <a:t>steelblue</a:t>
            </a:r>
            <a:r>
              <a:rPr lang="en-US" dirty="0" smtClean="0"/>
              <a:t>") + </a:t>
            </a:r>
            <a:r>
              <a:rPr lang="en-US" dirty="0" err="1" smtClean="0"/>
              <a:t>scale_x_continuous</a:t>
            </a:r>
            <a:r>
              <a:rPr lang="en-US" dirty="0" smtClean="0"/>
              <a:t>(breaks = </a:t>
            </a:r>
            <a:r>
              <a:rPr lang="en-US" dirty="0" err="1" smtClean="0"/>
              <a:t>seq</a:t>
            </a:r>
            <a:r>
              <a:rPr lang="en-US" dirty="0" smtClean="0"/>
              <a:t>(0,11000,1000))+ labs(title = "Area Chart", x = "Item Outlet Sales", y = "Count")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99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1776915"/>
            <a:ext cx="6801799" cy="4172532"/>
          </a:xfrm>
        </p:spPr>
      </p:pic>
    </p:spTree>
    <p:extLst>
      <p:ext uri="{BB962C8B-B14F-4D97-AF65-F5344CB8AC3E}">
        <p14:creationId xmlns:p14="http://schemas.microsoft.com/office/powerpoint/2010/main" val="1876553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ggplot</a:t>
            </a:r>
            <a:r>
              <a:rPr lang="en-US" dirty="0" smtClean="0"/>
              <a:t>(train, </a:t>
            </a:r>
            <a:r>
              <a:rPr lang="en-US" dirty="0" err="1" smtClean="0"/>
              <a:t>aes</a:t>
            </a:r>
            <a:r>
              <a:rPr lang="en-US" dirty="0" smtClean="0"/>
              <a:t>(</a:t>
            </a:r>
            <a:r>
              <a:rPr lang="en-US" dirty="0" err="1" smtClean="0"/>
              <a:t>Outlet_Identifier</a:t>
            </a:r>
            <a:r>
              <a:rPr lang="en-US" dirty="0" smtClean="0"/>
              <a:t>, </a:t>
            </a:r>
            <a:r>
              <a:rPr lang="en-US" dirty="0" err="1" smtClean="0"/>
              <a:t>Item_Type</a:t>
            </a:r>
            <a:r>
              <a:rPr lang="en-US" dirty="0" smtClean="0"/>
              <a:t>))+  </a:t>
            </a:r>
            <a:r>
              <a:rPr lang="en-US" dirty="0" err="1" smtClean="0"/>
              <a:t>geom_raster</a:t>
            </a:r>
            <a:r>
              <a:rPr lang="en-US" dirty="0" smtClean="0"/>
              <a:t>(</a:t>
            </a:r>
            <a:r>
              <a:rPr lang="en-US" dirty="0" err="1" smtClean="0"/>
              <a:t>aes</a:t>
            </a:r>
            <a:r>
              <a:rPr lang="en-US" dirty="0" smtClean="0"/>
              <a:t>(fill = </a:t>
            </a:r>
            <a:r>
              <a:rPr lang="en-US" dirty="0" err="1" smtClean="0"/>
              <a:t>Item_MRP</a:t>
            </a:r>
            <a:r>
              <a:rPr lang="en-US" dirty="0" smtClean="0"/>
              <a:t>))+  labs(title ="Heat Map", x = "Outlet Identifier", y = "Item Type")+  </a:t>
            </a:r>
            <a:r>
              <a:rPr lang="en-US" dirty="0" err="1" smtClean="0"/>
              <a:t>scale_fill_continuous</a:t>
            </a:r>
            <a:r>
              <a:rPr lang="en-US" dirty="0" smtClean="0"/>
              <a:t>(name = "Item MRP")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66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1776915"/>
            <a:ext cx="6801799" cy="4172532"/>
          </a:xfrm>
        </p:spPr>
      </p:pic>
    </p:spTree>
    <p:extLst>
      <p:ext uri="{BB962C8B-B14F-4D97-AF65-F5344CB8AC3E}">
        <p14:creationId xmlns:p14="http://schemas.microsoft.com/office/powerpoint/2010/main" val="2293229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install.packages</a:t>
            </a:r>
            <a:r>
              <a:rPr lang="en-US" dirty="0" smtClean="0"/>
              <a:t>("</a:t>
            </a:r>
            <a:r>
              <a:rPr lang="en-US" dirty="0" err="1" smtClean="0"/>
              <a:t>corrgram</a:t>
            </a:r>
            <a:r>
              <a:rPr lang="en-US" dirty="0" smtClean="0"/>
              <a:t>")library(</a:t>
            </a:r>
            <a:r>
              <a:rPr lang="en-US" dirty="0" err="1" smtClean="0"/>
              <a:t>corrgram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corrgram</a:t>
            </a:r>
            <a:r>
              <a:rPr lang="en-US" dirty="0" smtClean="0"/>
              <a:t>(train</a:t>
            </a:r>
            <a:r>
              <a:rPr lang="en-US" dirty="0" smtClean="0"/>
              <a:t>, order=NULL, panel=</a:t>
            </a:r>
            <a:r>
              <a:rPr lang="en-US" dirty="0" err="1" smtClean="0"/>
              <a:t>panel.shade</a:t>
            </a:r>
            <a:r>
              <a:rPr lang="en-US" dirty="0" smtClean="0"/>
              <a:t>, </a:t>
            </a:r>
            <a:r>
              <a:rPr lang="en-US" dirty="0" err="1" smtClean="0"/>
              <a:t>text.panel</a:t>
            </a:r>
            <a:r>
              <a:rPr lang="en-US" dirty="0" smtClean="0"/>
              <a:t>=panel.txt,           main="</a:t>
            </a:r>
            <a:r>
              <a:rPr lang="en-US" dirty="0" err="1" smtClean="0"/>
              <a:t>Correlogram</a:t>
            </a:r>
            <a:r>
              <a:rPr lang="en-US" dirty="0" smtClean="0"/>
              <a:t>")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52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1776915"/>
            <a:ext cx="6801799" cy="4172532"/>
          </a:xfrm>
        </p:spPr>
      </p:pic>
    </p:spTree>
    <p:extLst>
      <p:ext uri="{BB962C8B-B14F-4D97-AF65-F5344CB8AC3E}">
        <p14:creationId xmlns:p14="http://schemas.microsoft.com/office/powerpoint/2010/main" val="3051087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a typeface="+mj-ea"/>
                <a:cs typeface="+mj-cs"/>
              </a:rPr>
              <a:t>Getting started : </a:t>
            </a:r>
            <a:r>
              <a:rPr lang="en-US" b="1" dirty="0" err="1" smtClean="0">
                <a:ea typeface="+mj-ea"/>
                <a:cs typeface="+mj-cs"/>
              </a:rPr>
              <a:t>ui.r</a:t>
            </a:r>
            <a:r>
              <a:rPr lang="en-US" b="1" dirty="0" smtClean="0">
                <a:ea typeface="+mj-ea"/>
                <a:cs typeface="+mj-cs"/>
              </a:rPr>
              <a:t> and </a:t>
            </a:r>
            <a:r>
              <a:rPr lang="en-US" b="1" dirty="0" err="1" smtClean="0">
                <a:ea typeface="+mj-ea"/>
                <a:cs typeface="+mj-cs"/>
              </a:rPr>
              <a:t>server.r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>
                <a:solidFill>
                  <a:srgbClr val="8E795E"/>
                </a:solidFill>
              </a:rPr>
              <a:t>install.packages</a:t>
            </a:r>
            <a:r>
              <a:rPr lang="en-US" altLang="en-US" dirty="0" smtClean="0">
                <a:solidFill>
                  <a:srgbClr val="8E795E"/>
                </a:solidFill>
              </a:rPr>
              <a:t>(“shiny”)</a:t>
            </a:r>
          </a:p>
          <a:p>
            <a:endParaRPr lang="en-US" altLang="en-US" dirty="0" smtClean="0">
              <a:solidFill>
                <a:srgbClr val="8E795E"/>
              </a:solidFill>
            </a:endParaRPr>
          </a:p>
          <a:p>
            <a:r>
              <a:rPr lang="en-US" altLang="en-US" dirty="0" smtClean="0">
                <a:solidFill>
                  <a:srgbClr val="8E795E"/>
                </a:solidFill>
              </a:rPr>
              <a:t>Create user interface in </a:t>
            </a:r>
            <a:r>
              <a:rPr lang="en-US" altLang="en-US" dirty="0" err="1" smtClean="0">
                <a:solidFill>
                  <a:srgbClr val="8E795E"/>
                </a:solidFill>
              </a:rPr>
              <a:t>ui.R</a:t>
            </a:r>
            <a:r>
              <a:rPr lang="en-US" altLang="en-US" dirty="0" smtClean="0">
                <a:solidFill>
                  <a:srgbClr val="8E795E"/>
                </a:solidFill>
              </a:rPr>
              <a:t> file,</a:t>
            </a:r>
          </a:p>
          <a:p>
            <a:endParaRPr lang="en-US" altLang="en-US" dirty="0" smtClean="0">
              <a:solidFill>
                <a:srgbClr val="8E795E"/>
              </a:solidFill>
            </a:endParaRPr>
          </a:p>
          <a:p>
            <a:r>
              <a:rPr lang="en-US" altLang="en-US" dirty="0" smtClean="0">
                <a:solidFill>
                  <a:srgbClr val="8E795E"/>
                </a:solidFill>
              </a:rPr>
              <a:t>Create the </a:t>
            </a:r>
            <a:r>
              <a:rPr lang="en-US" altLang="en-US" dirty="0" err="1" smtClean="0">
                <a:solidFill>
                  <a:srgbClr val="8E795E"/>
                </a:solidFill>
              </a:rPr>
              <a:t>server.R</a:t>
            </a:r>
            <a:r>
              <a:rPr lang="en-US" altLang="en-US" dirty="0" smtClean="0">
                <a:solidFill>
                  <a:srgbClr val="8E795E"/>
                </a:solidFill>
              </a:rPr>
              <a:t> file for computation purpose,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29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75" y="1600200"/>
            <a:ext cx="6037050" cy="4525963"/>
          </a:xfrm>
        </p:spPr>
      </p:pic>
    </p:spTree>
    <p:extLst>
      <p:ext uri="{BB962C8B-B14F-4D97-AF65-F5344CB8AC3E}">
        <p14:creationId xmlns:p14="http://schemas.microsoft.com/office/powerpoint/2010/main" val="685348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a typeface="+mj-ea"/>
                <a:cs typeface="+mj-cs"/>
              </a:rPr>
              <a:t>Structure of </a:t>
            </a:r>
            <a:r>
              <a:rPr lang="en-US" b="1" dirty="0" err="1" smtClean="0">
                <a:ea typeface="+mj-ea"/>
                <a:cs typeface="+mj-cs"/>
              </a:rPr>
              <a:t>ui.r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en-US" dirty="0" smtClean="0">
                <a:solidFill>
                  <a:srgbClr val="8E795E"/>
                </a:solidFill>
              </a:rPr>
              <a:t>library(shiny)  # Remember to load the shiny package</a:t>
            </a:r>
          </a:p>
          <a:p>
            <a:endParaRPr lang="en-US" altLang="en-US" dirty="0" smtClean="0">
              <a:solidFill>
                <a:srgbClr val="8E795E"/>
              </a:solidFill>
            </a:endParaRPr>
          </a:p>
          <a:p>
            <a:r>
              <a:rPr lang="en-US" altLang="en-US" dirty="0" smtClean="0">
                <a:solidFill>
                  <a:srgbClr val="8E795E"/>
                </a:solidFill>
              </a:rPr>
              <a:t># Define UI for the shiny application here. </a:t>
            </a:r>
          </a:p>
          <a:p>
            <a:endParaRPr lang="en-US" altLang="en-US" dirty="0" smtClean="0">
              <a:solidFill>
                <a:srgbClr val="8E795E"/>
              </a:solidFill>
            </a:endParaRPr>
          </a:p>
          <a:p>
            <a:r>
              <a:rPr lang="cs-CZ" altLang="en-US" dirty="0" smtClean="0">
                <a:solidFill>
                  <a:srgbClr val="8E795E"/>
                </a:solidFill>
              </a:rPr>
              <a:t>shinyUI(</a:t>
            </a:r>
            <a:r>
              <a:rPr lang="ro-RO" altLang="en-US" dirty="0" smtClean="0">
                <a:solidFill>
                  <a:srgbClr val="8E795E"/>
                </a:solidFill>
              </a:rPr>
              <a:t>fluidPage(</a:t>
            </a:r>
          </a:p>
          <a:p>
            <a:r>
              <a:rPr lang="en-US" altLang="en-US" dirty="0" smtClean="0">
                <a:solidFill>
                  <a:srgbClr val="8E795E"/>
                </a:solidFill>
              </a:rPr>
              <a:t>   </a:t>
            </a:r>
          </a:p>
          <a:p>
            <a:r>
              <a:rPr lang="en-US" altLang="en-US" dirty="0" smtClean="0">
                <a:solidFill>
                  <a:srgbClr val="8E795E"/>
                </a:solidFill>
              </a:rPr>
              <a:t> # Application title</a:t>
            </a:r>
          </a:p>
          <a:p>
            <a:r>
              <a:rPr lang="en-US" altLang="en-US" dirty="0" smtClean="0">
                <a:solidFill>
                  <a:srgbClr val="8E795E"/>
                </a:solidFill>
              </a:rPr>
              <a:t>    </a:t>
            </a:r>
            <a:r>
              <a:rPr lang="en-US" altLang="en-US" dirty="0" err="1" smtClean="0">
                <a:solidFill>
                  <a:srgbClr val="8E795E"/>
                </a:solidFill>
              </a:rPr>
              <a:t>titlePanel</a:t>
            </a:r>
            <a:r>
              <a:rPr lang="en-US" altLang="en-US" dirty="0" smtClean="0">
                <a:solidFill>
                  <a:srgbClr val="8E795E"/>
                </a:solidFill>
              </a:rPr>
              <a:t>(),</a:t>
            </a:r>
          </a:p>
          <a:p>
            <a:endParaRPr lang="en-US" altLang="en-US" dirty="0" smtClean="0">
              <a:solidFill>
                <a:srgbClr val="8E795E"/>
              </a:solidFill>
            </a:endParaRPr>
          </a:p>
          <a:p>
            <a:r>
              <a:rPr lang="en-US" altLang="en-US" dirty="0" smtClean="0">
                <a:solidFill>
                  <a:srgbClr val="8E795E"/>
                </a:solidFill>
              </a:rPr>
              <a:t># </a:t>
            </a:r>
            <a:r>
              <a:rPr lang="en-US" altLang="en-US" dirty="0" err="1" smtClean="0">
                <a:solidFill>
                  <a:srgbClr val="8E795E"/>
                </a:solidFill>
              </a:rPr>
              <a:t>sidebarLayout</a:t>
            </a:r>
            <a:r>
              <a:rPr lang="en-US" altLang="en-US" dirty="0" smtClean="0">
                <a:solidFill>
                  <a:srgbClr val="8E795E"/>
                </a:solidFill>
              </a:rPr>
              <a:t>(</a:t>
            </a:r>
          </a:p>
          <a:p>
            <a:endParaRPr lang="en-US" altLang="en-US" dirty="0" smtClean="0">
              <a:solidFill>
                <a:srgbClr val="8E795E"/>
              </a:solidFill>
            </a:endParaRPr>
          </a:p>
          <a:p>
            <a:r>
              <a:rPr lang="en-US" altLang="en-US" dirty="0" smtClean="0">
                <a:solidFill>
                  <a:srgbClr val="8E795E"/>
                </a:solidFill>
              </a:rPr>
              <a:t>    # Sidebar panel</a:t>
            </a:r>
          </a:p>
          <a:p>
            <a:r>
              <a:rPr lang="da-DK" altLang="en-US" dirty="0" smtClean="0">
                <a:solidFill>
                  <a:srgbClr val="8E795E"/>
                </a:solidFill>
              </a:rPr>
              <a:t>    sidebarPanel(),</a:t>
            </a:r>
          </a:p>
          <a:p>
            <a:endParaRPr lang="da-DK" altLang="en-US" dirty="0" smtClean="0">
              <a:solidFill>
                <a:srgbClr val="8E795E"/>
              </a:solidFill>
            </a:endParaRPr>
          </a:p>
          <a:p>
            <a:r>
              <a:rPr lang="en-US" altLang="en-US" dirty="0" smtClean="0">
                <a:solidFill>
                  <a:srgbClr val="8E795E"/>
                </a:solidFill>
              </a:rPr>
              <a:t>    # Main Panel</a:t>
            </a:r>
          </a:p>
          <a:p>
            <a:r>
              <a:rPr lang="fr-FR" altLang="en-US" dirty="0" smtClean="0">
                <a:solidFill>
                  <a:srgbClr val="8E795E"/>
                </a:solidFill>
              </a:rPr>
              <a:t>    </a:t>
            </a:r>
            <a:r>
              <a:rPr lang="fr-FR" altLang="en-US" dirty="0" err="1" smtClean="0">
                <a:solidFill>
                  <a:srgbClr val="8E795E"/>
                </a:solidFill>
              </a:rPr>
              <a:t>mainPanel</a:t>
            </a:r>
            <a:r>
              <a:rPr lang="fr-FR" altLang="en-US" dirty="0" smtClean="0">
                <a:solidFill>
                  <a:srgbClr val="8E795E"/>
                </a:solidFill>
              </a:rPr>
              <a:t>()</a:t>
            </a:r>
          </a:p>
          <a:p>
            <a:r>
              <a:rPr lang="en-US" altLang="en-US" dirty="0" smtClean="0">
                <a:solidFill>
                  <a:srgbClr val="8E795E"/>
                </a:solidFill>
              </a:rPr>
              <a:t>)</a:t>
            </a:r>
          </a:p>
          <a:p>
            <a:r>
              <a:rPr lang="en-US" altLang="en-US" dirty="0" smtClean="0">
                <a:solidFill>
                  <a:srgbClr val="8E795E"/>
                </a:solidFill>
              </a:rPr>
              <a:t>  )</a:t>
            </a:r>
          </a:p>
          <a:p>
            <a:r>
              <a:rPr lang="en-US" altLang="en-US" dirty="0" smtClean="0">
                <a:solidFill>
                  <a:srgbClr val="8E795E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determine which amongst these is best suited for your data, I suggest you should answer a few questions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variables do you want to show in a single chart?</a:t>
            </a:r>
          </a:p>
          <a:p>
            <a:r>
              <a:rPr lang="en-US" dirty="0" smtClean="0"/>
              <a:t>How many data points will you display for each variable?</a:t>
            </a:r>
          </a:p>
          <a:p>
            <a:r>
              <a:rPr lang="en-US" dirty="0" smtClean="0"/>
              <a:t>Will you display values over a period of time, or among items or groups?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4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a typeface="+mj-ea"/>
                <a:cs typeface="+mj-cs"/>
              </a:rPr>
              <a:t>Structure of </a:t>
            </a:r>
            <a:r>
              <a:rPr lang="en-US" b="1" dirty="0" err="1" smtClean="0">
                <a:ea typeface="+mj-ea"/>
                <a:cs typeface="+mj-cs"/>
              </a:rPr>
              <a:t>server.r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solidFill>
                  <a:srgbClr val="8E795E"/>
                </a:solidFill>
              </a:rPr>
              <a:t>library(shiny)</a:t>
            </a:r>
          </a:p>
          <a:p>
            <a:endParaRPr lang="en-US" altLang="en-US" dirty="0" smtClean="0">
              <a:solidFill>
                <a:srgbClr val="8E795E"/>
              </a:solidFill>
            </a:endParaRPr>
          </a:p>
          <a:p>
            <a:r>
              <a:rPr lang="cs-CZ" altLang="en-US" dirty="0" smtClean="0">
                <a:solidFill>
                  <a:srgbClr val="8E795E"/>
                </a:solidFill>
              </a:rPr>
              <a:t>shinyServer(</a:t>
            </a:r>
          </a:p>
          <a:p>
            <a:r>
              <a:rPr lang="en-US" altLang="en-US" dirty="0" smtClean="0">
                <a:solidFill>
                  <a:srgbClr val="8E795E"/>
                </a:solidFill>
              </a:rPr>
              <a:t>  </a:t>
            </a:r>
          </a:p>
          <a:p>
            <a:r>
              <a:rPr lang="en-US" altLang="en-US" dirty="0" smtClean="0">
                <a:solidFill>
                  <a:srgbClr val="8E795E"/>
                </a:solidFill>
              </a:rPr>
              <a:t>  function(input, output) {</a:t>
            </a:r>
          </a:p>
          <a:p>
            <a:endParaRPr lang="en-US" altLang="en-US" dirty="0" smtClean="0">
              <a:solidFill>
                <a:srgbClr val="8E795E"/>
              </a:solidFill>
            </a:endParaRPr>
          </a:p>
          <a:p>
            <a:r>
              <a:rPr lang="en-US" altLang="en-US" dirty="0" smtClean="0">
                <a:solidFill>
                  <a:srgbClr val="8E795E"/>
                </a:solidFill>
              </a:rPr>
              <a:t>  }</a:t>
            </a:r>
          </a:p>
          <a:p>
            <a:r>
              <a:rPr lang="en-US" altLang="en-US" dirty="0" smtClean="0">
                <a:solidFill>
                  <a:srgbClr val="8E795E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9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 - 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1476"/>
            <a:ext cx="8229600" cy="442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964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estimate to get out of high*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1476"/>
            <a:ext cx="8229600" cy="442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873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7392"/>
            <a:ext cx="7924800" cy="5728772"/>
          </a:xfrm>
        </p:spPr>
      </p:pic>
    </p:spTree>
    <p:extLst>
      <p:ext uri="{BB962C8B-B14F-4D97-AF65-F5344CB8AC3E}">
        <p14:creationId xmlns:p14="http://schemas.microsoft.com/office/powerpoint/2010/main" val="244053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library(ggplot2)          ``</a:t>
            </a:r>
          </a:p>
          <a:p>
            <a:r>
              <a:rPr lang="en-US" dirty="0" err="1" smtClean="0"/>
              <a:t>ggplot</a:t>
            </a:r>
            <a:r>
              <a:rPr lang="en-US" dirty="0" smtClean="0"/>
              <a:t>(train, </a:t>
            </a:r>
            <a:r>
              <a:rPr lang="en-US" dirty="0" err="1" smtClean="0"/>
              <a:t>aes</a:t>
            </a:r>
            <a:r>
              <a:rPr lang="en-US" dirty="0" smtClean="0"/>
              <a:t>(</a:t>
            </a:r>
            <a:r>
              <a:rPr lang="en-US" dirty="0" err="1" smtClean="0"/>
              <a:t>Item_Visibility</a:t>
            </a:r>
            <a:r>
              <a:rPr lang="en-US" dirty="0" smtClean="0"/>
              <a:t>, </a:t>
            </a:r>
            <a:r>
              <a:rPr lang="en-US" dirty="0" err="1" smtClean="0"/>
              <a:t>Item_MRP</a:t>
            </a:r>
            <a:r>
              <a:rPr lang="en-US" dirty="0" smtClean="0"/>
              <a:t>)) + </a:t>
            </a:r>
            <a:r>
              <a:rPr lang="en-US" dirty="0" err="1" smtClean="0"/>
              <a:t>geom_point</a:t>
            </a:r>
            <a:r>
              <a:rPr lang="en-US" dirty="0" smtClean="0"/>
              <a:t>() + </a:t>
            </a:r>
            <a:r>
              <a:rPr lang="en-US" dirty="0" err="1" smtClean="0"/>
              <a:t>scale_x_continuous</a:t>
            </a:r>
            <a:r>
              <a:rPr lang="en-US" dirty="0" smtClean="0"/>
              <a:t>("Item Visibility", breaks = </a:t>
            </a:r>
            <a:r>
              <a:rPr lang="en-US" dirty="0" err="1" smtClean="0"/>
              <a:t>seq</a:t>
            </a:r>
            <a:r>
              <a:rPr lang="en-US" dirty="0" smtClean="0"/>
              <a:t>(0,0.35,0.05))+ </a:t>
            </a:r>
            <a:r>
              <a:rPr lang="en-US" dirty="0" err="1" smtClean="0"/>
              <a:t>scale_y_continuous</a:t>
            </a:r>
            <a:r>
              <a:rPr lang="en-US" dirty="0" smtClean="0"/>
              <a:t>("Item MRP", breaks = </a:t>
            </a:r>
            <a:r>
              <a:rPr lang="en-US" dirty="0" err="1" smtClean="0"/>
              <a:t>seq</a:t>
            </a:r>
            <a:r>
              <a:rPr lang="en-US" dirty="0" smtClean="0"/>
              <a:t>(0,270,by = 30))+ </a:t>
            </a:r>
            <a:r>
              <a:rPr lang="en-US" dirty="0" err="1" smtClean="0"/>
              <a:t>theme_bw</a:t>
            </a:r>
            <a:r>
              <a:rPr lang="en-US" dirty="0" smtClean="0"/>
              <a:t>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7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1776915"/>
            <a:ext cx="6801799" cy="4172532"/>
          </a:xfrm>
        </p:spPr>
      </p:pic>
    </p:spTree>
    <p:extLst>
      <p:ext uri="{BB962C8B-B14F-4D97-AF65-F5344CB8AC3E}">
        <p14:creationId xmlns:p14="http://schemas.microsoft.com/office/powerpoint/2010/main" val="111964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(train, </a:t>
            </a:r>
            <a:r>
              <a:rPr lang="en-US" dirty="0" err="1" smtClean="0"/>
              <a:t>aes</a:t>
            </a:r>
            <a:r>
              <a:rPr lang="en-US" dirty="0" smtClean="0"/>
              <a:t>(</a:t>
            </a:r>
            <a:r>
              <a:rPr lang="en-US" dirty="0" err="1" smtClean="0"/>
              <a:t>Item_Visibility</a:t>
            </a:r>
            <a:r>
              <a:rPr lang="en-US" dirty="0" smtClean="0"/>
              <a:t>, </a:t>
            </a:r>
            <a:r>
              <a:rPr lang="en-US" dirty="0" err="1" smtClean="0"/>
              <a:t>Item_MRP</a:t>
            </a:r>
            <a:r>
              <a:rPr lang="en-US" dirty="0" smtClean="0"/>
              <a:t>)) + </a:t>
            </a:r>
            <a:r>
              <a:rPr lang="en-US" dirty="0" err="1" smtClean="0"/>
              <a:t>geom_point</a:t>
            </a:r>
            <a:r>
              <a:rPr lang="en-US" dirty="0" smtClean="0"/>
              <a:t>(</a:t>
            </a:r>
            <a:r>
              <a:rPr lang="en-US" dirty="0" err="1" smtClean="0"/>
              <a:t>aes</a:t>
            </a:r>
            <a:r>
              <a:rPr lang="en-US" dirty="0" smtClean="0"/>
              <a:t>(color = </a:t>
            </a:r>
            <a:r>
              <a:rPr lang="en-US" dirty="0" err="1" smtClean="0"/>
              <a:t>Item_Type</a:t>
            </a:r>
            <a:r>
              <a:rPr lang="en-US" dirty="0" smtClean="0"/>
              <a:t>)) + </a:t>
            </a:r>
          </a:p>
          <a:p>
            <a:r>
              <a:rPr lang="en-US" dirty="0" err="1" smtClean="0"/>
              <a:t>scale_x_continuous</a:t>
            </a:r>
            <a:r>
              <a:rPr lang="en-US" dirty="0" smtClean="0"/>
              <a:t>("Item Visibility", breaks = </a:t>
            </a:r>
            <a:r>
              <a:rPr lang="en-US" dirty="0" err="1" smtClean="0"/>
              <a:t>seq</a:t>
            </a:r>
            <a:r>
              <a:rPr lang="en-US" dirty="0" smtClean="0"/>
              <a:t>(0,0.35,0.05))+</a:t>
            </a:r>
          </a:p>
          <a:p>
            <a:r>
              <a:rPr lang="en-US" dirty="0" err="1" smtClean="0"/>
              <a:t>scale_y_continuous</a:t>
            </a:r>
            <a:r>
              <a:rPr lang="en-US" dirty="0" smtClean="0"/>
              <a:t>("Item MRP", breaks = </a:t>
            </a:r>
            <a:r>
              <a:rPr lang="en-US" dirty="0" err="1" smtClean="0"/>
              <a:t>seq</a:t>
            </a:r>
            <a:r>
              <a:rPr lang="en-US" dirty="0" smtClean="0"/>
              <a:t>(0,270,by = 30))+</a:t>
            </a:r>
          </a:p>
          <a:p>
            <a:r>
              <a:rPr lang="en-US" dirty="0" err="1" smtClean="0"/>
              <a:t>theme_bw</a:t>
            </a:r>
            <a:r>
              <a:rPr lang="en-US" smtClean="0"/>
              <a:t>() + labs(title="Scatterplot")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351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1776915"/>
            <a:ext cx="6801799" cy="4172532"/>
          </a:xfrm>
        </p:spPr>
      </p:pic>
    </p:spTree>
    <p:extLst>
      <p:ext uri="{BB962C8B-B14F-4D97-AF65-F5344CB8AC3E}">
        <p14:creationId xmlns:p14="http://schemas.microsoft.com/office/powerpoint/2010/main" val="416097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ggplot</a:t>
            </a:r>
            <a:r>
              <a:rPr lang="en-US" sz="2400" dirty="0" smtClean="0"/>
              <a:t>(train, </a:t>
            </a:r>
            <a:r>
              <a:rPr lang="en-US" sz="2400" dirty="0" err="1" smtClean="0"/>
              <a:t>aes</a:t>
            </a:r>
            <a:r>
              <a:rPr lang="en-US" sz="2400" dirty="0" smtClean="0"/>
              <a:t>(</a:t>
            </a:r>
            <a:r>
              <a:rPr lang="en-US" sz="2400" dirty="0" err="1" smtClean="0"/>
              <a:t>Item_Visibility</a:t>
            </a:r>
            <a:r>
              <a:rPr lang="en-US" sz="2400" dirty="0" smtClean="0"/>
              <a:t>, </a:t>
            </a:r>
            <a:r>
              <a:rPr lang="en-US" sz="2400" dirty="0" err="1" smtClean="0"/>
              <a:t>Item_MRP</a:t>
            </a:r>
            <a:r>
              <a:rPr lang="en-US" sz="2400" dirty="0" smtClean="0"/>
              <a:t>)) + </a:t>
            </a:r>
            <a:r>
              <a:rPr lang="en-US" sz="2400" dirty="0" err="1" smtClean="0"/>
              <a:t>geom_point</a:t>
            </a:r>
            <a:r>
              <a:rPr lang="en-US" sz="2400" dirty="0" smtClean="0"/>
              <a:t>(</a:t>
            </a:r>
            <a:r>
              <a:rPr lang="en-US" sz="2400" dirty="0" err="1" smtClean="0"/>
              <a:t>aes</a:t>
            </a:r>
            <a:r>
              <a:rPr lang="en-US" sz="2400" dirty="0" smtClean="0"/>
              <a:t>(color = </a:t>
            </a:r>
            <a:r>
              <a:rPr lang="en-US" sz="2400" dirty="0" err="1" smtClean="0"/>
              <a:t>Item_Type</a:t>
            </a:r>
            <a:r>
              <a:rPr lang="en-US" sz="2400" dirty="0" smtClean="0"/>
              <a:t>)) +   </a:t>
            </a:r>
            <a:r>
              <a:rPr lang="en-US" sz="2400" dirty="0" err="1" smtClean="0"/>
              <a:t>scale_x_continuous</a:t>
            </a:r>
            <a:r>
              <a:rPr lang="en-US" sz="2400" dirty="0" smtClean="0"/>
              <a:t>("Item Visibility", breaks = </a:t>
            </a:r>
            <a:r>
              <a:rPr lang="en-US" sz="2400" dirty="0" err="1" smtClean="0"/>
              <a:t>seq</a:t>
            </a:r>
            <a:r>
              <a:rPr lang="en-US" sz="2400" dirty="0" smtClean="0"/>
              <a:t>(0,0.35,0.05))+  </a:t>
            </a:r>
            <a:r>
              <a:rPr lang="en-US" sz="2400" dirty="0" err="1" smtClean="0"/>
              <a:t>scale_y_continuous</a:t>
            </a:r>
            <a:r>
              <a:rPr lang="en-US" sz="2400" dirty="0" smtClean="0"/>
              <a:t>("Item MRP", breaks = </a:t>
            </a:r>
            <a:r>
              <a:rPr lang="en-US" sz="2400" dirty="0" err="1" smtClean="0"/>
              <a:t>seq</a:t>
            </a:r>
            <a:r>
              <a:rPr lang="en-US" sz="2400" dirty="0" smtClean="0"/>
              <a:t>(0,270,by = 30))+   </a:t>
            </a:r>
            <a:r>
              <a:rPr lang="en-US" sz="2400" dirty="0" err="1" smtClean="0"/>
              <a:t>theme_bw</a:t>
            </a:r>
            <a:r>
              <a:rPr lang="en-US" sz="2400" dirty="0" smtClean="0"/>
              <a:t>() + labs(title="Scatterplot") + </a:t>
            </a:r>
            <a:r>
              <a:rPr lang="en-US" sz="2400" dirty="0" err="1" smtClean="0"/>
              <a:t>facet_wrap</a:t>
            </a:r>
            <a:r>
              <a:rPr lang="en-US" sz="2400" dirty="0" smtClean="0"/>
              <a:t>( ~ </a:t>
            </a:r>
            <a:r>
              <a:rPr lang="en-US" sz="2400" dirty="0" err="1" smtClean="0"/>
              <a:t>Item_Type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2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605</Words>
  <Application>Microsoft Office PowerPoint</Application>
  <PresentationFormat>On-screen Show (4:3)</PresentationFormat>
  <Paragraphs>70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Data visualizations in R</vt:lpstr>
      <vt:lpstr>Tools to do data visualizations </vt:lpstr>
      <vt:lpstr>To determine which amongst these is best suited for your data, I suggest you should answer a few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Stacked bar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 : ui.r and server.r</vt:lpstr>
      <vt:lpstr>PowerPoint Presentation</vt:lpstr>
      <vt:lpstr>Structure of ui.r</vt:lpstr>
      <vt:lpstr>Structure of server.r</vt:lpstr>
      <vt:lpstr>Shiny - R</vt:lpstr>
      <vt:lpstr>Time estimate to get out of high*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visualizations in R</dc:title>
  <dc:creator>Rishi Reddy</dc:creator>
  <cp:lastModifiedBy>Rishi Reddy</cp:lastModifiedBy>
  <cp:revision>12</cp:revision>
  <dcterms:created xsi:type="dcterms:W3CDTF">2017-11-08T00:59:35Z</dcterms:created>
  <dcterms:modified xsi:type="dcterms:W3CDTF">2017-11-13T16:46:29Z</dcterms:modified>
</cp:coreProperties>
</file>