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9" r:id="rId3"/>
    <p:sldId id="257" r:id="rId4"/>
    <p:sldId id="260" r:id="rId5"/>
    <p:sldId id="262" r:id="rId6"/>
    <p:sldId id="263" r:id="rId7"/>
    <p:sldId id="264" r:id="rId8"/>
    <p:sldId id="265" r:id="rId9"/>
    <p:sldId id="266" r:id="rId10"/>
    <p:sldId id="267" r:id="rId11"/>
    <p:sldId id="268" r:id="rId12"/>
    <p:sldId id="273" r:id="rId13"/>
    <p:sldId id="258" r:id="rId14"/>
    <p:sldId id="269" r:id="rId15"/>
    <p:sldId id="278" r:id="rId16"/>
    <p:sldId id="279" r:id="rId17"/>
    <p:sldId id="271" r:id="rId18"/>
    <p:sldId id="272" r:id="rId19"/>
    <p:sldId id="276" r:id="rId20"/>
    <p:sldId id="277"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91" autoAdjust="0"/>
    <p:restoredTop sz="94660"/>
  </p:normalViewPr>
  <p:slideViewPr>
    <p:cSldViewPr snapToGrid="0">
      <p:cViewPr varScale="1">
        <p:scale>
          <a:sx n="69" d="100"/>
          <a:sy n="69" d="100"/>
        </p:scale>
        <p:origin x="81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B117B4-973B-447C-B233-B0159C4173EF}"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03E40-8E80-4A4A-A829-18470F965710}" type="slidenum">
              <a:rPr lang="en-US" smtClean="0"/>
              <a:t>‹#›</a:t>
            </a:fld>
            <a:endParaRPr lang="en-US"/>
          </a:p>
        </p:txBody>
      </p:sp>
    </p:spTree>
    <p:extLst>
      <p:ext uri="{BB962C8B-B14F-4D97-AF65-F5344CB8AC3E}">
        <p14:creationId xmlns:p14="http://schemas.microsoft.com/office/powerpoint/2010/main" val="1277468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B117B4-973B-447C-B233-B0159C4173EF}"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03E40-8E80-4A4A-A829-18470F965710}" type="slidenum">
              <a:rPr lang="en-US" smtClean="0"/>
              <a:t>‹#›</a:t>
            </a:fld>
            <a:endParaRPr lang="en-US"/>
          </a:p>
        </p:txBody>
      </p:sp>
    </p:spTree>
    <p:extLst>
      <p:ext uri="{BB962C8B-B14F-4D97-AF65-F5344CB8AC3E}">
        <p14:creationId xmlns:p14="http://schemas.microsoft.com/office/powerpoint/2010/main" val="39728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B117B4-973B-447C-B233-B0159C4173EF}"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03E40-8E80-4A4A-A829-18470F96571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1177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B117B4-973B-447C-B233-B0159C4173EF}"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03E40-8E80-4A4A-A829-18470F965710}" type="slidenum">
              <a:rPr lang="en-US" smtClean="0"/>
              <a:t>‹#›</a:t>
            </a:fld>
            <a:endParaRPr lang="en-US"/>
          </a:p>
        </p:txBody>
      </p:sp>
    </p:spTree>
    <p:extLst>
      <p:ext uri="{BB962C8B-B14F-4D97-AF65-F5344CB8AC3E}">
        <p14:creationId xmlns:p14="http://schemas.microsoft.com/office/powerpoint/2010/main" val="199299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B117B4-973B-447C-B233-B0159C4173EF}"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03E40-8E80-4A4A-A829-18470F96571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28253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B117B4-973B-447C-B233-B0159C4173EF}"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03E40-8E80-4A4A-A829-18470F965710}" type="slidenum">
              <a:rPr lang="en-US" smtClean="0"/>
              <a:t>‹#›</a:t>
            </a:fld>
            <a:endParaRPr lang="en-US"/>
          </a:p>
        </p:txBody>
      </p:sp>
    </p:spTree>
    <p:extLst>
      <p:ext uri="{BB962C8B-B14F-4D97-AF65-F5344CB8AC3E}">
        <p14:creationId xmlns:p14="http://schemas.microsoft.com/office/powerpoint/2010/main" val="3810856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B117B4-973B-447C-B233-B0159C4173EF}"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03E40-8E80-4A4A-A829-18470F965710}" type="slidenum">
              <a:rPr lang="en-US" smtClean="0"/>
              <a:t>‹#›</a:t>
            </a:fld>
            <a:endParaRPr lang="en-US"/>
          </a:p>
        </p:txBody>
      </p:sp>
    </p:spTree>
    <p:extLst>
      <p:ext uri="{BB962C8B-B14F-4D97-AF65-F5344CB8AC3E}">
        <p14:creationId xmlns:p14="http://schemas.microsoft.com/office/powerpoint/2010/main" val="2624228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B117B4-973B-447C-B233-B0159C4173EF}"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03E40-8E80-4A4A-A829-18470F965710}" type="slidenum">
              <a:rPr lang="en-US" smtClean="0"/>
              <a:t>‹#›</a:t>
            </a:fld>
            <a:endParaRPr lang="en-US"/>
          </a:p>
        </p:txBody>
      </p:sp>
    </p:spTree>
    <p:extLst>
      <p:ext uri="{BB962C8B-B14F-4D97-AF65-F5344CB8AC3E}">
        <p14:creationId xmlns:p14="http://schemas.microsoft.com/office/powerpoint/2010/main" val="39585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B117B4-973B-447C-B233-B0159C4173EF}"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03E40-8E80-4A4A-A829-18470F965710}" type="slidenum">
              <a:rPr lang="en-US" smtClean="0"/>
              <a:t>‹#›</a:t>
            </a:fld>
            <a:endParaRPr lang="en-US"/>
          </a:p>
        </p:txBody>
      </p:sp>
    </p:spTree>
    <p:extLst>
      <p:ext uri="{BB962C8B-B14F-4D97-AF65-F5344CB8AC3E}">
        <p14:creationId xmlns:p14="http://schemas.microsoft.com/office/powerpoint/2010/main" val="3885848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B117B4-973B-447C-B233-B0159C4173EF}"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03E40-8E80-4A4A-A829-18470F965710}" type="slidenum">
              <a:rPr lang="en-US" smtClean="0"/>
              <a:t>‹#›</a:t>
            </a:fld>
            <a:endParaRPr lang="en-US"/>
          </a:p>
        </p:txBody>
      </p:sp>
    </p:spTree>
    <p:extLst>
      <p:ext uri="{BB962C8B-B14F-4D97-AF65-F5344CB8AC3E}">
        <p14:creationId xmlns:p14="http://schemas.microsoft.com/office/powerpoint/2010/main" val="2489267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B117B4-973B-447C-B233-B0159C4173EF}" type="datetimeFigureOut">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203E40-8E80-4A4A-A829-18470F965710}" type="slidenum">
              <a:rPr lang="en-US" smtClean="0"/>
              <a:t>‹#›</a:t>
            </a:fld>
            <a:endParaRPr lang="en-US"/>
          </a:p>
        </p:txBody>
      </p:sp>
    </p:spTree>
    <p:extLst>
      <p:ext uri="{BB962C8B-B14F-4D97-AF65-F5344CB8AC3E}">
        <p14:creationId xmlns:p14="http://schemas.microsoft.com/office/powerpoint/2010/main" val="3734287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B117B4-973B-447C-B233-B0159C4173EF}" type="datetimeFigureOut">
              <a:rPr lang="en-US" smtClean="0"/>
              <a:t>2/18/2022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203E40-8E80-4A4A-A829-18470F965710}" type="slidenum">
              <a:rPr lang="en-US" smtClean="0"/>
              <a:t>‹#›</a:t>
            </a:fld>
            <a:endParaRPr lang="en-US"/>
          </a:p>
        </p:txBody>
      </p:sp>
    </p:spTree>
    <p:extLst>
      <p:ext uri="{BB962C8B-B14F-4D97-AF65-F5344CB8AC3E}">
        <p14:creationId xmlns:p14="http://schemas.microsoft.com/office/powerpoint/2010/main" val="924508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B117B4-973B-447C-B233-B0159C4173EF}" type="datetimeFigureOut">
              <a:rPr lang="en-US" smtClean="0"/>
              <a:t>2/18/2022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203E40-8E80-4A4A-A829-18470F965710}" type="slidenum">
              <a:rPr lang="en-US" smtClean="0"/>
              <a:t>‹#›</a:t>
            </a:fld>
            <a:endParaRPr lang="en-US"/>
          </a:p>
        </p:txBody>
      </p:sp>
    </p:spTree>
    <p:extLst>
      <p:ext uri="{BB962C8B-B14F-4D97-AF65-F5344CB8AC3E}">
        <p14:creationId xmlns:p14="http://schemas.microsoft.com/office/powerpoint/2010/main" val="2548204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B117B4-973B-447C-B233-B0159C4173EF}" type="datetimeFigureOut">
              <a:rPr lang="en-US" smtClean="0"/>
              <a:t>2/18/2022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203E40-8E80-4A4A-A829-18470F965710}" type="slidenum">
              <a:rPr lang="en-US" smtClean="0"/>
              <a:t>‹#›</a:t>
            </a:fld>
            <a:endParaRPr lang="en-US"/>
          </a:p>
        </p:txBody>
      </p:sp>
    </p:spTree>
    <p:extLst>
      <p:ext uri="{BB962C8B-B14F-4D97-AF65-F5344CB8AC3E}">
        <p14:creationId xmlns:p14="http://schemas.microsoft.com/office/powerpoint/2010/main" val="2792822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B117B4-973B-447C-B233-B0159C4173EF}" type="datetimeFigureOut">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203E40-8E80-4A4A-A829-18470F965710}" type="slidenum">
              <a:rPr lang="en-US" smtClean="0"/>
              <a:t>‹#›</a:t>
            </a:fld>
            <a:endParaRPr lang="en-US"/>
          </a:p>
        </p:txBody>
      </p:sp>
    </p:spTree>
    <p:extLst>
      <p:ext uri="{BB962C8B-B14F-4D97-AF65-F5344CB8AC3E}">
        <p14:creationId xmlns:p14="http://schemas.microsoft.com/office/powerpoint/2010/main" val="2350850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203E40-8E80-4A4A-A829-18470F965710}" type="slidenum">
              <a:rPr lang="en-US" smtClean="0"/>
              <a:t>‹#›</a:t>
            </a:fld>
            <a:endParaRPr lang="en-US"/>
          </a:p>
        </p:txBody>
      </p:sp>
      <p:sp>
        <p:nvSpPr>
          <p:cNvPr id="5" name="Date Placeholder 4"/>
          <p:cNvSpPr>
            <a:spLocks noGrp="1"/>
          </p:cNvSpPr>
          <p:nvPr>
            <p:ph type="dt" sz="half" idx="10"/>
          </p:nvPr>
        </p:nvSpPr>
        <p:spPr/>
        <p:txBody>
          <a:bodyPr/>
          <a:lstStyle/>
          <a:p>
            <a:fld id="{BDB117B4-973B-447C-B233-B0159C4173EF}" type="datetimeFigureOut">
              <a:rPr lang="en-US" smtClean="0"/>
              <a:t>2/18/2022</a:t>
            </a:fld>
            <a:endParaRPr lang="en-US"/>
          </a:p>
        </p:txBody>
      </p:sp>
    </p:spTree>
    <p:extLst>
      <p:ext uri="{BB962C8B-B14F-4D97-AF65-F5344CB8AC3E}">
        <p14:creationId xmlns:p14="http://schemas.microsoft.com/office/powerpoint/2010/main" val="183419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DB117B4-973B-447C-B233-B0159C4173EF}" type="datetimeFigureOut">
              <a:rPr lang="en-US" smtClean="0"/>
              <a:t>2/18/2022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C203E40-8E80-4A4A-A829-18470F965710}" type="slidenum">
              <a:rPr lang="en-US" smtClean="0"/>
              <a:t>‹#›</a:t>
            </a:fld>
            <a:endParaRPr lang="en-US"/>
          </a:p>
        </p:txBody>
      </p:sp>
    </p:spTree>
    <p:extLst>
      <p:ext uri="{BB962C8B-B14F-4D97-AF65-F5344CB8AC3E}">
        <p14:creationId xmlns:p14="http://schemas.microsoft.com/office/powerpoint/2010/main" val="41373201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BD774-A2B4-4DB4-B50C-B34B21F9A9D4}"/>
              </a:ext>
            </a:extLst>
          </p:cNvPr>
          <p:cNvSpPr>
            <a:spLocks noGrp="1"/>
          </p:cNvSpPr>
          <p:nvPr>
            <p:ph type="ctrTitle"/>
          </p:nvPr>
        </p:nvSpPr>
        <p:spPr>
          <a:xfrm>
            <a:off x="5584874" y="2082658"/>
            <a:ext cx="5517928" cy="1646302"/>
          </a:xfrm>
        </p:spPr>
        <p:txBody>
          <a:bodyPr/>
          <a:lstStyle/>
          <a:p>
            <a:r>
              <a:rPr lang="en-US" dirty="0">
                <a:effectLst>
                  <a:outerShdw blurRad="38100" dist="38100" dir="2700000" algn="tl">
                    <a:srgbClr val="000000">
                      <a:alpha val="43137"/>
                    </a:srgbClr>
                  </a:outerShdw>
                </a:effectLst>
              </a:rPr>
              <a:t>Digital Marketing</a:t>
            </a:r>
            <a:br>
              <a:rPr lang="en-US" dirty="0">
                <a:effectLst>
                  <a:outerShdw blurRad="38100" dist="38100" dir="2700000" algn="tl">
                    <a:srgbClr val="000000">
                      <a:alpha val="43137"/>
                    </a:srgbClr>
                  </a:outerShdw>
                </a:effectLst>
              </a:rPr>
            </a:br>
            <a:r>
              <a:rPr lang="en-US" sz="2000" b="1" i="1" dirty="0">
                <a:solidFill>
                  <a:schemeClr val="accent1">
                    <a:lumMod val="75000"/>
                  </a:schemeClr>
                </a:solidFill>
                <a:latin typeface="Arial" panose="020B0604020202020204" pitchFamily="34" charset="0"/>
                <a:ea typeface="ＭＳ Ｐゴシック" panose="020B0600070205080204" pitchFamily="34" charset="-128"/>
                <a:cs typeface="Noto Sans CJK SC Regular" charset="0"/>
              </a:rPr>
              <a:t>Presented by Dev </a:t>
            </a:r>
            <a:r>
              <a:rPr lang="en-US" sz="2000" b="1" i="1" dirty="0" err="1">
                <a:solidFill>
                  <a:schemeClr val="accent1">
                    <a:lumMod val="75000"/>
                  </a:schemeClr>
                </a:solidFill>
                <a:latin typeface="Arial" panose="020B0604020202020204" pitchFamily="34" charset="0"/>
                <a:ea typeface="ＭＳ Ｐゴシック" panose="020B0600070205080204" pitchFamily="34" charset="-128"/>
                <a:cs typeface="Noto Sans CJK SC Regular" charset="0"/>
              </a:rPr>
              <a:t>Sarswat</a:t>
            </a:r>
            <a:br>
              <a:rPr lang="en-US" sz="2000" b="1" i="1" dirty="0">
                <a:solidFill>
                  <a:schemeClr val="accent1">
                    <a:lumMod val="75000"/>
                  </a:schemeClr>
                </a:solidFill>
                <a:latin typeface="Arial" panose="020B0604020202020204" pitchFamily="34" charset="0"/>
                <a:ea typeface="ＭＳ Ｐゴシック" panose="020B0600070205080204" pitchFamily="34" charset="-128"/>
                <a:cs typeface="Noto Sans CJK SC Regular" charset="0"/>
              </a:rPr>
            </a:br>
            <a:r>
              <a:rPr lang="en-US" sz="2000" b="1" i="1" dirty="0">
                <a:solidFill>
                  <a:schemeClr val="accent1">
                    <a:lumMod val="75000"/>
                  </a:schemeClr>
                </a:solidFill>
                <a:latin typeface="Arial" panose="020B0604020202020204" pitchFamily="34" charset="0"/>
                <a:ea typeface="ＭＳ Ｐゴシック" panose="020B0600070205080204" pitchFamily="34" charset="-128"/>
                <a:cs typeface="Noto Sans CJK SC Regular" charset="0"/>
              </a:rPr>
              <a:t>(TYBCA-C-169)</a:t>
            </a:r>
            <a:br>
              <a:rPr lang="en-US" sz="2000" b="1" i="1" dirty="0">
                <a:solidFill>
                  <a:schemeClr val="accent1">
                    <a:lumMod val="75000"/>
                  </a:schemeClr>
                </a:solidFill>
                <a:latin typeface="Arial" panose="020B0604020202020204" pitchFamily="34" charset="0"/>
                <a:ea typeface="ＭＳ Ｐゴシック" panose="020B0600070205080204" pitchFamily="34" charset="-128"/>
                <a:cs typeface="Noto Sans CJK SC Regular" charset="0"/>
              </a:rPr>
            </a:br>
            <a:r>
              <a:rPr lang="en-US" sz="2000" b="1" i="1" dirty="0">
                <a:solidFill>
                  <a:schemeClr val="accent1">
                    <a:lumMod val="75000"/>
                  </a:schemeClr>
                </a:solidFill>
                <a:latin typeface="Arial" panose="020B0604020202020204" pitchFamily="34" charset="0"/>
                <a:ea typeface="ＭＳ Ｐゴシック" panose="020B0600070205080204" pitchFamily="34" charset="-128"/>
                <a:cs typeface="Noto Sans CJK SC Regular" charset="0"/>
              </a:rPr>
              <a:t>Faculty name: Akanksha Srivastav</a:t>
            </a:r>
          </a:p>
        </p:txBody>
      </p:sp>
      <p:pic>
        <p:nvPicPr>
          <p:cNvPr id="7" name="Picture 6">
            <a:extLst>
              <a:ext uri="{FF2B5EF4-FFF2-40B4-BE49-F238E27FC236}">
                <a16:creationId xmlns:a16="http://schemas.microsoft.com/office/drawing/2014/main" id="{904C00F1-98AE-4D5B-B98B-0F667B7F8701}"/>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1984" t="11143" r="49776" b="16418"/>
          <a:stretch/>
        </p:blipFill>
        <p:spPr>
          <a:xfrm>
            <a:off x="1089198" y="1125415"/>
            <a:ext cx="4417256" cy="4346917"/>
          </a:xfrm>
          <a:prstGeom prst="ellipse">
            <a:avLst/>
          </a:prstGeom>
          <a:ln>
            <a:noFill/>
          </a:ln>
          <a:effectLst>
            <a:softEdge rad="112500"/>
          </a:effectLst>
        </p:spPr>
      </p:pic>
    </p:spTree>
    <p:extLst>
      <p:ext uri="{BB962C8B-B14F-4D97-AF65-F5344CB8AC3E}">
        <p14:creationId xmlns:p14="http://schemas.microsoft.com/office/powerpoint/2010/main" val="2326436296"/>
      </p:ext>
    </p:extLst>
  </p:cSld>
  <p:clrMapOvr>
    <a:masterClrMapping/>
  </p:clrMapOvr>
  <mc:AlternateContent xmlns:mc="http://schemas.openxmlformats.org/markup-compatibility/2006" xmlns:p15="http://schemas.microsoft.com/office/powerpoint/2012/main">
    <mc:Choice Requires="p15">
      <p:transition>
        <p15:prstTrans prst="curtains"/>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FDF29E4E-D4B2-477B-AC29-4CA01FAC13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225" y="115081"/>
            <a:ext cx="8523287" cy="63198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06100377"/>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A710B-2B6D-465D-A04F-73AFBE64959B}"/>
              </a:ext>
            </a:extLst>
          </p:cNvPr>
          <p:cNvSpPr>
            <a:spLocks noGrp="1"/>
          </p:cNvSpPr>
          <p:nvPr>
            <p:ph type="title"/>
          </p:nvPr>
        </p:nvSpPr>
        <p:spPr/>
        <p:txBody>
          <a:bodyPr>
            <a:normAutofit/>
          </a:bodyPr>
          <a:lstStyle/>
          <a:p>
            <a:r>
              <a:rPr lang="da-DK" altLang="en-US" sz="3200" b="1" i="1" dirty="0">
                <a:solidFill>
                  <a:schemeClr val="accent1">
                    <a:lumMod val="75000"/>
                  </a:schemeClr>
                </a:solidFill>
                <a:ea typeface="ＭＳ Ｐゴシック" panose="020B0600070205080204" pitchFamily="34" charset="-128"/>
              </a:rPr>
              <a:t>What is pay per click (PPC)?</a:t>
            </a:r>
            <a:endParaRPr lang="en-US" sz="3200" dirty="0">
              <a:solidFill>
                <a:schemeClr val="accent1">
                  <a:lumMod val="75000"/>
                </a:schemeClr>
              </a:solidFill>
            </a:endParaRPr>
          </a:p>
        </p:txBody>
      </p:sp>
      <p:sp>
        <p:nvSpPr>
          <p:cNvPr id="4" name="Text Box 1">
            <a:extLst>
              <a:ext uri="{FF2B5EF4-FFF2-40B4-BE49-F238E27FC236}">
                <a16:creationId xmlns:a16="http://schemas.microsoft.com/office/drawing/2014/main" id="{7CA4AFFD-8D65-493B-BB93-2BF3EF65D591}"/>
              </a:ext>
            </a:extLst>
          </p:cNvPr>
          <p:cNvSpPr txBox="1">
            <a:spLocks noChangeArrowheads="1"/>
          </p:cNvSpPr>
          <p:nvPr/>
        </p:nvSpPr>
        <p:spPr bwMode="auto">
          <a:xfrm>
            <a:off x="677334" y="1252537"/>
            <a:ext cx="5770563"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panose="020B0604020202020204" pitchFamily="34" charset="0"/>
                <a:cs typeface="Noto Sans CJK SC Regular" charset="0"/>
              </a:defRPr>
            </a:lvl1pPr>
            <a:lvl2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panose="020B0604020202020204" pitchFamily="34" charset="0"/>
                <a:cs typeface="Noto Sans CJK SC Regular" charset="0"/>
              </a:defRPr>
            </a:lvl2pPr>
            <a:lvl3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panose="020B0604020202020204" pitchFamily="34" charset="0"/>
                <a:cs typeface="Noto Sans CJK SC Regular" charset="0"/>
              </a:defRPr>
            </a:lvl3pPr>
            <a:lvl4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panose="020B0604020202020204" pitchFamily="34" charset="0"/>
                <a:cs typeface="Noto Sans CJK SC Regular" charset="0"/>
              </a:defRPr>
            </a:lvl4pPr>
            <a:lvl5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panose="020B0604020202020204" pitchFamily="34" charset="0"/>
                <a:cs typeface="Noto Sans CJK SC Regular" charset="0"/>
              </a:defRPr>
            </a:lvl9pPr>
          </a:lstStyle>
          <a:p>
            <a:pPr>
              <a:lnSpc>
                <a:spcPct val="100000"/>
              </a:lnSpc>
              <a:spcBef>
                <a:spcPts val="325"/>
              </a:spcBef>
            </a:pPr>
            <a:r>
              <a:rPr lang="da-DK" altLang="en-US" sz="1600" b="1" dirty="0">
                <a:ea typeface="ＭＳ Ｐゴシック" panose="020B0600070205080204" pitchFamily="34" charset="-128"/>
              </a:rPr>
              <a:t>PPC definition</a:t>
            </a:r>
            <a:r>
              <a:rPr lang="da-DK" altLang="en-US" sz="1600" dirty="0">
                <a:ea typeface="ＭＳ Ｐゴシック" panose="020B0600070205080204" pitchFamily="34" charset="-128"/>
              </a:rPr>
              <a:t> </a:t>
            </a:r>
          </a:p>
          <a:p>
            <a:pPr>
              <a:lnSpc>
                <a:spcPct val="100000"/>
              </a:lnSpc>
              <a:spcBef>
                <a:spcPts val="325"/>
              </a:spcBef>
            </a:pPr>
            <a:endParaRPr lang="da-DK" altLang="en-US" sz="1600" dirty="0">
              <a:ea typeface="ＭＳ Ｐゴシック" panose="020B0600070205080204" pitchFamily="34" charset="-128"/>
            </a:endParaRPr>
          </a:p>
          <a:p>
            <a:pPr algn="just">
              <a:lnSpc>
                <a:spcPct val="100000"/>
              </a:lnSpc>
              <a:spcBef>
                <a:spcPts val="325"/>
              </a:spcBef>
            </a:pPr>
            <a:r>
              <a:rPr lang="da-DK" altLang="en-US" sz="1600" dirty="0">
                <a:ea typeface="ＭＳ Ｐゴシック" panose="020B0600070205080204" pitchFamily="34" charset="-128"/>
              </a:rPr>
              <a:t>Pay per click (</a:t>
            </a:r>
            <a:r>
              <a:rPr lang="da-DK" altLang="en-US" sz="1600" dirty="0">
                <a:solidFill>
                  <a:srgbClr val="FF0000"/>
                </a:solidFill>
                <a:ea typeface="ＭＳ Ｐゴシック" panose="020B0600070205080204" pitchFamily="34" charset="-128"/>
              </a:rPr>
              <a:t>PPC</a:t>
            </a:r>
            <a:r>
              <a:rPr lang="da-DK" altLang="en-US" sz="1600" dirty="0">
                <a:ea typeface="ＭＳ Ｐゴシック" panose="020B0600070205080204" pitchFamily="34" charset="-128"/>
              </a:rPr>
              <a:t>) is a type of sponsored online advertising that is used on a wide range of websites, including search engines, where the advertiser only pays if a web user clicks on their ad. Hence the title, 'pay per click'.</a:t>
            </a:r>
          </a:p>
          <a:p>
            <a:pPr algn="just">
              <a:lnSpc>
                <a:spcPct val="100000"/>
              </a:lnSpc>
              <a:spcBef>
                <a:spcPts val="325"/>
              </a:spcBef>
            </a:pPr>
            <a:endParaRPr lang="da-DK" altLang="en-US" sz="1600" dirty="0">
              <a:ea typeface="ＭＳ Ｐゴシック" panose="020B0600070205080204" pitchFamily="34" charset="-128"/>
            </a:endParaRPr>
          </a:p>
          <a:p>
            <a:pPr algn="just">
              <a:lnSpc>
                <a:spcPct val="100000"/>
              </a:lnSpc>
              <a:spcBef>
                <a:spcPts val="325"/>
              </a:spcBef>
            </a:pPr>
            <a:r>
              <a:rPr lang="da-DK" altLang="en-US" sz="1600" dirty="0">
                <a:ea typeface="ＭＳ Ｐゴシック" panose="020B0600070205080204" pitchFamily="34" charset="-128"/>
              </a:rPr>
              <a:t>Advertisers place </a:t>
            </a:r>
            <a:r>
              <a:rPr lang="da-DK" altLang="en-US" sz="1600" dirty="0">
                <a:solidFill>
                  <a:srgbClr val="FF0000"/>
                </a:solidFill>
                <a:ea typeface="ＭＳ Ｐゴシック" panose="020B0600070205080204" pitchFamily="34" charset="-128"/>
              </a:rPr>
              <a:t>bids</a:t>
            </a:r>
            <a:r>
              <a:rPr lang="da-DK" altLang="en-US" sz="1600" dirty="0">
                <a:ea typeface="ＭＳ Ｐゴシック" panose="020B0600070205080204" pitchFamily="34" charset="-128"/>
              </a:rPr>
              <a:t> on keywords or phrases that they think their target audience would type in a search field when they are looking for specific goods or services. </a:t>
            </a:r>
          </a:p>
        </p:txBody>
      </p:sp>
      <p:pic>
        <p:nvPicPr>
          <p:cNvPr id="5" name="Picture 4">
            <a:extLst>
              <a:ext uri="{FF2B5EF4-FFF2-40B4-BE49-F238E27FC236}">
                <a16:creationId xmlns:a16="http://schemas.microsoft.com/office/drawing/2014/main" id="{ABFA5E37-52E9-4D57-8D7B-3F709F606F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8969" y="2688688"/>
            <a:ext cx="2454275" cy="27749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72602320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1000"/>
                                        <p:tgtEl>
                                          <p:spTgt spid="4">
                                            <p:txEl>
                                              <p:pRg st="0" end="0"/>
                                            </p:txEl>
                                          </p:spTgt>
                                        </p:tgtEl>
                                      </p:cBhvr>
                                    </p:animEffect>
                                    <p:anim calcmode="lin" valueType="num">
                                      <p:cBhvr>
                                        <p:cTn id="16"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1000"/>
                                        <p:tgtEl>
                                          <p:spTgt spid="4">
                                            <p:txEl>
                                              <p:pRg st="2" end="2"/>
                                            </p:txEl>
                                          </p:spTgt>
                                        </p:tgtEl>
                                      </p:cBhvr>
                                    </p:animEffect>
                                    <p:anim calcmode="lin" valueType="num">
                                      <p:cBhvr>
                                        <p:cTn id="21"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1000"/>
                                        <p:tgtEl>
                                          <p:spTgt spid="4">
                                            <p:txEl>
                                              <p:pRg st="4" end="4"/>
                                            </p:txEl>
                                          </p:spTgt>
                                        </p:tgtEl>
                                      </p:cBhvr>
                                    </p:animEffect>
                                    <p:anim calcmode="lin" valueType="num">
                                      <p:cBhvr>
                                        <p:cTn id="2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1405F-611B-428D-9340-FAFCBFCEAC36}"/>
              </a:ext>
            </a:extLst>
          </p:cNvPr>
          <p:cNvSpPr>
            <a:spLocks noGrp="1"/>
          </p:cNvSpPr>
          <p:nvPr>
            <p:ph type="title"/>
          </p:nvPr>
        </p:nvSpPr>
        <p:spPr/>
        <p:txBody>
          <a:bodyPr/>
          <a:lstStyle/>
          <a:p>
            <a:r>
              <a:rPr lang="da-DK" altLang="en-US" sz="3600" b="1" i="1" dirty="0">
                <a:solidFill>
                  <a:schemeClr val="accent1">
                    <a:lumMod val="75000"/>
                  </a:schemeClr>
                </a:solidFill>
                <a:ea typeface="ＭＳ Ｐゴシック" panose="020B0600070205080204" pitchFamily="34" charset="-128"/>
              </a:rPr>
              <a:t>Benefits of pay per click (PPC)?</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3BD9F896-411B-46B6-9727-6A69F4B956ED}"/>
              </a:ext>
            </a:extLst>
          </p:cNvPr>
          <p:cNvSpPr>
            <a:spLocks noGrp="1"/>
          </p:cNvSpPr>
          <p:nvPr>
            <p:ph idx="1"/>
          </p:nvPr>
        </p:nvSpPr>
        <p:spPr>
          <a:xfrm>
            <a:off x="677334" y="1488613"/>
            <a:ext cx="8596668" cy="3880773"/>
          </a:xfrm>
        </p:spPr>
        <p:txBody>
          <a:bodyPr/>
          <a:lstStyle/>
          <a:p>
            <a:pPr>
              <a:lnSpc>
                <a:spcPct val="100000"/>
              </a:lnSpc>
              <a:spcBef>
                <a:spcPts val="288"/>
              </a:spcBef>
              <a:buFont typeface="Wingdings" panose="05000000000000000000" pitchFamily="2" charset="2"/>
              <a:buChar char=""/>
            </a:pPr>
            <a:r>
              <a:rPr lang="da-DK" altLang="en-US" sz="1400" dirty="0">
                <a:ea typeface="ＭＳ Ｐゴシック" panose="020B0600070205080204" pitchFamily="34" charset="-128"/>
              </a:rPr>
              <a:t>Very fast</a:t>
            </a:r>
          </a:p>
          <a:p>
            <a:pPr lvl="1">
              <a:lnSpc>
                <a:spcPct val="100000"/>
              </a:lnSpc>
              <a:spcBef>
                <a:spcPts val="288"/>
              </a:spcBef>
              <a:buFont typeface="Wingdings" panose="05000000000000000000" pitchFamily="2" charset="2"/>
              <a:buChar char=""/>
            </a:pPr>
            <a:r>
              <a:rPr lang="da-DK" altLang="en-US" sz="1400" dirty="0">
                <a:ea typeface="ＭＳ Ｐゴシック" panose="020B0600070205080204" pitchFamily="34" charset="-128"/>
              </a:rPr>
              <a:t>Get targeted visitors within hours (sometimes minutes)</a:t>
            </a:r>
          </a:p>
          <a:p>
            <a:pPr>
              <a:lnSpc>
                <a:spcPct val="100000"/>
              </a:lnSpc>
              <a:spcBef>
                <a:spcPts val="288"/>
              </a:spcBef>
              <a:buFont typeface="Wingdings" panose="05000000000000000000" pitchFamily="2" charset="2"/>
              <a:buChar char=""/>
            </a:pPr>
            <a:r>
              <a:rPr lang="da-DK" altLang="en-US" sz="1400" dirty="0">
                <a:ea typeface="ＭＳ Ｐゴシック" panose="020B0600070205080204" pitchFamily="34" charset="-128"/>
              </a:rPr>
              <a:t>Can </a:t>
            </a:r>
            <a:r>
              <a:rPr lang="da-DK" altLang="en-US" sz="1400" dirty="0">
                <a:solidFill>
                  <a:srgbClr val="FF0000"/>
                </a:solidFill>
                <a:ea typeface="ＭＳ Ｐゴシック" panose="020B0600070205080204" pitchFamily="34" charset="-128"/>
              </a:rPr>
              <a:t>yield</a:t>
            </a:r>
            <a:r>
              <a:rPr lang="da-DK" altLang="en-US" sz="1400" dirty="0">
                <a:ea typeface="ＭＳ Ｐゴシック" panose="020B0600070205080204" pitchFamily="34" charset="-128"/>
              </a:rPr>
              <a:t> highly profitable results</a:t>
            </a:r>
          </a:p>
          <a:p>
            <a:pPr>
              <a:lnSpc>
                <a:spcPct val="100000"/>
              </a:lnSpc>
              <a:spcBef>
                <a:spcPts val="288"/>
              </a:spcBef>
              <a:buFont typeface="Wingdings" panose="05000000000000000000" pitchFamily="2" charset="2"/>
              <a:buChar char=""/>
            </a:pPr>
            <a:r>
              <a:rPr lang="da-DK" altLang="en-US" sz="1400" dirty="0">
                <a:ea typeface="ＭＳ Ｐゴシック" panose="020B0600070205080204" pitchFamily="34" charset="-128"/>
              </a:rPr>
              <a:t>Great testing </a:t>
            </a:r>
            <a:r>
              <a:rPr lang="da-DK" altLang="en-US" sz="1400" dirty="0">
                <a:solidFill>
                  <a:srgbClr val="FF0000"/>
                </a:solidFill>
                <a:ea typeface="ＭＳ Ｐゴシック" panose="020B0600070205080204" pitchFamily="34" charset="-128"/>
              </a:rPr>
              <a:t>platform</a:t>
            </a:r>
            <a:r>
              <a:rPr lang="da-DK" altLang="en-US" sz="1400" dirty="0">
                <a:ea typeface="ＭＳ Ｐゴシック" panose="020B0600070205080204" pitchFamily="34" charset="-128"/>
              </a:rPr>
              <a:t> and can be highly targeted</a:t>
            </a:r>
          </a:p>
          <a:p>
            <a:pPr lvl="1">
              <a:lnSpc>
                <a:spcPct val="100000"/>
              </a:lnSpc>
              <a:spcBef>
                <a:spcPts val="288"/>
              </a:spcBef>
              <a:buFont typeface="Wingdings" panose="05000000000000000000" pitchFamily="2" charset="2"/>
              <a:buChar char=""/>
            </a:pPr>
            <a:r>
              <a:rPr lang="da-DK" altLang="en-US" sz="1400" dirty="0">
                <a:ea typeface="ＭＳ Ｐゴシック" panose="020B0600070205080204" pitchFamily="34" charset="-128"/>
              </a:rPr>
              <a:t>Time of day</a:t>
            </a:r>
          </a:p>
          <a:p>
            <a:pPr lvl="1">
              <a:lnSpc>
                <a:spcPct val="100000"/>
              </a:lnSpc>
              <a:spcBef>
                <a:spcPts val="288"/>
              </a:spcBef>
              <a:buFont typeface="Wingdings" panose="05000000000000000000" pitchFamily="2" charset="2"/>
              <a:buChar char=""/>
            </a:pPr>
            <a:r>
              <a:rPr lang="da-DK" altLang="en-US" sz="1400" dirty="0">
                <a:ea typeface="ＭＳ Ｐゴシック" panose="020B0600070205080204" pitchFamily="34" charset="-128"/>
              </a:rPr>
              <a:t>Geographic area</a:t>
            </a:r>
          </a:p>
          <a:p>
            <a:pPr lvl="1">
              <a:lnSpc>
                <a:spcPct val="100000"/>
              </a:lnSpc>
              <a:spcBef>
                <a:spcPts val="288"/>
              </a:spcBef>
              <a:buFont typeface="Wingdings" panose="05000000000000000000" pitchFamily="2" charset="2"/>
              <a:buChar char=""/>
            </a:pPr>
            <a:r>
              <a:rPr lang="da-DK" altLang="en-US" sz="1400" dirty="0">
                <a:ea typeface="ＭＳ Ｐゴシック" panose="020B0600070205080204" pitchFamily="34" charset="-128"/>
              </a:rPr>
              <a:t>Keywords and phrases</a:t>
            </a:r>
          </a:p>
          <a:p>
            <a:pPr lvl="1">
              <a:lnSpc>
                <a:spcPct val="100000"/>
              </a:lnSpc>
              <a:spcBef>
                <a:spcPts val="288"/>
              </a:spcBef>
              <a:buFont typeface="Wingdings" panose="05000000000000000000" pitchFamily="2" charset="2"/>
              <a:buChar char=""/>
            </a:pPr>
            <a:r>
              <a:rPr lang="da-DK" altLang="en-US" sz="1400" dirty="0">
                <a:ea typeface="ＭＳ Ｐゴシック" panose="020B0600070205080204" pitchFamily="34" charset="-128"/>
              </a:rPr>
              <a:t>Immediate feedback</a:t>
            </a:r>
            <a:endParaRPr lang="en-US" dirty="0"/>
          </a:p>
        </p:txBody>
      </p:sp>
      <p:pic>
        <p:nvPicPr>
          <p:cNvPr id="4" name="Picture 4">
            <a:extLst>
              <a:ext uri="{FF2B5EF4-FFF2-40B4-BE49-F238E27FC236}">
                <a16:creationId xmlns:a16="http://schemas.microsoft.com/office/drawing/2014/main" id="{D3477DF4-4AEE-4EC9-9487-872CEB8B67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089006">
            <a:off x="6215015" y="2027832"/>
            <a:ext cx="3757612" cy="3492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065401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7">
                                          <p:stCondLst>
                                            <p:cond delay="0"/>
                                          </p:stCondLst>
                                        </p:cTn>
                                        <p:tgtEl>
                                          <p:spTgt spid="2"/>
                                        </p:tgtEl>
                                      </p:cBhvr>
                                    </p:animEffect>
                                    <p:anim calcmode="lin" valueType="num">
                                      <p:cBhvr>
                                        <p:cTn id="8" dur="1594"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581"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581" tmFilter="0, 0; 0.125,0.2665; 0.25,0.4; 0.375,0.465; 0.5,0.5;  0.625,0.535; 0.75,0.6; 0.875,0.7335; 1,1">
                                          <p:stCondLst>
                                            <p:cond delay="581"/>
                                          </p:stCondLst>
                                        </p:cTn>
                                        <p:tgtEl>
                                          <p:spTgt spid="2"/>
                                        </p:tgtEl>
                                        <p:attrNameLst>
                                          <p:attrName>ppt_y</p:attrName>
                                        </p:attrNameLst>
                                      </p:cBhvr>
                                      <p:tavLst>
                                        <p:tav tm="0" fmla="#ppt_y-sin(pi*$)/9">
                                          <p:val>
                                            <p:fltVal val="0"/>
                                          </p:val>
                                        </p:tav>
                                        <p:tav tm="100000">
                                          <p:val>
                                            <p:fltVal val="1"/>
                                          </p:val>
                                        </p:tav>
                                      </p:tavLst>
                                    </p:anim>
                                    <p:anim calcmode="lin" valueType="num">
                                      <p:cBhvr>
                                        <p:cTn id="11" dur="290" tmFilter="0, 0; 0.125,0.2665; 0.25,0.4; 0.375,0.465; 0.5,0.5;  0.625,0.535; 0.75,0.6; 0.875,0.7335; 1,1">
                                          <p:stCondLst>
                                            <p:cond delay="1159"/>
                                          </p:stCondLst>
                                        </p:cTn>
                                        <p:tgtEl>
                                          <p:spTgt spid="2"/>
                                        </p:tgtEl>
                                        <p:attrNameLst>
                                          <p:attrName>ppt_y</p:attrName>
                                        </p:attrNameLst>
                                      </p:cBhvr>
                                      <p:tavLst>
                                        <p:tav tm="0" fmla="#ppt_y-sin(pi*$)/27">
                                          <p:val>
                                            <p:fltVal val="0"/>
                                          </p:val>
                                        </p:tav>
                                        <p:tav tm="100000">
                                          <p:val>
                                            <p:fltVal val="1"/>
                                          </p:val>
                                        </p:tav>
                                      </p:tavLst>
                                    </p:anim>
                                    <p:anim calcmode="lin" valueType="num">
                                      <p:cBhvr>
                                        <p:cTn id="12" dur="144" tmFilter="0, 0; 0.125,0.2665; 0.25,0.4; 0.375,0.465; 0.5,0.5;  0.625,0.535; 0.75,0.6; 0.875,0.7335; 1,1">
                                          <p:stCondLst>
                                            <p:cond delay="1449"/>
                                          </p:stCondLst>
                                        </p:cTn>
                                        <p:tgtEl>
                                          <p:spTgt spid="2"/>
                                        </p:tgtEl>
                                        <p:attrNameLst>
                                          <p:attrName>ppt_y</p:attrName>
                                        </p:attrNameLst>
                                      </p:cBhvr>
                                      <p:tavLst>
                                        <p:tav tm="0" fmla="#ppt_y-sin(pi*$)/81">
                                          <p:val>
                                            <p:fltVal val="0"/>
                                          </p:val>
                                        </p:tav>
                                        <p:tav tm="100000">
                                          <p:val>
                                            <p:fltVal val="1"/>
                                          </p:val>
                                        </p:tav>
                                      </p:tavLst>
                                    </p:anim>
                                    <p:animScale>
                                      <p:cBhvr>
                                        <p:cTn id="13" dur="23">
                                          <p:stCondLst>
                                            <p:cond delay="569"/>
                                          </p:stCondLst>
                                        </p:cTn>
                                        <p:tgtEl>
                                          <p:spTgt spid="2"/>
                                        </p:tgtEl>
                                      </p:cBhvr>
                                      <p:to x="100000" y="60000"/>
                                    </p:animScale>
                                    <p:animScale>
                                      <p:cBhvr>
                                        <p:cTn id="14" dur="145" decel="50000">
                                          <p:stCondLst>
                                            <p:cond delay="592"/>
                                          </p:stCondLst>
                                        </p:cTn>
                                        <p:tgtEl>
                                          <p:spTgt spid="2"/>
                                        </p:tgtEl>
                                      </p:cBhvr>
                                      <p:to x="100000" y="100000"/>
                                    </p:animScale>
                                    <p:animScale>
                                      <p:cBhvr>
                                        <p:cTn id="15" dur="23">
                                          <p:stCondLst>
                                            <p:cond delay="1148"/>
                                          </p:stCondLst>
                                        </p:cTn>
                                        <p:tgtEl>
                                          <p:spTgt spid="2"/>
                                        </p:tgtEl>
                                      </p:cBhvr>
                                      <p:to x="100000" y="80000"/>
                                    </p:animScale>
                                    <p:animScale>
                                      <p:cBhvr>
                                        <p:cTn id="16" dur="145" decel="50000">
                                          <p:stCondLst>
                                            <p:cond delay="1171"/>
                                          </p:stCondLst>
                                        </p:cTn>
                                        <p:tgtEl>
                                          <p:spTgt spid="2"/>
                                        </p:tgtEl>
                                      </p:cBhvr>
                                      <p:to x="100000" y="100000"/>
                                    </p:animScale>
                                    <p:animScale>
                                      <p:cBhvr>
                                        <p:cTn id="17" dur="23">
                                          <p:stCondLst>
                                            <p:cond delay="1437"/>
                                          </p:stCondLst>
                                        </p:cTn>
                                        <p:tgtEl>
                                          <p:spTgt spid="2"/>
                                        </p:tgtEl>
                                      </p:cBhvr>
                                      <p:to x="100000" y="90000"/>
                                    </p:animScale>
                                    <p:animScale>
                                      <p:cBhvr>
                                        <p:cTn id="18" dur="145" decel="50000">
                                          <p:stCondLst>
                                            <p:cond delay="1459"/>
                                          </p:stCondLst>
                                        </p:cTn>
                                        <p:tgtEl>
                                          <p:spTgt spid="2"/>
                                        </p:tgtEl>
                                      </p:cBhvr>
                                      <p:to x="100000" y="100000"/>
                                    </p:animScale>
                                    <p:animScale>
                                      <p:cBhvr>
                                        <p:cTn id="19" dur="23">
                                          <p:stCondLst>
                                            <p:cond delay="1582"/>
                                          </p:stCondLst>
                                        </p:cTn>
                                        <p:tgtEl>
                                          <p:spTgt spid="2"/>
                                        </p:tgtEl>
                                      </p:cBhvr>
                                      <p:to x="100000" y="95000"/>
                                    </p:animScale>
                                    <p:animScale>
                                      <p:cBhvr>
                                        <p:cTn id="20" dur="145" decel="50000">
                                          <p:stCondLst>
                                            <p:cond delay="1605"/>
                                          </p:stCondLst>
                                        </p:cTn>
                                        <p:tgtEl>
                                          <p:spTgt spid="2"/>
                                        </p:tgtEl>
                                      </p:cBhvr>
                                      <p:to x="100000" y="100000"/>
                                    </p:animScale>
                                  </p:childTnLst>
                                </p:cTn>
                              </p:par>
                              <p:par>
                                <p:cTn id="21" presetID="3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1000" fill="hold"/>
                                        <p:tgtEl>
                                          <p:spTgt spid="4"/>
                                        </p:tgtEl>
                                        <p:attrNameLst>
                                          <p:attrName>ppt_w</p:attrName>
                                        </p:attrNameLst>
                                      </p:cBhvr>
                                      <p:tavLst>
                                        <p:tav tm="0">
                                          <p:val>
                                            <p:fltVal val="0"/>
                                          </p:val>
                                        </p:tav>
                                        <p:tav tm="100000">
                                          <p:val>
                                            <p:strVal val="#ppt_w"/>
                                          </p:val>
                                        </p:tav>
                                      </p:tavLst>
                                    </p:anim>
                                    <p:anim calcmode="lin" valueType="num">
                                      <p:cBhvr>
                                        <p:cTn id="24" dur="1000" fill="hold"/>
                                        <p:tgtEl>
                                          <p:spTgt spid="4"/>
                                        </p:tgtEl>
                                        <p:attrNameLst>
                                          <p:attrName>ppt_h</p:attrName>
                                        </p:attrNameLst>
                                      </p:cBhvr>
                                      <p:tavLst>
                                        <p:tav tm="0">
                                          <p:val>
                                            <p:fltVal val="0"/>
                                          </p:val>
                                        </p:tav>
                                        <p:tav tm="100000">
                                          <p:val>
                                            <p:strVal val="#ppt_h"/>
                                          </p:val>
                                        </p:tav>
                                      </p:tavLst>
                                    </p:anim>
                                    <p:anim calcmode="lin" valueType="num">
                                      <p:cBhvr>
                                        <p:cTn id="25" dur="1000" fill="hold"/>
                                        <p:tgtEl>
                                          <p:spTgt spid="4"/>
                                        </p:tgtEl>
                                        <p:attrNameLst>
                                          <p:attrName>style.rotation</p:attrName>
                                        </p:attrNameLst>
                                      </p:cBhvr>
                                      <p:tavLst>
                                        <p:tav tm="0">
                                          <p:val>
                                            <p:fltVal val="90"/>
                                          </p:val>
                                        </p:tav>
                                        <p:tav tm="100000">
                                          <p:val>
                                            <p:fltVal val="0"/>
                                          </p:val>
                                        </p:tav>
                                      </p:tavLst>
                                    </p:anim>
                                    <p:animEffect transition="in" filter="fade">
                                      <p:cBhvr>
                                        <p:cTn id="26" dur="1000"/>
                                        <p:tgtEl>
                                          <p:spTgt spid="4"/>
                                        </p:tgtEl>
                                      </p:cBhvr>
                                    </p:animEffect>
                                  </p:childTnLst>
                                </p:cTn>
                              </p:par>
                              <p:par>
                                <p:cTn id="27" presetID="2" presetClass="entr" presetSubtype="4" fill="hold" grpId="0" nodeType="with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 calcmode="lin" valueType="num">
                                      <p:cBhvr additive="base">
                                        <p:cTn id="2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 calcmode="lin" valueType="num">
                                      <p:cBhvr additive="base">
                                        <p:cTn id="3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 calcmode="lin" valueType="num">
                                      <p:cBhvr additive="base">
                                        <p:cTn id="4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 calcmode="lin" valueType="num">
                                      <p:cBhvr additive="base">
                                        <p:cTn id="4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 calcmode="lin" valueType="num">
                                      <p:cBhvr additive="base">
                                        <p:cTn id="5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anim calcmode="lin" valueType="num">
                                      <p:cBhvr additive="base">
                                        <p:cTn id="5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B2F11-3AE7-4DEA-BBC0-81B50748CE1F}"/>
              </a:ext>
            </a:extLst>
          </p:cNvPr>
          <p:cNvSpPr>
            <a:spLocks noGrp="1"/>
          </p:cNvSpPr>
          <p:nvPr>
            <p:ph type="title"/>
          </p:nvPr>
        </p:nvSpPr>
        <p:spPr>
          <a:xfrm>
            <a:off x="677334" y="609600"/>
            <a:ext cx="8596668" cy="586154"/>
          </a:xfrm>
        </p:spPr>
        <p:txBody>
          <a:bodyPr>
            <a:normAutofit fontScale="90000"/>
          </a:bodyPr>
          <a:lstStyle/>
          <a:p>
            <a:r>
              <a:rPr lang="en-US" b="0" i="0" dirty="0">
                <a:effectLst/>
                <a:latin typeface="Arial" panose="020B0604020202020204" pitchFamily="34" charset="0"/>
              </a:rPr>
              <a:t>Social Media Marketing</a:t>
            </a:r>
            <a:endParaRPr lang="en-US" dirty="0"/>
          </a:p>
        </p:txBody>
      </p:sp>
      <p:sp>
        <p:nvSpPr>
          <p:cNvPr id="3" name="Content Placeholder 2">
            <a:extLst>
              <a:ext uri="{FF2B5EF4-FFF2-40B4-BE49-F238E27FC236}">
                <a16:creationId xmlns:a16="http://schemas.microsoft.com/office/drawing/2014/main" id="{CD95266C-3879-42F0-9F1A-06315E2E41C3}"/>
              </a:ext>
            </a:extLst>
          </p:cNvPr>
          <p:cNvSpPr>
            <a:spLocks noGrp="1"/>
          </p:cNvSpPr>
          <p:nvPr>
            <p:ph idx="1"/>
          </p:nvPr>
        </p:nvSpPr>
        <p:spPr>
          <a:xfrm>
            <a:off x="677334" y="1302460"/>
            <a:ext cx="8596668" cy="3880773"/>
          </a:xfrm>
        </p:spPr>
        <p:txBody>
          <a:bodyPr>
            <a:normAutofit fontScale="92500" lnSpcReduction="10000"/>
          </a:bodyPr>
          <a:lstStyle/>
          <a:p>
            <a:pPr algn="just"/>
            <a:r>
              <a:rPr lang="en-US" b="0" i="0" dirty="0">
                <a:solidFill>
                  <a:srgbClr val="000000"/>
                </a:solidFill>
                <a:effectLst/>
                <a:latin typeface="Arial" panose="020B0604020202020204" pitchFamily="34" charset="0"/>
              </a:rPr>
              <a:t>Social Media Marketing is the manner of generating website traffic or attracting viewers and customers through social networking websites such as Facebook, Pinterest, LinkedIn, Twitter, and so on. Social media marketing is a subset of digital marketing.</a:t>
            </a:r>
          </a:p>
          <a:p>
            <a:endParaRPr lang="en-US" dirty="0">
              <a:solidFill>
                <a:srgbClr val="000000"/>
              </a:solidFill>
              <a:latin typeface="Arial" panose="020B0604020202020204" pitchFamily="34" charset="0"/>
            </a:endParaRPr>
          </a:p>
          <a:p>
            <a:endParaRPr lang="en-US" b="0" i="0" dirty="0">
              <a:solidFill>
                <a:srgbClr val="000000"/>
              </a:solidFill>
              <a:effectLst/>
              <a:latin typeface="Arial" panose="020B0604020202020204" pitchFamily="34" charset="0"/>
            </a:endParaRPr>
          </a:p>
          <a:p>
            <a:endParaRPr lang="en-US" dirty="0">
              <a:solidFill>
                <a:srgbClr val="000000"/>
              </a:solidFill>
              <a:latin typeface="Arial" panose="020B0604020202020204" pitchFamily="34" charset="0"/>
            </a:endParaRPr>
          </a:p>
          <a:p>
            <a:pPr marL="0" indent="0">
              <a:buNone/>
            </a:pPr>
            <a:endParaRPr lang="en-US" b="0" i="0" dirty="0">
              <a:solidFill>
                <a:srgbClr val="000000"/>
              </a:solidFill>
              <a:effectLst/>
              <a:latin typeface="Arial" panose="020B0604020202020204" pitchFamily="34" charset="0"/>
            </a:endParaRPr>
          </a:p>
          <a:p>
            <a:pPr algn="just"/>
            <a:r>
              <a:rPr lang="en-US" dirty="0">
                <a:solidFill>
                  <a:srgbClr val="000000"/>
                </a:solidFill>
                <a:latin typeface="Arial" panose="020B0604020202020204" pitchFamily="34" charset="0"/>
              </a:rPr>
              <a:t>All social networking websites support sharing of content, but all are not necessarily employed for digital marketing. While Facebook emphasizes on personal sharing, Twitter emphasizes on tweeting short messages about ones’ opinions or reactions, and LinkedIn goes for professional networking, Pinterest motivates to market one’s ideas and online businesses.</a:t>
            </a:r>
          </a:p>
          <a:p>
            <a:endParaRPr lang="en-US" dirty="0"/>
          </a:p>
        </p:txBody>
      </p:sp>
      <p:pic>
        <p:nvPicPr>
          <p:cNvPr id="5" name="Picture 4">
            <a:extLst>
              <a:ext uri="{FF2B5EF4-FFF2-40B4-BE49-F238E27FC236}">
                <a16:creationId xmlns:a16="http://schemas.microsoft.com/office/drawing/2014/main" id="{2B7FEDD0-CFA6-4A6C-877B-F23DC56708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7998" y="2452760"/>
            <a:ext cx="3429000" cy="1333500"/>
          </a:xfrm>
          <a:prstGeom prst="rect">
            <a:avLst/>
          </a:prstGeom>
        </p:spPr>
      </p:pic>
    </p:spTree>
    <p:extLst>
      <p:ext uri="{BB962C8B-B14F-4D97-AF65-F5344CB8AC3E}">
        <p14:creationId xmlns:p14="http://schemas.microsoft.com/office/powerpoint/2010/main" val="241090310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 calcmode="lin" valueType="num">
                                      <p:cBhvr additive="base">
                                        <p:cTn id="2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23FB0-6100-487B-B75F-00E5A7ECF6AC}"/>
              </a:ext>
            </a:extLst>
          </p:cNvPr>
          <p:cNvSpPr>
            <a:spLocks noGrp="1"/>
          </p:cNvSpPr>
          <p:nvPr>
            <p:ph type="title"/>
          </p:nvPr>
        </p:nvSpPr>
        <p:spPr/>
        <p:txBody>
          <a:bodyPr>
            <a:normAutofit fontScale="90000"/>
          </a:bodyPr>
          <a:lstStyle/>
          <a:p>
            <a:r>
              <a:rPr lang="da-DK" altLang="en-US" sz="3600" b="1" i="1" dirty="0">
                <a:solidFill>
                  <a:schemeClr val="accent1">
                    <a:lumMod val="75000"/>
                  </a:schemeClr>
                </a:solidFill>
                <a:ea typeface="ＭＳ Ｐゴシック" panose="020B0600070205080204" pitchFamily="34" charset="-128"/>
              </a:rPr>
              <a:t>Benefits of social media marketing (SMM)?</a:t>
            </a:r>
            <a:br>
              <a:rPr lang="da-DK" altLang="en-US" sz="3600" b="1" i="1" dirty="0">
                <a:solidFill>
                  <a:srgbClr val="FFFFFF"/>
                </a:solidFill>
                <a:ea typeface="ＭＳ Ｐゴシック" panose="020B0600070205080204" pitchFamily="34" charset="-128"/>
              </a:rPr>
            </a:br>
            <a:endParaRPr lang="en-US" dirty="0"/>
          </a:p>
        </p:txBody>
      </p:sp>
      <p:sp>
        <p:nvSpPr>
          <p:cNvPr id="3" name="Content Placeholder 2">
            <a:extLst>
              <a:ext uri="{FF2B5EF4-FFF2-40B4-BE49-F238E27FC236}">
                <a16:creationId xmlns:a16="http://schemas.microsoft.com/office/drawing/2014/main" id="{BB5E2740-787C-4007-B4CF-86EECAB30A8F}"/>
              </a:ext>
            </a:extLst>
          </p:cNvPr>
          <p:cNvSpPr>
            <a:spLocks noGrp="1"/>
          </p:cNvSpPr>
          <p:nvPr>
            <p:ph idx="1"/>
          </p:nvPr>
        </p:nvSpPr>
        <p:spPr>
          <a:xfrm>
            <a:off x="677334" y="1488613"/>
            <a:ext cx="8596668" cy="3880773"/>
          </a:xfrm>
        </p:spPr>
        <p:txBody>
          <a:bodyPr/>
          <a:lstStyle/>
          <a:p>
            <a:pPr>
              <a:lnSpc>
                <a:spcPct val="100000"/>
              </a:lnSpc>
              <a:spcBef>
                <a:spcPts val="288"/>
              </a:spcBef>
              <a:buClr>
                <a:srgbClr val="FF0000"/>
              </a:buClr>
              <a:buFont typeface="Wingdings" panose="05000000000000000000" pitchFamily="2" charset="2"/>
              <a:buChar char=""/>
            </a:pPr>
            <a:r>
              <a:rPr lang="da-DK" altLang="en-US" sz="1800" dirty="0">
                <a:solidFill>
                  <a:srgbClr val="FF0000"/>
                </a:solidFill>
                <a:ea typeface="ＭＳ Ｐゴシック" panose="020B0600070205080204" pitchFamily="34" charset="-128"/>
              </a:rPr>
              <a:t>Targeted</a:t>
            </a:r>
            <a:r>
              <a:rPr lang="da-DK" altLang="en-US" sz="1800" dirty="0">
                <a:ea typeface="ＭＳ Ｐゴシック" panose="020B0600070205080204" pitchFamily="34" charset="-128"/>
              </a:rPr>
              <a:t> traffic</a:t>
            </a:r>
          </a:p>
          <a:p>
            <a:pPr>
              <a:lnSpc>
                <a:spcPct val="100000"/>
              </a:lnSpc>
              <a:spcBef>
                <a:spcPts val="288"/>
              </a:spcBef>
              <a:buFont typeface="Wingdings" panose="05000000000000000000" pitchFamily="2" charset="2"/>
              <a:buChar char=""/>
            </a:pPr>
            <a:r>
              <a:rPr lang="da-DK" altLang="en-US" sz="1800" dirty="0">
                <a:ea typeface="ＭＳ Ｐゴシック" panose="020B0600070205080204" pitchFamily="34" charset="-128"/>
              </a:rPr>
              <a:t>High return on investment (</a:t>
            </a:r>
            <a:r>
              <a:rPr lang="da-DK" altLang="en-US" sz="1800" dirty="0">
                <a:solidFill>
                  <a:srgbClr val="FF0000"/>
                </a:solidFill>
                <a:ea typeface="ＭＳ Ｐゴシック" panose="020B0600070205080204" pitchFamily="34" charset="-128"/>
              </a:rPr>
              <a:t>ROI</a:t>
            </a:r>
            <a:r>
              <a:rPr lang="da-DK" altLang="en-US" sz="1800" dirty="0">
                <a:ea typeface="ＭＳ Ｐゴシック" panose="020B0600070205080204" pitchFamily="34" charset="-128"/>
              </a:rPr>
              <a:t>)</a:t>
            </a:r>
          </a:p>
          <a:p>
            <a:pPr>
              <a:lnSpc>
                <a:spcPct val="100000"/>
              </a:lnSpc>
              <a:spcBef>
                <a:spcPts val="288"/>
              </a:spcBef>
              <a:buFont typeface="Wingdings" panose="05000000000000000000" pitchFamily="2" charset="2"/>
              <a:buChar char=""/>
            </a:pPr>
            <a:r>
              <a:rPr lang="da-DK" altLang="en-US" sz="1800" dirty="0">
                <a:ea typeface="ＭＳ Ｐゴシック" panose="020B0600070205080204" pitchFamily="34" charset="-128"/>
              </a:rPr>
              <a:t>Does not require specialization or vast technical skills</a:t>
            </a:r>
          </a:p>
          <a:p>
            <a:pPr>
              <a:lnSpc>
                <a:spcPct val="100000"/>
              </a:lnSpc>
              <a:spcBef>
                <a:spcPts val="288"/>
              </a:spcBef>
              <a:buFont typeface="Wingdings" panose="05000000000000000000" pitchFamily="2" charset="2"/>
              <a:buChar char=""/>
            </a:pPr>
            <a:r>
              <a:rPr lang="da-DK" altLang="en-US" sz="1800" dirty="0">
                <a:ea typeface="ＭＳ Ｐゴシック" panose="020B0600070205080204" pitchFamily="34" charset="-128"/>
              </a:rPr>
              <a:t>Ability to go viral therefore high visibility</a:t>
            </a:r>
          </a:p>
          <a:p>
            <a:pPr>
              <a:lnSpc>
                <a:spcPct val="100000"/>
              </a:lnSpc>
              <a:spcBef>
                <a:spcPts val="288"/>
              </a:spcBef>
              <a:buClr>
                <a:srgbClr val="FF0000"/>
              </a:buClr>
              <a:buFont typeface="Wingdings" panose="05000000000000000000" pitchFamily="2" charset="2"/>
              <a:buChar char=""/>
            </a:pPr>
            <a:r>
              <a:rPr lang="da-DK" altLang="en-US" sz="1800" dirty="0">
                <a:solidFill>
                  <a:srgbClr val="FF0000"/>
                </a:solidFill>
                <a:ea typeface="ＭＳ Ｐゴシック" panose="020B0600070205080204" pitchFamily="34" charset="-128"/>
              </a:rPr>
              <a:t>Cost effective </a:t>
            </a:r>
            <a:r>
              <a:rPr lang="da-DK" altLang="en-US" sz="1800" dirty="0">
                <a:ea typeface="ＭＳ Ｐゴシック" panose="020B0600070205080204" pitchFamily="34" charset="-128"/>
              </a:rPr>
              <a:t>(only time and effort)</a:t>
            </a:r>
          </a:p>
          <a:p>
            <a:endParaRPr lang="en-US" dirty="0"/>
          </a:p>
        </p:txBody>
      </p:sp>
      <p:pic>
        <p:nvPicPr>
          <p:cNvPr id="4" name="Picture 4">
            <a:extLst>
              <a:ext uri="{FF2B5EF4-FFF2-40B4-BE49-F238E27FC236}">
                <a16:creationId xmlns:a16="http://schemas.microsoft.com/office/drawing/2014/main" id="{8B5382B5-23E4-4AFF-975E-0A00940761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023142">
            <a:off x="6231659" y="2068590"/>
            <a:ext cx="3757612" cy="3492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8507140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3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1000" fill="hold"/>
                                        <p:tgtEl>
                                          <p:spTgt spid="4"/>
                                        </p:tgtEl>
                                        <p:attrNameLst>
                                          <p:attrName>ppt_w</p:attrName>
                                        </p:attrNameLst>
                                      </p:cBhvr>
                                      <p:tavLst>
                                        <p:tav tm="0">
                                          <p:val>
                                            <p:fltVal val="0"/>
                                          </p:val>
                                        </p:tav>
                                        <p:tav tm="100000">
                                          <p:val>
                                            <p:strVal val="#ppt_w"/>
                                          </p:val>
                                        </p:tav>
                                      </p:tavLst>
                                    </p:anim>
                                    <p:anim calcmode="lin" valueType="num">
                                      <p:cBhvr>
                                        <p:cTn id="24" dur="1000" fill="hold"/>
                                        <p:tgtEl>
                                          <p:spTgt spid="4"/>
                                        </p:tgtEl>
                                        <p:attrNameLst>
                                          <p:attrName>ppt_h</p:attrName>
                                        </p:attrNameLst>
                                      </p:cBhvr>
                                      <p:tavLst>
                                        <p:tav tm="0">
                                          <p:val>
                                            <p:fltVal val="0"/>
                                          </p:val>
                                        </p:tav>
                                        <p:tav tm="100000">
                                          <p:val>
                                            <p:strVal val="#ppt_h"/>
                                          </p:val>
                                        </p:tav>
                                      </p:tavLst>
                                    </p:anim>
                                    <p:anim calcmode="lin" valueType="num">
                                      <p:cBhvr>
                                        <p:cTn id="25" dur="1000" fill="hold"/>
                                        <p:tgtEl>
                                          <p:spTgt spid="4"/>
                                        </p:tgtEl>
                                        <p:attrNameLst>
                                          <p:attrName>style.rotation</p:attrName>
                                        </p:attrNameLst>
                                      </p:cBhvr>
                                      <p:tavLst>
                                        <p:tav tm="0">
                                          <p:val>
                                            <p:fltVal val="90"/>
                                          </p:val>
                                        </p:tav>
                                        <p:tav tm="100000">
                                          <p:val>
                                            <p:fltVal val="0"/>
                                          </p:val>
                                        </p:tav>
                                      </p:tavLst>
                                    </p:anim>
                                    <p:animEffect transition="in" filter="fade">
                                      <p:cBhvr>
                                        <p:cTn id="26" dur="1000"/>
                                        <p:tgtEl>
                                          <p:spTgt spid="4"/>
                                        </p:tgtEl>
                                      </p:cBhvr>
                                    </p:animEffect>
                                  </p:childTnLst>
                                </p:cTn>
                              </p:par>
                              <p:par>
                                <p:cTn id="27" presetID="2" presetClass="entr" presetSubtype="4" fill="hold" nodeType="with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 calcmode="lin" valueType="num">
                                      <p:cBhvr additive="base">
                                        <p:cTn id="2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 calcmode="lin" valueType="num">
                                      <p:cBhvr additive="base">
                                        <p:cTn id="3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 calcmode="lin" valueType="num">
                                      <p:cBhvr additive="base">
                                        <p:cTn id="4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 calcmode="lin" valueType="num">
                                      <p:cBhvr additive="base">
                                        <p:cTn id="4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BADD2-85D9-4F9C-BE4A-668435DA4A37}"/>
              </a:ext>
            </a:extLst>
          </p:cNvPr>
          <p:cNvSpPr>
            <a:spLocks noGrp="1"/>
          </p:cNvSpPr>
          <p:nvPr>
            <p:ph type="title"/>
          </p:nvPr>
        </p:nvSpPr>
        <p:spPr>
          <a:xfrm>
            <a:off x="677334" y="277091"/>
            <a:ext cx="8596668" cy="1320800"/>
          </a:xfrm>
        </p:spPr>
        <p:txBody>
          <a:bodyPr/>
          <a:lstStyle/>
          <a:p>
            <a:r>
              <a:rPr lang="en-US" dirty="0"/>
              <a:t>Email Marketing:</a:t>
            </a:r>
          </a:p>
        </p:txBody>
      </p:sp>
      <p:sp>
        <p:nvSpPr>
          <p:cNvPr id="3" name="Content Placeholder 2">
            <a:extLst>
              <a:ext uri="{FF2B5EF4-FFF2-40B4-BE49-F238E27FC236}">
                <a16:creationId xmlns:a16="http://schemas.microsoft.com/office/drawing/2014/main" id="{5DCB4080-D269-4F87-BECD-ABB76788BC53}"/>
              </a:ext>
            </a:extLst>
          </p:cNvPr>
          <p:cNvSpPr>
            <a:spLocks noGrp="1"/>
          </p:cNvSpPr>
          <p:nvPr>
            <p:ph idx="1"/>
          </p:nvPr>
        </p:nvSpPr>
        <p:spPr>
          <a:xfrm>
            <a:off x="677334" y="937491"/>
            <a:ext cx="8596668" cy="3880773"/>
          </a:xfrm>
        </p:spPr>
        <p:txBody>
          <a:bodyPr/>
          <a:lstStyle/>
          <a:p>
            <a:r>
              <a:rPr lang="en-US" b="0" i="0" dirty="0">
                <a:solidFill>
                  <a:srgbClr val="202124"/>
                </a:solidFill>
                <a:effectLst/>
                <a:latin typeface="arial" panose="020B0604020202020204" pitchFamily="34" charset="0"/>
              </a:rPr>
              <a:t>Email marketing is </a:t>
            </a:r>
            <a:r>
              <a:rPr lang="en-US" b="1" i="0" dirty="0">
                <a:solidFill>
                  <a:srgbClr val="202124"/>
                </a:solidFill>
                <a:effectLst/>
                <a:latin typeface="arial" panose="020B0604020202020204" pitchFamily="34" charset="0"/>
              </a:rPr>
              <a:t>the act of sending a commercial message, typically to a group of people, using email</a:t>
            </a:r>
            <a:r>
              <a:rPr lang="en-US" b="0" i="0" dirty="0">
                <a:solidFill>
                  <a:srgbClr val="202124"/>
                </a:solidFill>
                <a:effectLst/>
                <a:latin typeface="arial" panose="020B0604020202020204" pitchFamily="34" charset="0"/>
              </a:rPr>
              <a:t>.</a:t>
            </a:r>
          </a:p>
          <a:p>
            <a:r>
              <a:rPr lang="en-US" b="0" i="0" dirty="0">
                <a:solidFill>
                  <a:srgbClr val="202124"/>
                </a:solidFill>
                <a:effectLst/>
                <a:latin typeface="arial" panose="020B0604020202020204" pitchFamily="34" charset="0"/>
              </a:rPr>
              <a:t>In its broadest sense, every email sent to a potential or current customer could be considered email marketing. </a:t>
            </a:r>
          </a:p>
          <a:p>
            <a:r>
              <a:rPr lang="en-US" b="0" i="0" dirty="0">
                <a:solidFill>
                  <a:srgbClr val="202124"/>
                </a:solidFill>
                <a:effectLst/>
                <a:latin typeface="arial" panose="020B0604020202020204" pitchFamily="34" charset="0"/>
              </a:rPr>
              <a:t>It involves using email to send advertisements, request business, or solicit sales or donations.</a:t>
            </a:r>
          </a:p>
          <a:p>
            <a:r>
              <a:rPr lang="en-US" b="0" i="0" dirty="0">
                <a:solidFill>
                  <a:srgbClr val="202124"/>
                </a:solidFill>
                <a:effectLst/>
                <a:latin typeface="arial" panose="020B0604020202020204" pitchFamily="34" charset="0"/>
              </a:rPr>
              <a:t>A restaurant, for instance, might send an email to customers on their birthdays offering 50% off an entree.</a:t>
            </a:r>
            <a:br>
              <a:rPr lang="en-US" b="0" i="0" dirty="0">
                <a:solidFill>
                  <a:srgbClr val="202124"/>
                </a:solidFill>
                <a:effectLst/>
                <a:latin typeface="arial" panose="020B0604020202020204" pitchFamily="34" charset="0"/>
              </a:rPr>
            </a:br>
            <a:endParaRPr lang="en-US" dirty="0"/>
          </a:p>
        </p:txBody>
      </p:sp>
      <p:pic>
        <p:nvPicPr>
          <p:cNvPr id="5" name="Picture 4">
            <a:extLst>
              <a:ext uri="{FF2B5EF4-FFF2-40B4-BE49-F238E27FC236}">
                <a16:creationId xmlns:a16="http://schemas.microsoft.com/office/drawing/2014/main" id="{240E8273-24E6-4A81-BEDB-AC4803AF6D79}"/>
              </a:ext>
            </a:extLst>
          </p:cNvPr>
          <p:cNvPicPr>
            <a:picLocks noChangeAspect="1"/>
          </p:cNvPicPr>
          <p:nvPr/>
        </p:nvPicPr>
        <p:blipFill rotWithShape="1">
          <a:blip r:embed="rId2">
            <a:extLst>
              <a:ext uri="{28A0092B-C50C-407E-A947-70E740481C1C}">
                <a14:useLocalDpi xmlns:a14="http://schemas.microsoft.com/office/drawing/2010/main" val="0"/>
              </a:ext>
            </a:extLst>
          </a:blip>
          <a:srcRect l="12760" t="7910" r="11198" b="24859"/>
          <a:stretch/>
        </p:blipFill>
        <p:spPr>
          <a:xfrm>
            <a:off x="4975668" y="3632141"/>
            <a:ext cx="4045529" cy="3045750"/>
          </a:xfrm>
          <a:prstGeom prst="rect">
            <a:avLst/>
          </a:prstGeom>
        </p:spPr>
      </p:pic>
    </p:spTree>
    <p:extLst>
      <p:ext uri="{BB962C8B-B14F-4D97-AF65-F5344CB8AC3E}">
        <p14:creationId xmlns:p14="http://schemas.microsoft.com/office/powerpoint/2010/main" val="314624790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31"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1000" fill="hold"/>
                                        <p:tgtEl>
                                          <p:spTgt spid="5"/>
                                        </p:tgtEl>
                                        <p:attrNameLst>
                                          <p:attrName>ppt_w</p:attrName>
                                        </p:attrNameLst>
                                      </p:cBhvr>
                                      <p:tavLst>
                                        <p:tav tm="0">
                                          <p:val>
                                            <p:fltVal val="0"/>
                                          </p:val>
                                        </p:tav>
                                        <p:tav tm="100000">
                                          <p:val>
                                            <p:strVal val="#ppt_w"/>
                                          </p:val>
                                        </p:tav>
                                      </p:tavLst>
                                    </p:anim>
                                    <p:anim calcmode="lin" valueType="num">
                                      <p:cBhvr>
                                        <p:cTn id="29" dur="1000" fill="hold"/>
                                        <p:tgtEl>
                                          <p:spTgt spid="5"/>
                                        </p:tgtEl>
                                        <p:attrNameLst>
                                          <p:attrName>ppt_h</p:attrName>
                                        </p:attrNameLst>
                                      </p:cBhvr>
                                      <p:tavLst>
                                        <p:tav tm="0">
                                          <p:val>
                                            <p:fltVal val="0"/>
                                          </p:val>
                                        </p:tav>
                                        <p:tav tm="100000">
                                          <p:val>
                                            <p:strVal val="#ppt_h"/>
                                          </p:val>
                                        </p:tav>
                                      </p:tavLst>
                                    </p:anim>
                                    <p:anim calcmode="lin" valueType="num">
                                      <p:cBhvr>
                                        <p:cTn id="30" dur="1000" fill="hold"/>
                                        <p:tgtEl>
                                          <p:spTgt spid="5"/>
                                        </p:tgtEl>
                                        <p:attrNameLst>
                                          <p:attrName>style.rotation</p:attrName>
                                        </p:attrNameLst>
                                      </p:cBhvr>
                                      <p:tavLst>
                                        <p:tav tm="0">
                                          <p:val>
                                            <p:fltVal val="90"/>
                                          </p:val>
                                        </p:tav>
                                        <p:tav tm="100000">
                                          <p:val>
                                            <p:fltVal val="0"/>
                                          </p:val>
                                        </p:tav>
                                      </p:tavLst>
                                    </p:anim>
                                    <p:animEffect transition="in" filter="fade">
                                      <p:cBhvr>
                                        <p:cTn id="3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14E62-8BA8-4D9A-9571-1EC35ED97DA1}"/>
              </a:ext>
            </a:extLst>
          </p:cNvPr>
          <p:cNvSpPr>
            <a:spLocks noGrp="1"/>
          </p:cNvSpPr>
          <p:nvPr>
            <p:ph type="title"/>
          </p:nvPr>
        </p:nvSpPr>
        <p:spPr>
          <a:xfrm>
            <a:off x="677334" y="167813"/>
            <a:ext cx="8596668" cy="1320800"/>
          </a:xfrm>
        </p:spPr>
        <p:txBody>
          <a:bodyPr/>
          <a:lstStyle/>
          <a:p>
            <a:r>
              <a:rPr lang="en-US" dirty="0"/>
              <a:t>What is display advertising?</a:t>
            </a:r>
          </a:p>
        </p:txBody>
      </p:sp>
      <p:sp>
        <p:nvSpPr>
          <p:cNvPr id="3" name="Content Placeholder 2">
            <a:extLst>
              <a:ext uri="{FF2B5EF4-FFF2-40B4-BE49-F238E27FC236}">
                <a16:creationId xmlns:a16="http://schemas.microsoft.com/office/drawing/2014/main" id="{3493522D-15B3-4DB1-9ED1-9733E692E3ED}"/>
              </a:ext>
            </a:extLst>
          </p:cNvPr>
          <p:cNvSpPr>
            <a:spLocks noGrp="1"/>
          </p:cNvSpPr>
          <p:nvPr>
            <p:ph idx="1"/>
          </p:nvPr>
        </p:nvSpPr>
        <p:spPr>
          <a:xfrm>
            <a:off x="815880" y="825153"/>
            <a:ext cx="8596668" cy="3880773"/>
          </a:xfrm>
        </p:spPr>
        <p:txBody>
          <a:bodyPr/>
          <a:lstStyle/>
          <a:p>
            <a:pPr algn="just" fontAlgn="base"/>
            <a:r>
              <a:rPr lang="en-US" dirty="0">
                <a:solidFill>
                  <a:srgbClr val="2D67F7"/>
                </a:solidFill>
                <a:latin typeface="Proxima Nova"/>
              </a:rPr>
              <a:t>Display advertising</a:t>
            </a:r>
            <a:r>
              <a:rPr lang="en-US" b="0" i="0" dirty="0">
                <a:solidFill>
                  <a:srgbClr val="273245"/>
                </a:solidFill>
                <a:effectLst/>
                <a:latin typeface="Proxima Nova"/>
              </a:rPr>
              <a:t> </a:t>
            </a:r>
            <a:r>
              <a:rPr lang="en-US" dirty="0">
                <a:solidFill>
                  <a:srgbClr val="202122"/>
                </a:solidFill>
                <a:latin typeface="Arial" panose="020B0604020202020204" pitchFamily="34" charset="0"/>
              </a:rPr>
              <a:t>refers to the process of advertising a product or service through visuals like images and videos on networks of publisher websites such as the Google Display Network and Facebook etc.</a:t>
            </a:r>
          </a:p>
          <a:p>
            <a:pPr algn="just" fontAlgn="base"/>
            <a:r>
              <a:rPr lang="en-US" dirty="0">
                <a:solidFill>
                  <a:srgbClr val="202122"/>
                </a:solidFill>
                <a:latin typeface="Arial" panose="020B0604020202020204" pitchFamily="34" charset="0"/>
              </a:rPr>
              <a:t>Display ads are placed on relevant third-party websites in the form of banner, image, and text ads.</a:t>
            </a:r>
          </a:p>
          <a:p>
            <a:pPr algn="just"/>
            <a:r>
              <a:rPr lang="en-US" b="0" i="0" dirty="0">
                <a:solidFill>
                  <a:srgbClr val="202122"/>
                </a:solidFill>
                <a:effectLst/>
                <a:latin typeface="Arial" panose="020B0604020202020204" pitchFamily="34" charset="0"/>
              </a:rPr>
              <a:t>The main purpose of display advertising is to deliver general advertisements and brand messages to site visitors</a:t>
            </a:r>
            <a:endParaRPr lang="en-US" dirty="0"/>
          </a:p>
        </p:txBody>
      </p:sp>
      <p:pic>
        <p:nvPicPr>
          <p:cNvPr id="5" name="Picture 4">
            <a:extLst>
              <a:ext uri="{FF2B5EF4-FFF2-40B4-BE49-F238E27FC236}">
                <a16:creationId xmlns:a16="http://schemas.microsoft.com/office/drawing/2014/main" id="{EDB478DB-CD11-4CD4-9AE8-B11C12E925FF}"/>
              </a:ext>
            </a:extLst>
          </p:cNvPr>
          <p:cNvPicPr>
            <a:picLocks noChangeAspect="1"/>
          </p:cNvPicPr>
          <p:nvPr/>
        </p:nvPicPr>
        <p:blipFill rotWithShape="1">
          <a:blip r:embed="rId2">
            <a:extLst>
              <a:ext uri="{28A0092B-C50C-407E-A947-70E740481C1C}">
                <a14:useLocalDpi xmlns:a14="http://schemas.microsoft.com/office/drawing/2010/main" val="0"/>
              </a:ext>
            </a:extLst>
          </a:blip>
          <a:srcRect l="18087" t="929" r="16803" b="2385"/>
          <a:stretch/>
        </p:blipFill>
        <p:spPr>
          <a:xfrm>
            <a:off x="2382212" y="2660072"/>
            <a:ext cx="5186911" cy="3683752"/>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2186477954"/>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14" presetClass="entr" presetSubtype="1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randombar(horizontal)">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BA22-31F6-4E4B-B1D2-EE4FFABD2199}"/>
              </a:ext>
            </a:extLst>
          </p:cNvPr>
          <p:cNvSpPr>
            <a:spLocks noGrp="1"/>
          </p:cNvSpPr>
          <p:nvPr>
            <p:ph type="title"/>
          </p:nvPr>
        </p:nvSpPr>
        <p:spPr/>
        <p:txBody>
          <a:bodyPr/>
          <a:lstStyle/>
          <a:p>
            <a:r>
              <a:rPr lang="da-DK" altLang="en-US" sz="3600" b="1" i="1" dirty="0">
                <a:solidFill>
                  <a:schemeClr val="accent1">
                    <a:lumMod val="75000"/>
                  </a:schemeClr>
                </a:solidFill>
                <a:ea typeface="ＭＳ Ｐゴシック" panose="020B0600070205080204" pitchFamily="34" charset="-128"/>
              </a:rPr>
              <a:t>Digital marketing measurement</a:t>
            </a:r>
            <a:br>
              <a:rPr lang="da-DK" altLang="en-US" sz="3600" b="1" i="1" dirty="0">
                <a:solidFill>
                  <a:schemeClr val="accent1">
                    <a:lumMod val="75000"/>
                  </a:schemeClr>
                </a:solidFill>
                <a:ea typeface="ＭＳ Ｐゴシック" panose="020B0600070205080204" pitchFamily="34" charset="-128"/>
              </a:rPr>
            </a:br>
            <a:endParaRPr lang="en-US" dirty="0">
              <a:solidFill>
                <a:schemeClr val="accent1">
                  <a:lumMod val="75000"/>
                </a:schemeClr>
              </a:solidFill>
            </a:endParaRPr>
          </a:p>
        </p:txBody>
      </p:sp>
      <p:sp>
        <p:nvSpPr>
          <p:cNvPr id="4" name="Text Box 1">
            <a:extLst>
              <a:ext uri="{FF2B5EF4-FFF2-40B4-BE49-F238E27FC236}">
                <a16:creationId xmlns:a16="http://schemas.microsoft.com/office/drawing/2014/main" id="{10958ED5-DD6F-4863-B0A8-E67F162901CB}"/>
              </a:ext>
            </a:extLst>
          </p:cNvPr>
          <p:cNvSpPr txBox="1">
            <a:spLocks noChangeArrowheads="1"/>
          </p:cNvSpPr>
          <p:nvPr/>
        </p:nvSpPr>
        <p:spPr bwMode="auto">
          <a:xfrm>
            <a:off x="677334" y="1380125"/>
            <a:ext cx="6464300" cy="4640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Regular" charset="0"/>
              </a:defRPr>
            </a:lvl1pPr>
            <a:lvl2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Regular" charset="0"/>
              </a:defRPr>
            </a:lvl2pPr>
            <a:lvl3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Regular" charset="0"/>
              </a:defRPr>
            </a:lvl3pPr>
            <a:lvl4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Regular" charset="0"/>
              </a:defRPr>
            </a:lvl4pPr>
            <a:lvl5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Regular" charset="0"/>
              </a:defRPr>
            </a:lvl9pPr>
          </a:lstStyle>
          <a:p>
            <a:pPr>
              <a:lnSpc>
                <a:spcPct val="100000"/>
              </a:lnSpc>
              <a:spcBef>
                <a:spcPts val="288"/>
              </a:spcBef>
            </a:pPr>
            <a:r>
              <a:rPr lang="da-DK" altLang="en-US" sz="1400" dirty="0">
                <a:solidFill>
                  <a:srgbClr val="FF0000"/>
                </a:solidFill>
                <a:ea typeface="ＭＳ Ｐゴシック" panose="020B0600070205080204" pitchFamily="34" charset="-128"/>
              </a:rPr>
              <a:t>ROI</a:t>
            </a:r>
            <a:r>
              <a:rPr lang="da-DK" altLang="en-US" sz="1400" dirty="0">
                <a:solidFill>
                  <a:srgbClr val="171717"/>
                </a:solidFill>
                <a:ea typeface="ＭＳ Ｐゴシック" panose="020B0600070205080204" pitchFamily="34" charset="-128"/>
              </a:rPr>
              <a:t> (return on investment)</a:t>
            </a:r>
          </a:p>
          <a:p>
            <a:pPr>
              <a:lnSpc>
                <a:spcPct val="100000"/>
              </a:lnSpc>
              <a:spcBef>
                <a:spcPts val="288"/>
              </a:spcBef>
            </a:pPr>
            <a:endParaRPr lang="da-DK" altLang="en-US" sz="1400" dirty="0">
              <a:solidFill>
                <a:srgbClr val="171717"/>
              </a:solidFill>
              <a:ea typeface="ＭＳ Ｐゴシック" panose="020B0600070205080204" pitchFamily="34" charset="-128"/>
            </a:endParaRPr>
          </a:p>
          <a:p>
            <a:pPr>
              <a:lnSpc>
                <a:spcPct val="100000"/>
              </a:lnSpc>
              <a:spcBef>
                <a:spcPts val="288"/>
              </a:spcBef>
            </a:pPr>
            <a:r>
              <a:rPr lang="da-DK" altLang="en-US" sz="1400" dirty="0">
                <a:solidFill>
                  <a:srgbClr val="171717"/>
                </a:solidFill>
                <a:ea typeface="ＭＳ Ｐゴシック" panose="020B0600070205080204" pitchFamily="34" charset="-128"/>
              </a:rPr>
              <a:t>Many tools and systems are available to calculate your </a:t>
            </a:r>
            <a:r>
              <a:rPr lang="da-DK" altLang="en-US" sz="1400" dirty="0">
                <a:solidFill>
                  <a:srgbClr val="FF0000"/>
                </a:solidFill>
                <a:ea typeface="ＭＳ Ｐゴシック" panose="020B0600070205080204" pitchFamily="34" charset="-128"/>
              </a:rPr>
              <a:t>ROI</a:t>
            </a:r>
            <a:r>
              <a:rPr lang="da-DK" altLang="en-US" sz="1400" dirty="0">
                <a:solidFill>
                  <a:srgbClr val="171717"/>
                </a:solidFill>
                <a:ea typeface="ＭＳ Ｐゴシック" panose="020B0600070205080204" pitchFamily="34" charset="-128"/>
              </a:rPr>
              <a:t> and to measure the </a:t>
            </a:r>
            <a:r>
              <a:rPr lang="da-DK" altLang="en-US" sz="1400" dirty="0">
                <a:solidFill>
                  <a:srgbClr val="FF0000"/>
                </a:solidFill>
                <a:ea typeface="ＭＳ Ｐゴシック" panose="020B0600070205080204" pitchFamily="34" charset="-128"/>
              </a:rPr>
              <a:t>effectiveness</a:t>
            </a:r>
            <a:r>
              <a:rPr lang="da-DK" altLang="en-US" sz="1400" dirty="0">
                <a:solidFill>
                  <a:srgbClr val="171717"/>
                </a:solidFill>
                <a:ea typeface="ＭＳ Ｐゴシック" panose="020B0600070205080204" pitchFamily="34" charset="-128"/>
              </a:rPr>
              <a:t> of your digital marketing campaign.</a:t>
            </a:r>
          </a:p>
          <a:p>
            <a:pPr>
              <a:lnSpc>
                <a:spcPct val="100000"/>
              </a:lnSpc>
              <a:spcBef>
                <a:spcPts val="288"/>
              </a:spcBef>
            </a:pPr>
            <a:endParaRPr lang="da-DK" altLang="en-US" sz="1400" dirty="0">
              <a:solidFill>
                <a:srgbClr val="171717"/>
              </a:solidFill>
              <a:ea typeface="ＭＳ Ｐゴシック" panose="020B0600070205080204" pitchFamily="34" charset="-128"/>
            </a:endParaRPr>
          </a:p>
          <a:p>
            <a:pPr>
              <a:lnSpc>
                <a:spcPct val="100000"/>
              </a:lnSpc>
              <a:spcBef>
                <a:spcPts val="288"/>
              </a:spcBef>
            </a:pPr>
            <a:r>
              <a:rPr lang="da-DK" altLang="en-US" sz="1400" b="1" dirty="0">
                <a:solidFill>
                  <a:srgbClr val="171717"/>
                </a:solidFill>
                <a:ea typeface="ＭＳ Ｐゴシック" panose="020B0600070205080204" pitchFamily="34" charset="-128"/>
              </a:rPr>
              <a:t>ROI tools</a:t>
            </a:r>
          </a:p>
          <a:p>
            <a:pPr>
              <a:lnSpc>
                <a:spcPct val="100000"/>
              </a:lnSpc>
              <a:spcBef>
                <a:spcPts val="288"/>
              </a:spcBef>
            </a:pPr>
            <a:endParaRPr lang="da-DK" altLang="en-US" sz="1400" dirty="0">
              <a:solidFill>
                <a:srgbClr val="171717"/>
              </a:solidFill>
              <a:ea typeface="ＭＳ Ｐゴシック" panose="020B0600070205080204" pitchFamily="34" charset="-128"/>
            </a:endParaRPr>
          </a:p>
          <a:p>
            <a:pPr>
              <a:lnSpc>
                <a:spcPct val="100000"/>
              </a:lnSpc>
              <a:spcBef>
                <a:spcPts val="288"/>
              </a:spcBef>
              <a:buClr>
                <a:srgbClr val="171717"/>
              </a:buClr>
              <a:buFont typeface="Wingdings" panose="05000000000000000000" pitchFamily="2" charset="2"/>
              <a:buChar char=""/>
            </a:pPr>
            <a:r>
              <a:rPr lang="da-DK" altLang="en-US" sz="1400" dirty="0">
                <a:solidFill>
                  <a:srgbClr val="171717"/>
                </a:solidFill>
                <a:ea typeface="ＭＳ Ｐゴシック" panose="020B0600070205080204" pitchFamily="34" charset="-128"/>
              </a:rPr>
              <a:t>Google analytics</a:t>
            </a:r>
          </a:p>
          <a:p>
            <a:pPr>
              <a:lnSpc>
                <a:spcPct val="100000"/>
              </a:lnSpc>
              <a:spcBef>
                <a:spcPts val="288"/>
              </a:spcBef>
              <a:buClr>
                <a:srgbClr val="171717"/>
              </a:buClr>
              <a:buFont typeface="Wingdings" panose="05000000000000000000" pitchFamily="2" charset="2"/>
              <a:buChar char=""/>
            </a:pPr>
            <a:r>
              <a:rPr lang="da-DK" altLang="en-US" sz="1400" dirty="0">
                <a:solidFill>
                  <a:srgbClr val="171717"/>
                </a:solidFill>
                <a:ea typeface="ＭＳ Ｐゴシック" panose="020B0600070205080204" pitchFamily="34" charset="-128"/>
              </a:rPr>
              <a:t>Google webmasters tools</a:t>
            </a:r>
          </a:p>
          <a:p>
            <a:pPr>
              <a:lnSpc>
                <a:spcPct val="100000"/>
              </a:lnSpc>
              <a:spcBef>
                <a:spcPts val="288"/>
              </a:spcBef>
              <a:buClr>
                <a:srgbClr val="171717"/>
              </a:buClr>
              <a:buFont typeface="Wingdings" panose="05000000000000000000" pitchFamily="2" charset="2"/>
              <a:buChar char=""/>
            </a:pPr>
            <a:r>
              <a:rPr lang="da-DK" altLang="en-US" sz="1400" dirty="0">
                <a:solidFill>
                  <a:srgbClr val="171717"/>
                </a:solidFill>
                <a:ea typeface="ＭＳ Ｐゴシック" panose="020B0600070205080204" pitchFamily="34" charset="-128"/>
              </a:rPr>
              <a:t>Basic google search</a:t>
            </a:r>
          </a:p>
          <a:p>
            <a:pPr>
              <a:lnSpc>
                <a:spcPct val="100000"/>
              </a:lnSpc>
              <a:spcBef>
                <a:spcPts val="288"/>
              </a:spcBef>
              <a:buClr>
                <a:srgbClr val="171717"/>
              </a:buClr>
              <a:buFont typeface="Wingdings" panose="05000000000000000000" pitchFamily="2" charset="2"/>
              <a:buChar char=""/>
            </a:pPr>
            <a:r>
              <a:rPr lang="da-DK" altLang="en-US" sz="1400" dirty="0">
                <a:solidFill>
                  <a:srgbClr val="171717"/>
                </a:solidFill>
                <a:ea typeface="ＭＳ Ｐゴシック" panose="020B0600070205080204" pitchFamily="34" charset="-128"/>
              </a:rPr>
              <a:t>Google adwords</a:t>
            </a:r>
          </a:p>
          <a:p>
            <a:pPr>
              <a:lnSpc>
                <a:spcPct val="100000"/>
              </a:lnSpc>
              <a:spcBef>
                <a:spcPts val="288"/>
              </a:spcBef>
              <a:buClr>
                <a:srgbClr val="171717"/>
              </a:buClr>
              <a:buFont typeface="Wingdings" panose="05000000000000000000" pitchFamily="2" charset="2"/>
              <a:buChar char=""/>
            </a:pPr>
            <a:r>
              <a:rPr lang="da-DK" altLang="en-US" sz="1400" dirty="0">
                <a:solidFill>
                  <a:srgbClr val="171717"/>
                </a:solidFill>
                <a:ea typeface="ＭＳ Ｐゴシック" panose="020B0600070205080204" pitchFamily="34" charset="-128"/>
              </a:rPr>
              <a:t>Social media monitoring tools</a:t>
            </a:r>
          </a:p>
          <a:p>
            <a:pPr>
              <a:lnSpc>
                <a:spcPct val="100000"/>
              </a:lnSpc>
              <a:spcBef>
                <a:spcPts val="288"/>
              </a:spcBef>
              <a:buClrTx/>
              <a:buSzTx/>
              <a:buFontTx/>
              <a:buNone/>
            </a:pPr>
            <a:endParaRPr lang="da-DK" altLang="en-US" sz="1400" dirty="0">
              <a:solidFill>
                <a:srgbClr val="171717"/>
              </a:solidFill>
              <a:ea typeface="ＭＳ Ｐゴシック" panose="020B0600070205080204" pitchFamily="34" charset="-128"/>
            </a:endParaRPr>
          </a:p>
          <a:p>
            <a:pPr>
              <a:lnSpc>
                <a:spcPct val="100000"/>
              </a:lnSpc>
              <a:spcBef>
                <a:spcPts val="288"/>
              </a:spcBef>
              <a:buClrTx/>
              <a:buSzTx/>
              <a:buFontTx/>
              <a:buNone/>
            </a:pPr>
            <a:endParaRPr lang="da-DK" altLang="en-US" sz="1400" dirty="0">
              <a:solidFill>
                <a:srgbClr val="171717"/>
              </a:solidFill>
              <a:ea typeface="ＭＳ Ｐゴシック" panose="020B0600070205080204" pitchFamily="34" charset="-128"/>
            </a:endParaRPr>
          </a:p>
          <a:p>
            <a:pPr>
              <a:lnSpc>
                <a:spcPct val="100000"/>
              </a:lnSpc>
              <a:spcBef>
                <a:spcPts val="288"/>
              </a:spcBef>
              <a:buClrTx/>
              <a:buSzTx/>
              <a:buFontTx/>
              <a:buNone/>
            </a:pPr>
            <a:endParaRPr lang="da-DK" altLang="en-US" sz="1400" dirty="0">
              <a:solidFill>
                <a:srgbClr val="171717"/>
              </a:solidFill>
              <a:ea typeface="ＭＳ Ｐゴシック" panose="020B0600070205080204" pitchFamily="34" charset="-128"/>
            </a:endParaRPr>
          </a:p>
          <a:p>
            <a:pPr>
              <a:lnSpc>
                <a:spcPct val="100000"/>
              </a:lnSpc>
              <a:spcBef>
                <a:spcPts val="363"/>
              </a:spcBef>
              <a:buClrTx/>
              <a:buSzTx/>
              <a:buFontTx/>
              <a:buNone/>
            </a:pPr>
            <a:r>
              <a:rPr lang="da-DK" altLang="en-US" b="1" dirty="0">
                <a:solidFill>
                  <a:srgbClr val="FF0000"/>
                </a:solidFill>
                <a:ea typeface="ＭＳ Ｐゴシック" panose="020B0600070205080204" pitchFamily="34" charset="-128"/>
              </a:rPr>
              <a:t>WHICH IS THE MOST EFFECTIVE? Find out and tell us!</a:t>
            </a:r>
          </a:p>
          <a:p>
            <a:pPr>
              <a:lnSpc>
                <a:spcPct val="100000"/>
              </a:lnSpc>
              <a:spcBef>
                <a:spcPts val="288"/>
              </a:spcBef>
              <a:buClrTx/>
              <a:buSzTx/>
              <a:buFontTx/>
              <a:buNone/>
            </a:pPr>
            <a:endParaRPr lang="da-DK" altLang="en-US" sz="1400" dirty="0">
              <a:solidFill>
                <a:srgbClr val="171717"/>
              </a:solidFill>
              <a:ea typeface="ＭＳ Ｐゴシック" panose="020B0600070205080204" pitchFamily="34" charset="-128"/>
            </a:endParaRPr>
          </a:p>
          <a:p>
            <a:pPr>
              <a:lnSpc>
                <a:spcPct val="100000"/>
              </a:lnSpc>
              <a:spcBef>
                <a:spcPts val="288"/>
              </a:spcBef>
              <a:buClrTx/>
              <a:buSzTx/>
              <a:buFontTx/>
              <a:buNone/>
            </a:pPr>
            <a:endParaRPr lang="da-DK" altLang="en-US" sz="1400" dirty="0">
              <a:ea typeface="ＭＳ Ｐゴシック" panose="020B0600070205080204" pitchFamily="34" charset="-128"/>
            </a:endParaRPr>
          </a:p>
          <a:p>
            <a:pPr>
              <a:lnSpc>
                <a:spcPct val="100000"/>
              </a:lnSpc>
              <a:spcBef>
                <a:spcPts val="288"/>
              </a:spcBef>
              <a:buClrTx/>
              <a:buSzTx/>
              <a:buFontTx/>
              <a:buNone/>
            </a:pPr>
            <a:endParaRPr lang="da-DK" altLang="en-US" sz="1400" dirty="0">
              <a:ea typeface="ＭＳ Ｐゴシック" panose="020B0600070205080204" pitchFamily="34" charset="-128"/>
            </a:endParaRPr>
          </a:p>
        </p:txBody>
      </p:sp>
      <p:pic>
        <p:nvPicPr>
          <p:cNvPr id="5" name="Picture 4">
            <a:extLst>
              <a:ext uri="{FF2B5EF4-FFF2-40B4-BE49-F238E27FC236}">
                <a16:creationId xmlns:a16="http://schemas.microsoft.com/office/drawing/2014/main" id="{CF1DDFF8-2115-4D59-AEF1-055E7DDCF6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668" y="2501901"/>
            <a:ext cx="4133850" cy="24257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414193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 calcmode="lin" valueType="num">
                                      <p:cBhvr additive="base">
                                        <p:cTn id="2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 calcmode="lin" valueType="num">
                                      <p:cBhvr additive="base">
                                        <p:cTn id="3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 calcmode="lin" valueType="num">
                                      <p:cBhvr additive="base">
                                        <p:cTn id="3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 calcmode="lin" valueType="num">
                                      <p:cBhvr additive="base">
                                        <p:cTn id="39"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anim calcmode="lin" valueType="num">
                                      <p:cBhvr additive="base">
                                        <p:cTn id="43"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 calcmode="lin" valueType="num">
                                      <p:cBhvr additive="base">
                                        <p:cTn id="47"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7A730-24E0-4F6C-8C91-123F979017C3}"/>
              </a:ext>
            </a:extLst>
          </p:cNvPr>
          <p:cNvSpPr>
            <a:spLocks noGrp="1"/>
          </p:cNvSpPr>
          <p:nvPr>
            <p:ph type="title"/>
          </p:nvPr>
        </p:nvSpPr>
        <p:spPr/>
        <p:txBody>
          <a:bodyPr>
            <a:normAutofit fontScale="90000"/>
          </a:bodyPr>
          <a:lstStyle/>
          <a:p>
            <a:r>
              <a:rPr lang="da-DK" altLang="en-US" sz="3600" b="1" i="1" dirty="0">
                <a:solidFill>
                  <a:schemeClr val="accent1">
                    <a:lumMod val="75000"/>
                  </a:schemeClr>
                </a:solidFill>
                <a:ea typeface="ＭＳ Ｐゴシック" panose="020B0600070205080204" pitchFamily="34" charset="-128"/>
              </a:rPr>
              <a:t>How has digital marketing evolved over the years?</a:t>
            </a:r>
            <a:br>
              <a:rPr lang="da-DK" altLang="en-US" sz="3600" b="1" i="1" dirty="0">
                <a:solidFill>
                  <a:schemeClr val="accent1">
                    <a:lumMod val="75000"/>
                  </a:schemeClr>
                </a:solidFill>
                <a:ea typeface="ＭＳ Ｐゴシック" panose="020B0600070205080204" pitchFamily="34" charset="-128"/>
              </a:rPr>
            </a:br>
            <a:endParaRPr lang="en-US" dirty="0">
              <a:solidFill>
                <a:schemeClr val="accent1">
                  <a:lumMod val="75000"/>
                </a:schemeClr>
              </a:solidFill>
            </a:endParaRPr>
          </a:p>
        </p:txBody>
      </p:sp>
      <p:sp>
        <p:nvSpPr>
          <p:cNvPr id="4" name="Text Box 1">
            <a:extLst>
              <a:ext uri="{FF2B5EF4-FFF2-40B4-BE49-F238E27FC236}">
                <a16:creationId xmlns:a16="http://schemas.microsoft.com/office/drawing/2014/main" id="{36625B1C-AAF9-4EEE-88ED-27820807D129}"/>
              </a:ext>
            </a:extLst>
          </p:cNvPr>
          <p:cNvSpPr txBox="1">
            <a:spLocks noGrp="1" noChangeArrowheads="1"/>
          </p:cNvSpPr>
          <p:nvPr>
            <p:ph idx="1"/>
          </p:nvPr>
        </p:nvSpPr>
        <p:spPr bwMode="auto">
          <a:xfrm>
            <a:off x="677334" y="1696354"/>
            <a:ext cx="8596312" cy="3881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ormAutofit lnSpcReduction="10000"/>
          </a:bodyPr>
          <a:lstStyle>
            <a:lvl1pPr marL="342900" indent="-341313">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Noto Sans CJK SC Regular" charset="0"/>
              </a:defRPr>
            </a:lvl1pPr>
            <a:lvl2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Noto Sans CJK SC Regular" charset="0"/>
              </a:defRPr>
            </a:lvl2pPr>
            <a:lvl3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Noto Sans CJK SC Regular" charset="0"/>
              </a:defRPr>
            </a:lvl3pPr>
            <a:lvl4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Noto Sans CJK SC Regular" charset="0"/>
              </a:defRPr>
            </a:lvl4pPr>
            <a:lvl5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Noto Sans CJK SC Regular" charset="0"/>
              </a:defRPr>
            </a:lvl9pPr>
          </a:lstStyle>
          <a:p>
            <a:pPr>
              <a:lnSpc>
                <a:spcPct val="100000"/>
              </a:lnSpc>
              <a:spcBef>
                <a:spcPts val="288"/>
              </a:spcBef>
            </a:pPr>
            <a:r>
              <a:rPr lang="da-DK" altLang="en-US" sz="1400" b="1" dirty="0">
                <a:ea typeface="ＭＳ Ｐゴシック" panose="020B0600070205080204" pitchFamily="34" charset="-128"/>
              </a:rPr>
              <a:t>Back in the day, it was all about  …..</a:t>
            </a:r>
          </a:p>
          <a:p>
            <a:pPr>
              <a:lnSpc>
                <a:spcPct val="100000"/>
              </a:lnSpc>
              <a:spcBef>
                <a:spcPts val="288"/>
              </a:spcBef>
            </a:pPr>
            <a:endParaRPr lang="da-DK" altLang="en-US" sz="1400" dirty="0">
              <a:ea typeface="ＭＳ Ｐゴシック" panose="020B0600070205080204" pitchFamily="34" charset="-128"/>
            </a:endParaRPr>
          </a:p>
          <a:p>
            <a:pPr>
              <a:lnSpc>
                <a:spcPct val="100000"/>
              </a:lnSpc>
              <a:spcBef>
                <a:spcPts val="288"/>
              </a:spcBef>
              <a:buFont typeface="Wingdings" panose="05000000000000000000" pitchFamily="2" charset="2"/>
              <a:buChar char=""/>
            </a:pPr>
            <a:r>
              <a:rPr lang="da-DK" altLang="en-US" sz="1400" dirty="0">
                <a:ea typeface="ＭＳ Ｐゴシック" panose="020B0600070205080204" pitchFamily="34" charset="-128"/>
              </a:rPr>
              <a:t>Build a website</a:t>
            </a:r>
          </a:p>
          <a:p>
            <a:pPr>
              <a:lnSpc>
                <a:spcPct val="100000"/>
              </a:lnSpc>
              <a:spcBef>
                <a:spcPts val="288"/>
              </a:spcBef>
              <a:buFont typeface="Wingdings" panose="05000000000000000000" pitchFamily="2" charset="2"/>
              <a:buChar char=""/>
            </a:pPr>
            <a:r>
              <a:rPr lang="da-DK" altLang="en-US" sz="1400" dirty="0">
                <a:ea typeface="ＭＳ Ｐゴシック" panose="020B0600070205080204" pitchFamily="34" charset="-128"/>
              </a:rPr>
              <a:t>Build links, build more links, and build even more backlinks</a:t>
            </a:r>
          </a:p>
          <a:p>
            <a:pPr>
              <a:lnSpc>
                <a:spcPct val="100000"/>
              </a:lnSpc>
              <a:spcBef>
                <a:spcPts val="288"/>
              </a:spcBef>
              <a:buFont typeface="Wingdings" panose="05000000000000000000" pitchFamily="2" charset="2"/>
              <a:buChar char=""/>
            </a:pPr>
            <a:r>
              <a:rPr lang="da-DK" altLang="en-US" sz="1400" dirty="0">
                <a:ea typeface="ＭＳ Ｐゴシック" panose="020B0600070205080204" pitchFamily="34" charset="-128"/>
              </a:rPr>
              <a:t>Hope it shows up in Google someday</a:t>
            </a:r>
          </a:p>
          <a:p>
            <a:pPr>
              <a:lnSpc>
                <a:spcPct val="100000"/>
              </a:lnSpc>
              <a:spcBef>
                <a:spcPts val="288"/>
              </a:spcBef>
              <a:buFont typeface="Wingdings" panose="05000000000000000000" pitchFamily="2" charset="2"/>
              <a:buChar char=""/>
            </a:pPr>
            <a:r>
              <a:rPr lang="da-DK" altLang="en-US" sz="1400" dirty="0">
                <a:ea typeface="ＭＳ Ｐゴシック" panose="020B0600070205080204" pitchFamily="34" charset="-128"/>
              </a:rPr>
              <a:t>Hope it displays on the results page with the right </a:t>
            </a:r>
            <a:r>
              <a:rPr lang="da-DK" altLang="en-US" sz="1400" dirty="0">
                <a:solidFill>
                  <a:srgbClr val="FF0000"/>
                </a:solidFill>
                <a:ea typeface="ＭＳ Ｐゴシック" panose="020B0600070205080204" pitchFamily="34" charset="-128"/>
              </a:rPr>
              <a:t>keywords</a:t>
            </a:r>
            <a:r>
              <a:rPr lang="da-DK" altLang="en-US" sz="1400" dirty="0">
                <a:ea typeface="ＭＳ Ｐゴシック" panose="020B0600070205080204" pitchFamily="34" charset="-128"/>
              </a:rPr>
              <a:t> (what people are typing in when they search)</a:t>
            </a:r>
          </a:p>
          <a:p>
            <a:pPr>
              <a:lnSpc>
                <a:spcPct val="100000"/>
              </a:lnSpc>
              <a:spcBef>
                <a:spcPts val="288"/>
              </a:spcBef>
              <a:buFont typeface="Wingdings" panose="05000000000000000000" pitchFamily="2" charset="2"/>
              <a:buChar char=""/>
            </a:pPr>
            <a:r>
              <a:rPr lang="da-DK" altLang="en-US" sz="1400" dirty="0">
                <a:ea typeface="ＭＳ Ｐゴシック" panose="020B0600070205080204" pitchFamily="34" charset="-128"/>
              </a:rPr>
              <a:t>It was like fishing and hoping you will get a catch.</a:t>
            </a:r>
            <a:br>
              <a:rPr lang="da-DK" altLang="en-US" sz="1400" dirty="0">
                <a:ea typeface="ＭＳ Ｐゴシック" panose="020B0600070205080204" pitchFamily="34" charset="-128"/>
              </a:rPr>
            </a:br>
            <a:endParaRPr lang="da-DK" altLang="en-US" sz="1400" dirty="0">
              <a:ea typeface="ＭＳ Ｐゴシック" panose="020B0600070205080204" pitchFamily="34" charset="-128"/>
            </a:endParaRPr>
          </a:p>
          <a:p>
            <a:pPr>
              <a:lnSpc>
                <a:spcPct val="100000"/>
              </a:lnSpc>
              <a:spcBef>
                <a:spcPts val="288"/>
              </a:spcBef>
              <a:buClrTx/>
              <a:buSzTx/>
              <a:buFontTx/>
              <a:buNone/>
            </a:pPr>
            <a:r>
              <a:rPr lang="da-DK" altLang="en-US" sz="1400" b="1" dirty="0">
                <a:ea typeface="ＭＳ Ｐゴシック" panose="020B0600070205080204" pitchFamily="34" charset="-128"/>
              </a:rPr>
              <a:t>With SEO, PPC was born – (pay per click)</a:t>
            </a:r>
          </a:p>
          <a:p>
            <a:pPr>
              <a:lnSpc>
                <a:spcPct val="100000"/>
              </a:lnSpc>
              <a:spcBef>
                <a:spcPts val="288"/>
              </a:spcBef>
              <a:buClrTx/>
              <a:buSzTx/>
              <a:buFontTx/>
              <a:buNone/>
            </a:pPr>
            <a:endParaRPr lang="da-DK" altLang="en-US" sz="1400" b="1" dirty="0">
              <a:ea typeface="ＭＳ Ｐゴシック" panose="020B0600070205080204" pitchFamily="34" charset="-128"/>
            </a:endParaRPr>
          </a:p>
          <a:p>
            <a:pPr>
              <a:lnSpc>
                <a:spcPct val="100000"/>
              </a:lnSpc>
              <a:spcBef>
                <a:spcPts val="288"/>
              </a:spcBef>
              <a:buFont typeface="Wingdings" panose="05000000000000000000" pitchFamily="2" charset="2"/>
              <a:buChar char=""/>
            </a:pPr>
            <a:r>
              <a:rPr lang="da-DK" altLang="en-US" sz="1400" dirty="0">
                <a:ea typeface="ＭＳ Ｐゴシック" panose="020B0600070205080204" pitchFamily="34" charset="-128"/>
              </a:rPr>
              <a:t>Build ads around </a:t>
            </a:r>
            <a:r>
              <a:rPr lang="da-DK" altLang="en-US" sz="1400" dirty="0">
                <a:solidFill>
                  <a:srgbClr val="FF0000"/>
                </a:solidFill>
                <a:ea typeface="ＭＳ Ｐゴシック" panose="020B0600070205080204" pitchFamily="34" charset="-128"/>
              </a:rPr>
              <a:t>keywords</a:t>
            </a:r>
            <a:r>
              <a:rPr lang="da-DK" altLang="en-US" sz="1400" dirty="0">
                <a:ea typeface="ＭＳ Ｐゴシック" panose="020B0600070205080204" pitchFamily="34" charset="-128"/>
              </a:rPr>
              <a:t> and pay for </a:t>
            </a:r>
            <a:br>
              <a:rPr lang="da-DK" altLang="en-US" sz="1400" dirty="0">
                <a:ea typeface="ＭＳ Ｐゴシック" panose="020B0600070205080204" pitchFamily="34" charset="-128"/>
              </a:rPr>
            </a:br>
            <a:r>
              <a:rPr lang="da-DK" altLang="en-US" sz="1400" dirty="0">
                <a:ea typeface="ＭＳ Ｐゴシック" panose="020B0600070205080204" pitchFamily="34" charset="-128"/>
              </a:rPr>
              <a:t>everyone that clicks the ad and visits your site</a:t>
            </a:r>
          </a:p>
          <a:p>
            <a:pPr>
              <a:lnSpc>
                <a:spcPct val="100000"/>
              </a:lnSpc>
              <a:spcBef>
                <a:spcPts val="288"/>
              </a:spcBef>
              <a:buFont typeface="Wingdings" panose="05000000000000000000" pitchFamily="2" charset="2"/>
              <a:buChar char=""/>
            </a:pPr>
            <a:r>
              <a:rPr lang="da-DK" altLang="en-US" sz="1400" dirty="0">
                <a:ea typeface="ＭＳ Ｐゴシック" panose="020B0600070205080204" pitchFamily="34" charset="-128"/>
              </a:rPr>
              <a:t>Eg. Google’s </a:t>
            </a:r>
            <a:r>
              <a:rPr lang="da-DK" altLang="en-US" sz="1400" dirty="0">
                <a:solidFill>
                  <a:srgbClr val="FF0000"/>
                </a:solidFill>
                <a:ea typeface="ＭＳ Ｐゴシック" panose="020B0600070205080204" pitchFamily="34" charset="-128"/>
              </a:rPr>
              <a:t>Adwords </a:t>
            </a:r>
            <a:r>
              <a:rPr lang="da-DK" altLang="en-US" sz="1400" dirty="0">
                <a:ea typeface="ＭＳ Ｐゴシック" panose="020B0600070205080204" pitchFamily="34" charset="-128"/>
              </a:rPr>
              <a:t>(3 line ads that show up </a:t>
            </a:r>
            <a:br>
              <a:rPr lang="da-DK" altLang="en-US" sz="1400" dirty="0">
                <a:ea typeface="ＭＳ Ｐゴシック" panose="020B0600070205080204" pitchFamily="34" charset="-128"/>
              </a:rPr>
            </a:br>
            <a:r>
              <a:rPr lang="da-DK" altLang="en-US" sz="1400" dirty="0">
                <a:ea typeface="ＭＳ Ｐゴシック" panose="020B0600070205080204" pitchFamily="34" charset="-128"/>
              </a:rPr>
              <a:t>on the right/top of search engine results)</a:t>
            </a:r>
          </a:p>
          <a:p>
            <a:pPr>
              <a:lnSpc>
                <a:spcPct val="100000"/>
              </a:lnSpc>
              <a:spcBef>
                <a:spcPts val="288"/>
              </a:spcBef>
              <a:buFont typeface="Wingdings" panose="05000000000000000000" pitchFamily="2" charset="2"/>
              <a:buChar char=""/>
            </a:pPr>
            <a:r>
              <a:rPr lang="da-DK" altLang="en-US" sz="1400" dirty="0">
                <a:ea typeface="ＭＳ Ｐゴシック" panose="020B0600070205080204" pitchFamily="34" charset="-128"/>
              </a:rPr>
              <a:t>Microsoft’s </a:t>
            </a:r>
            <a:r>
              <a:rPr lang="da-DK" altLang="en-US" sz="1400" dirty="0">
                <a:solidFill>
                  <a:srgbClr val="FF0000"/>
                </a:solidFill>
                <a:ea typeface="ＭＳ Ｐゴシック" panose="020B0600070205080204" pitchFamily="34" charset="-128"/>
              </a:rPr>
              <a:t>Adcenter</a:t>
            </a:r>
          </a:p>
          <a:p>
            <a:pPr>
              <a:lnSpc>
                <a:spcPct val="100000"/>
              </a:lnSpc>
              <a:spcBef>
                <a:spcPts val="288"/>
              </a:spcBef>
              <a:buFont typeface="Wingdings" panose="05000000000000000000" pitchFamily="2" charset="2"/>
              <a:buChar char=""/>
            </a:pPr>
            <a:r>
              <a:rPr lang="da-DK" altLang="en-US" sz="1400" dirty="0">
                <a:ea typeface="ＭＳ Ｐゴシック" panose="020B0600070205080204" pitchFamily="34" charset="-128"/>
              </a:rPr>
              <a:t>Yahoo’s search marketing (</a:t>
            </a:r>
            <a:r>
              <a:rPr lang="da-DK" altLang="en-US" sz="1400" dirty="0">
                <a:solidFill>
                  <a:srgbClr val="FF0000"/>
                </a:solidFill>
                <a:ea typeface="ＭＳ Ｐゴシック" panose="020B0600070205080204" pitchFamily="34" charset="-128"/>
              </a:rPr>
              <a:t>Overture</a:t>
            </a:r>
            <a:r>
              <a:rPr lang="da-DK" altLang="en-US" sz="1400" dirty="0">
                <a:ea typeface="ＭＳ Ｐゴシック" panose="020B0600070205080204" pitchFamily="34" charset="-128"/>
              </a:rPr>
              <a:t>)</a:t>
            </a:r>
          </a:p>
          <a:p>
            <a:pPr>
              <a:lnSpc>
                <a:spcPct val="100000"/>
              </a:lnSpc>
              <a:spcBef>
                <a:spcPts val="325"/>
              </a:spcBef>
              <a:buClrTx/>
              <a:buSzTx/>
              <a:buFontTx/>
              <a:buNone/>
            </a:pPr>
            <a:endParaRPr lang="da-DK" altLang="en-US" sz="1600" dirty="0">
              <a:ea typeface="ＭＳ Ｐゴシック" panose="020B0600070205080204" pitchFamily="34" charset="-128"/>
            </a:endParaRPr>
          </a:p>
          <a:p>
            <a:pPr>
              <a:lnSpc>
                <a:spcPct val="100000"/>
              </a:lnSpc>
              <a:spcBef>
                <a:spcPts val="325"/>
              </a:spcBef>
              <a:buClrTx/>
              <a:buSzTx/>
              <a:buFontTx/>
              <a:buNone/>
            </a:pPr>
            <a:endParaRPr lang="da-DK" altLang="en-US" sz="1600" dirty="0">
              <a:ea typeface="ＭＳ Ｐゴシック" panose="020B0600070205080204" pitchFamily="34" charset="-128"/>
            </a:endParaRPr>
          </a:p>
        </p:txBody>
      </p:sp>
      <p:pic>
        <p:nvPicPr>
          <p:cNvPr id="5" name="Picture 4">
            <a:extLst>
              <a:ext uri="{FF2B5EF4-FFF2-40B4-BE49-F238E27FC236}">
                <a16:creationId xmlns:a16="http://schemas.microsoft.com/office/drawing/2014/main" id="{74CFE9E4-8645-481E-BB01-175DEA59A4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1389" y="2863177"/>
            <a:ext cx="4705350" cy="1797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197022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 calcmode="lin" valueType="num">
                                      <p:cBhvr additive="base">
                                        <p:cTn id="3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 calcmode="lin" valueType="num">
                                      <p:cBhvr additive="base">
                                        <p:cTn id="4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 calcmode="lin" valueType="num">
                                      <p:cBhvr additive="base">
                                        <p:cTn id="4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 calcmode="lin" valueType="num">
                                      <p:cBhvr additive="base">
                                        <p:cTn id="49"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
                                            <p:txEl>
                                              <p:pRg st="11" end="11"/>
                                            </p:txEl>
                                          </p:spTgt>
                                        </p:tgtEl>
                                        <p:attrNameLst>
                                          <p:attrName>style.visibility</p:attrName>
                                        </p:attrNameLst>
                                      </p:cBhvr>
                                      <p:to>
                                        <p:strVal val="visible"/>
                                      </p:to>
                                    </p:set>
                                    <p:anim calcmode="lin" valueType="num">
                                      <p:cBhvr additive="base">
                                        <p:cTn id="53"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
                                            <p:txEl>
                                              <p:pRg st="12" end="12"/>
                                            </p:txEl>
                                          </p:spTgt>
                                        </p:tgtEl>
                                        <p:attrNameLst>
                                          <p:attrName>style.visibility</p:attrName>
                                        </p:attrNameLst>
                                      </p:cBhvr>
                                      <p:to>
                                        <p:strVal val="visible"/>
                                      </p:to>
                                    </p:set>
                                    <p:anim calcmode="lin" valueType="num">
                                      <p:cBhvr additive="base">
                                        <p:cTn id="57"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5DA0E-C75C-4C91-9A46-D7B8FCCFDDB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C0C0F23-D74F-4C55-B103-92E68D1DAA8E}"/>
              </a:ext>
            </a:extLst>
          </p:cNvPr>
          <p:cNvSpPr>
            <a:spLocks noGrp="1"/>
          </p:cNvSpPr>
          <p:nvPr>
            <p:ph idx="1"/>
          </p:nvPr>
        </p:nvSpPr>
        <p:spPr>
          <a:xfrm>
            <a:off x="677334" y="1370880"/>
            <a:ext cx="8596668" cy="3880773"/>
          </a:xfrm>
        </p:spPr>
        <p:txBody>
          <a:bodyPr/>
          <a:lstStyle/>
          <a:p>
            <a:r>
              <a:rPr lang="en-US" b="0" i="0" dirty="0">
                <a:solidFill>
                  <a:srgbClr val="2B2A2A"/>
                </a:solidFill>
                <a:effectLst/>
                <a:latin typeface="Open Sans" panose="020B0606030504020204" pitchFamily="34" charset="0"/>
              </a:rPr>
              <a:t>Digital marketing is the future of marketing and will only keep progressing with time.</a:t>
            </a:r>
          </a:p>
          <a:p>
            <a:r>
              <a:rPr lang="en-US" b="0" i="0" dirty="0">
                <a:solidFill>
                  <a:srgbClr val="2B2A2A"/>
                </a:solidFill>
                <a:effectLst/>
                <a:latin typeface="Open Sans" panose="020B0606030504020204" pitchFamily="34" charset="0"/>
              </a:rPr>
              <a:t>The innovations of digital marketing will stretch to both the online and offline world.</a:t>
            </a:r>
          </a:p>
          <a:p>
            <a:r>
              <a:rPr lang="en-US" b="0" i="0" dirty="0">
                <a:solidFill>
                  <a:srgbClr val="2B2A2A"/>
                </a:solidFill>
                <a:effectLst/>
                <a:latin typeface="Open Sans" panose="020B0606030504020204" pitchFamily="34" charset="0"/>
              </a:rPr>
              <a:t>Social media is the latest way to connect with people.</a:t>
            </a:r>
          </a:p>
          <a:p>
            <a:r>
              <a:rPr lang="en-US" b="0" i="0" dirty="0">
                <a:solidFill>
                  <a:srgbClr val="2B2A2A"/>
                </a:solidFill>
                <a:effectLst/>
                <a:latin typeface="Open Sans" panose="020B0606030504020204" pitchFamily="34" charset="0"/>
              </a:rPr>
              <a:t>It teaches us a new way of connecting to people and also helps us understand consumer behavior.</a:t>
            </a:r>
          </a:p>
          <a:p>
            <a:r>
              <a:rPr lang="en-US" b="0" i="0" dirty="0">
                <a:solidFill>
                  <a:srgbClr val="192225"/>
                </a:solidFill>
                <a:effectLst/>
                <a:latin typeface="Nunito" panose="020B0604020202020204" pitchFamily="2" charset="0"/>
              </a:rPr>
              <a:t>Within the short span of a lifetime, digital marketing will bring all your cherished dreams come reality. Digital marketing is a place where someone without much effort can make a career. Only patience is required to get your desired goals.</a:t>
            </a:r>
            <a:endParaRPr lang="en-US" dirty="0"/>
          </a:p>
        </p:txBody>
      </p:sp>
    </p:spTree>
    <p:extLst>
      <p:ext uri="{BB962C8B-B14F-4D97-AF65-F5344CB8AC3E}">
        <p14:creationId xmlns:p14="http://schemas.microsoft.com/office/powerpoint/2010/main" val="225921881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D4C24-FA70-42F2-8FC3-32B12041DD99}"/>
              </a:ext>
            </a:extLst>
          </p:cNvPr>
          <p:cNvSpPr>
            <a:spLocks noGrp="1"/>
          </p:cNvSpPr>
          <p:nvPr>
            <p:ph type="title"/>
          </p:nvPr>
        </p:nvSpPr>
        <p:spPr>
          <a:xfrm>
            <a:off x="677334" y="159434"/>
            <a:ext cx="8596668" cy="529883"/>
          </a:xfrm>
        </p:spPr>
        <p:txBody>
          <a:bodyPr>
            <a:normAutofit fontScale="90000"/>
          </a:bodyPr>
          <a:lstStyle/>
          <a:p>
            <a:r>
              <a:rPr lang="da-DK" altLang="en-US" sz="2800" dirty="0">
                <a:solidFill>
                  <a:schemeClr val="accent1">
                    <a:lumMod val="75000"/>
                  </a:schemeClr>
                </a:solidFill>
                <a:ea typeface="ＭＳ Ｐゴシック" panose="020B0600070205080204" pitchFamily="34" charset="-128"/>
              </a:rPr>
              <a:t>Digital Marketing Overview</a:t>
            </a:r>
            <a:br>
              <a:rPr lang="da-DK" altLang="en-US" sz="2800" dirty="0">
                <a:solidFill>
                  <a:schemeClr val="accent1">
                    <a:lumMod val="75000"/>
                  </a:schemeClr>
                </a:solidFill>
                <a:ea typeface="ＭＳ Ｐゴシック" panose="020B0600070205080204" pitchFamily="34" charset="-128"/>
              </a:rPr>
            </a:br>
            <a:endParaRPr lang="en-US" sz="2800" dirty="0">
              <a:solidFill>
                <a:schemeClr val="accent1">
                  <a:lumMod val="75000"/>
                </a:schemeClr>
              </a:solidFill>
            </a:endParaRPr>
          </a:p>
        </p:txBody>
      </p:sp>
      <p:sp>
        <p:nvSpPr>
          <p:cNvPr id="3" name="Content Placeholder 2">
            <a:extLst>
              <a:ext uri="{FF2B5EF4-FFF2-40B4-BE49-F238E27FC236}">
                <a16:creationId xmlns:a16="http://schemas.microsoft.com/office/drawing/2014/main" id="{BC8C0C3B-5383-46E8-B530-B3657860FA70}"/>
              </a:ext>
            </a:extLst>
          </p:cNvPr>
          <p:cNvSpPr>
            <a:spLocks noGrp="1"/>
          </p:cNvSpPr>
          <p:nvPr>
            <p:ph idx="1"/>
          </p:nvPr>
        </p:nvSpPr>
        <p:spPr>
          <a:xfrm>
            <a:off x="677334" y="1321877"/>
            <a:ext cx="8596668" cy="3880773"/>
          </a:xfrm>
        </p:spPr>
        <p:txBody>
          <a:bodyPr>
            <a:normAutofit fontScale="77500" lnSpcReduction="20000"/>
          </a:bodyPr>
          <a:lstStyle/>
          <a:p>
            <a:pPr>
              <a:lnSpc>
                <a:spcPct val="150000"/>
              </a:lnSpc>
              <a:spcBef>
                <a:spcPts val="400"/>
              </a:spcBef>
              <a:buClr>
                <a:schemeClr val="accent1">
                  <a:lumMod val="75000"/>
                </a:schemeClr>
              </a:buClr>
              <a:buFont typeface="Wingdings" panose="05000000000000000000" pitchFamily="2" charset="2"/>
              <a:buChar char=""/>
            </a:pPr>
            <a:r>
              <a:rPr lang="da-DK" altLang="en-US" dirty="0">
                <a:solidFill>
                  <a:srgbClr val="000000"/>
                </a:solidFill>
                <a:latin typeface="Arial" panose="020B0604020202020204" pitchFamily="34" charset="0"/>
              </a:rPr>
              <a:t>What is digital marketing?</a:t>
            </a:r>
          </a:p>
          <a:p>
            <a:pPr>
              <a:lnSpc>
                <a:spcPct val="150000"/>
              </a:lnSpc>
              <a:spcBef>
                <a:spcPts val="400"/>
              </a:spcBef>
              <a:buClr>
                <a:schemeClr val="accent1">
                  <a:lumMod val="75000"/>
                </a:schemeClr>
              </a:buClr>
              <a:buFont typeface="Wingdings" panose="05000000000000000000" pitchFamily="2" charset="2"/>
              <a:buChar char=""/>
            </a:pPr>
            <a:r>
              <a:rPr lang="da-DK" altLang="en-US" dirty="0">
                <a:solidFill>
                  <a:srgbClr val="000000"/>
                </a:solidFill>
                <a:latin typeface="Arial" panose="020B0604020202020204" pitchFamily="34" charset="0"/>
              </a:rPr>
              <a:t>Why are people going online?</a:t>
            </a:r>
          </a:p>
          <a:p>
            <a:pPr>
              <a:lnSpc>
                <a:spcPct val="150000"/>
              </a:lnSpc>
              <a:spcBef>
                <a:spcPts val="400"/>
              </a:spcBef>
              <a:buClr>
                <a:schemeClr val="accent1">
                  <a:lumMod val="75000"/>
                </a:schemeClr>
              </a:buClr>
              <a:buFont typeface="Wingdings" panose="05000000000000000000" pitchFamily="2" charset="2"/>
              <a:buChar char=""/>
            </a:pPr>
            <a:r>
              <a:rPr lang="da-DK" altLang="en-US" dirty="0">
                <a:solidFill>
                  <a:srgbClr val="000000"/>
                </a:solidFill>
                <a:latin typeface="Arial" panose="020B0604020202020204" pitchFamily="34" charset="0"/>
              </a:rPr>
              <a:t>Benefits of digital marketing</a:t>
            </a:r>
          </a:p>
          <a:p>
            <a:pPr>
              <a:lnSpc>
                <a:spcPct val="150000"/>
              </a:lnSpc>
              <a:spcBef>
                <a:spcPts val="400"/>
              </a:spcBef>
              <a:buClr>
                <a:schemeClr val="accent1">
                  <a:lumMod val="75000"/>
                </a:schemeClr>
              </a:buClr>
              <a:buFont typeface="Wingdings" panose="05000000000000000000" pitchFamily="2" charset="2"/>
              <a:buChar char=""/>
            </a:pPr>
            <a:r>
              <a:rPr lang="da-DK" altLang="en-US" dirty="0">
                <a:solidFill>
                  <a:srgbClr val="000000"/>
                </a:solidFill>
                <a:latin typeface="Arial" panose="020B0604020202020204" pitchFamily="34" charset="0"/>
              </a:rPr>
              <a:t>What does digital marketing consist of?</a:t>
            </a:r>
          </a:p>
          <a:p>
            <a:pPr>
              <a:lnSpc>
                <a:spcPct val="150000"/>
              </a:lnSpc>
              <a:spcBef>
                <a:spcPts val="400"/>
              </a:spcBef>
              <a:buClr>
                <a:schemeClr val="accent1">
                  <a:lumMod val="75000"/>
                </a:schemeClr>
              </a:buClr>
              <a:buFont typeface="Wingdings" panose="05000000000000000000" pitchFamily="2" charset="2"/>
              <a:buChar char=""/>
            </a:pPr>
            <a:r>
              <a:rPr lang="da-DK" altLang="en-US" dirty="0">
                <a:solidFill>
                  <a:srgbClr val="000000"/>
                </a:solidFill>
                <a:latin typeface="Arial" panose="020B0604020202020204" pitchFamily="34" charset="0"/>
              </a:rPr>
              <a:t>Search engine optimization (SEO)</a:t>
            </a:r>
          </a:p>
          <a:p>
            <a:pPr>
              <a:lnSpc>
                <a:spcPct val="150000"/>
              </a:lnSpc>
              <a:spcBef>
                <a:spcPts val="400"/>
              </a:spcBef>
              <a:buClr>
                <a:schemeClr val="accent1">
                  <a:lumMod val="75000"/>
                </a:schemeClr>
              </a:buClr>
              <a:buFont typeface="Wingdings" panose="05000000000000000000" pitchFamily="2" charset="2"/>
              <a:buChar char=""/>
            </a:pPr>
            <a:r>
              <a:rPr lang="da-DK" altLang="en-US" dirty="0">
                <a:solidFill>
                  <a:srgbClr val="000000"/>
                </a:solidFill>
                <a:latin typeface="Arial" panose="020B0604020202020204" pitchFamily="34" charset="0"/>
              </a:rPr>
              <a:t>Social media Marketing (SMM)</a:t>
            </a:r>
          </a:p>
          <a:p>
            <a:pPr>
              <a:lnSpc>
                <a:spcPct val="150000"/>
              </a:lnSpc>
              <a:spcBef>
                <a:spcPts val="400"/>
              </a:spcBef>
              <a:buClr>
                <a:schemeClr val="accent1">
                  <a:lumMod val="75000"/>
                </a:schemeClr>
              </a:buClr>
              <a:buFont typeface="Wingdings" panose="05000000000000000000" pitchFamily="2" charset="2"/>
              <a:buChar char=""/>
            </a:pPr>
            <a:r>
              <a:rPr lang="da-DK" altLang="en-US" dirty="0">
                <a:solidFill>
                  <a:srgbClr val="000000"/>
                </a:solidFill>
                <a:latin typeface="Arial" panose="020B0604020202020204" pitchFamily="34" charset="0"/>
              </a:rPr>
              <a:t>Email Marketing</a:t>
            </a:r>
          </a:p>
          <a:p>
            <a:pPr>
              <a:lnSpc>
                <a:spcPct val="150000"/>
              </a:lnSpc>
              <a:spcBef>
                <a:spcPts val="400"/>
              </a:spcBef>
              <a:buClr>
                <a:schemeClr val="accent1">
                  <a:lumMod val="75000"/>
                </a:schemeClr>
              </a:buClr>
              <a:buFont typeface="Wingdings" panose="05000000000000000000" pitchFamily="2" charset="2"/>
              <a:buChar char=""/>
            </a:pPr>
            <a:r>
              <a:rPr lang="da-DK" altLang="en-US" dirty="0">
                <a:solidFill>
                  <a:srgbClr val="000000"/>
                </a:solidFill>
                <a:latin typeface="Arial" panose="020B0604020202020204" pitchFamily="34" charset="0"/>
              </a:rPr>
              <a:t>Display Advertising.</a:t>
            </a:r>
          </a:p>
          <a:p>
            <a:pPr>
              <a:lnSpc>
                <a:spcPct val="150000"/>
              </a:lnSpc>
              <a:spcBef>
                <a:spcPts val="400"/>
              </a:spcBef>
              <a:buClr>
                <a:schemeClr val="accent1">
                  <a:lumMod val="75000"/>
                </a:schemeClr>
              </a:buClr>
              <a:buFont typeface="Wingdings" panose="05000000000000000000" pitchFamily="2" charset="2"/>
              <a:buChar char=""/>
            </a:pPr>
            <a:r>
              <a:rPr lang="da-DK" altLang="en-US" dirty="0">
                <a:solidFill>
                  <a:srgbClr val="000000"/>
                </a:solidFill>
                <a:latin typeface="Arial" panose="020B0604020202020204" pitchFamily="34" charset="0"/>
              </a:rPr>
              <a:t>Digital marketing measurement</a:t>
            </a:r>
          </a:p>
          <a:p>
            <a:pPr>
              <a:lnSpc>
                <a:spcPct val="160000"/>
              </a:lnSpc>
              <a:spcBef>
                <a:spcPts val="400"/>
              </a:spcBef>
              <a:buClr>
                <a:schemeClr val="accent1">
                  <a:lumMod val="75000"/>
                </a:schemeClr>
              </a:buClr>
              <a:buFont typeface="Wingdings" panose="05000000000000000000" pitchFamily="2" charset="2"/>
              <a:buChar char=""/>
            </a:pPr>
            <a:r>
              <a:rPr lang="da-DK" altLang="en-US" dirty="0">
                <a:solidFill>
                  <a:srgbClr val="000000"/>
                </a:solidFill>
                <a:latin typeface="Arial" panose="020B0604020202020204" pitchFamily="34" charset="0"/>
              </a:rPr>
              <a:t>How digital marketing evolved</a:t>
            </a:r>
          </a:p>
          <a:p>
            <a:pPr>
              <a:lnSpc>
                <a:spcPct val="160000"/>
              </a:lnSpc>
              <a:spcBef>
                <a:spcPts val="400"/>
              </a:spcBef>
              <a:buClr>
                <a:schemeClr val="accent1">
                  <a:lumMod val="75000"/>
                </a:schemeClr>
              </a:buClr>
              <a:buFont typeface="Wingdings" panose="05000000000000000000" pitchFamily="2" charset="2"/>
              <a:buChar char=""/>
            </a:pPr>
            <a:r>
              <a:rPr lang="da-DK" altLang="en-US" dirty="0">
                <a:solidFill>
                  <a:srgbClr val="000000"/>
                </a:solidFill>
                <a:latin typeface="Arial" panose="020B0604020202020204" pitchFamily="34" charset="0"/>
              </a:rPr>
              <a:t>Conclusion</a:t>
            </a:r>
          </a:p>
          <a:p>
            <a:pPr>
              <a:lnSpc>
                <a:spcPct val="100000"/>
              </a:lnSpc>
              <a:spcBef>
                <a:spcPts val="400"/>
              </a:spcBef>
              <a:buClr>
                <a:schemeClr val="accent1">
                  <a:lumMod val="75000"/>
                </a:schemeClr>
              </a:buClr>
              <a:buFont typeface="Wingdings" panose="05000000000000000000" pitchFamily="2" charset="2"/>
              <a:buChar char=""/>
            </a:pPr>
            <a:endParaRPr lang="da-DK" altLang="en-US" dirty="0">
              <a:solidFill>
                <a:srgbClr val="000000"/>
              </a:solidFill>
              <a:latin typeface="Arial" panose="020B0604020202020204" pitchFamily="34" charset="0"/>
            </a:endParaRPr>
          </a:p>
          <a:p>
            <a:endParaRPr lang="en-US" dirty="0"/>
          </a:p>
        </p:txBody>
      </p:sp>
      <p:sp>
        <p:nvSpPr>
          <p:cNvPr id="4" name="Text Box 2">
            <a:extLst>
              <a:ext uri="{FF2B5EF4-FFF2-40B4-BE49-F238E27FC236}">
                <a16:creationId xmlns:a16="http://schemas.microsoft.com/office/drawing/2014/main" id="{47ECBB0E-84EF-4942-971E-8710035D3F2E}"/>
              </a:ext>
            </a:extLst>
          </p:cNvPr>
          <p:cNvSpPr txBox="1">
            <a:spLocks noChangeArrowheads="1"/>
          </p:cNvSpPr>
          <p:nvPr/>
        </p:nvSpPr>
        <p:spPr bwMode="auto">
          <a:xfrm>
            <a:off x="677334" y="637250"/>
            <a:ext cx="6489700"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Regular" charset="0"/>
              </a:defRPr>
            </a:lvl1pPr>
            <a:lvl2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Regular" charset="0"/>
              </a:defRPr>
            </a:lvl2pPr>
            <a:lvl3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Regular" charset="0"/>
              </a:defRPr>
            </a:lvl3pPr>
            <a:lvl4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Regular" charset="0"/>
              </a:defRPr>
            </a:lvl4pPr>
            <a:lvl5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Regular" charset="0"/>
              </a:defRPr>
            </a:lvl9pPr>
          </a:lstStyle>
          <a:p>
            <a:pPr>
              <a:lnSpc>
                <a:spcPct val="100000"/>
              </a:lnSpc>
              <a:spcBef>
                <a:spcPts val="400"/>
              </a:spcBef>
            </a:pPr>
            <a:r>
              <a:rPr lang="da-DK" altLang="en-US" sz="2000" b="1" i="1" dirty="0">
                <a:solidFill>
                  <a:schemeClr val="accent1">
                    <a:lumMod val="75000"/>
                  </a:schemeClr>
                </a:solidFill>
                <a:ea typeface="ＭＳ Ｐゴシック" panose="020B0600070205080204" pitchFamily="34" charset="-128"/>
              </a:rPr>
              <a:t>Key points</a:t>
            </a:r>
          </a:p>
        </p:txBody>
      </p:sp>
      <p:pic>
        <p:nvPicPr>
          <p:cNvPr id="5" name="Picture 4">
            <a:extLst>
              <a:ext uri="{FF2B5EF4-FFF2-40B4-BE49-F238E27FC236}">
                <a16:creationId xmlns:a16="http://schemas.microsoft.com/office/drawing/2014/main" id="{A0B04E64-4FAB-4F8F-8CF3-8D93F2C1FE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4517" y="3418812"/>
            <a:ext cx="2827338" cy="28019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80051862"/>
      </p:ext>
    </p:extLst>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42" presetClass="entr" presetSubtype="0"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1000"/>
                                        <p:tgtEl>
                                          <p:spTgt spid="3">
                                            <p:txEl>
                                              <p:pRg st="1" end="1"/>
                                            </p:txEl>
                                          </p:spTgt>
                                        </p:tgtEl>
                                      </p:cBhvr>
                                    </p:animEffect>
                                    <p:anim calcmode="lin" valueType="num">
                                      <p:cBhvr>
                                        <p:cTn id="2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1000"/>
                                        <p:tgtEl>
                                          <p:spTgt spid="3">
                                            <p:txEl>
                                              <p:pRg st="2" end="2"/>
                                            </p:txEl>
                                          </p:spTgt>
                                        </p:tgtEl>
                                      </p:cBhvr>
                                    </p:animEffect>
                                    <p:anim calcmode="lin" valueType="num">
                                      <p:cBhvr>
                                        <p:cTn id="3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1000"/>
                                        <p:tgtEl>
                                          <p:spTgt spid="3">
                                            <p:txEl>
                                              <p:pRg st="4" end="4"/>
                                            </p:txEl>
                                          </p:spTgt>
                                        </p:tgtEl>
                                      </p:cBhvr>
                                    </p:animEffect>
                                    <p:anim calcmode="lin" valueType="num">
                                      <p:cBhvr>
                                        <p:cTn id="4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fade">
                                      <p:cBhvr>
                                        <p:cTn id="44" dur="1000"/>
                                        <p:tgtEl>
                                          <p:spTgt spid="3">
                                            <p:txEl>
                                              <p:pRg st="5" end="5"/>
                                            </p:txEl>
                                          </p:spTgt>
                                        </p:tgtEl>
                                      </p:cBhvr>
                                    </p:animEffect>
                                    <p:anim calcmode="lin" valueType="num">
                                      <p:cBhvr>
                                        <p:cTn id="4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fade">
                                      <p:cBhvr>
                                        <p:cTn id="54" dur="1000"/>
                                        <p:tgtEl>
                                          <p:spTgt spid="3">
                                            <p:txEl>
                                              <p:pRg st="7" end="7"/>
                                            </p:txEl>
                                          </p:spTgt>
                                        </p:tgtEl>
                                      </p:cBhvr>
                                    </p:animEffect>
                                    <p:anim calcmode="lin" valueType="num">
                                      <p:cBhvr>
                                        <p:cTn id="5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1000"/>
                                        <p:tgtEl>
                                          <p:spTgt spid="3">
                                            <p:txEl>
                                              <p:pRg st="8" end="8"/>
                                            </p:txEl>
                                          </p:spTgt>
                                        </p:tgtEl>
                                      </p:cBhvr>
                                    </p:animEffect>
                                    <p:anim calcmode="lin" valueType="num">
                                      <p:cBhvr>
                                        <p:cTn id="6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fade">
                                      <p:cBhvr>
                                        <p:cTn id="64" dur="1000"/>
                                        <p:tgtEl>
                                          <p:spTgt spid="3">
                                            <p:txEl>
                                              <p:pRg st="9" end="9"/>
                                            </p:txEl>
                                          </p:spTgt>
                                        </p:tgtEl>
                                      </p:cBhvr>
                                    </p:animEffect>
                                    <p:anim calcmode="lin" valueType="num">
                                      <p:cBhvr>
                                        <p:cTn id="6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animEffect transition="in" filter="fade">
                                      <p:cBhvr>
                                        <p:cTn id="69" dur="1000"/>
                                        <p:tgtEl>
                                          <p:spTgt spid="3">
                                            <p:txEl>
                                              <p:pRg st="10" end="10"/>
                                            </p:txEl>
                                          </p:spTgt>
                                        </p:tgtEl>
                                      </p:cBhvr>
                                    </p:animEffect>
                                    <p:anim calcmode="lin" valueType="num">
                                      <p:cBhvr>
                                        <p:cTn id="7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E7A0E-3424-4001-965A-2EC48C33765F}"/>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47577A48-E38B-4022-BE72-43B2999F79F2}"/>
              </a:ext>
            </a:extLst>
          </p:cNvPr>
          <p:cNvSpPr>
            <a:spLocks noGrp="1"/>
          </p:cNvSpPr>
          <p:nvPr>
            <p:ph idx="1"/>
          </p:nvPr>
        </p:nvSpPr>
        <p:spPr>
          <a:xfrm>
            <a:off x="774316" y="1270000"/>
            <a:ext cx="8596668" cy="3880773"/>
          </a:xfrm>
        </p:spPr>
        <p:txBody>
          <a:bodyPr/>
          <a:lstStyle/>
          <a:p>
            <a:r>
              <a:rPr lang="en-US" dirty="0"/>
              <a:t>YouTube.</a:t>
            </a:r>
          </a:p>
          <a:p>
            <a:r>
              <a:rPr lang="en-US" dirty="0"/>
              <a:t>Tutorials point.</a:t>
            </a:r>
          </a:p>
        </p:txBody>
      </p:sp>
    </p:spTree>
    <p:extLst>
      <p:ext uri="{BB962C8B-B14F-4D97-AF65-F5344CB8AC3E}">
        <p14:creationId xmlns:p14="http://schemas.microsoft.com/office/powerpoint/2010/main" val="50812644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ACF36-2E5B-4BC6-B823-6E8F0B748E98}"/>
              </a:ext>
            </a:extLst>
          </p:cNvPr>
          <p:cNvSpPr>
            <a:spLocks noGrp="1"/>
          </p:cNvSpPr>
          <p:nvPr>
            <p:ph type="title"/>
          </p:nvPr>
        </p:nvSpPr>
        <p:spPr>
          <a:xfrm>
            <a:off x="2755516" y="2964873"/>
            <a:ext cx="8596668" cy="1320800"/>
          </a:xfrm>
        </p:spPr>
        <p:txBody>
          <a:bodyPr>
            <a:normAutofit/>
          </a:bodyPr>
          <a:lstStyle/>
          <a:p>
            <a:r>
              <a:rPr lang="en-US" sz="7200" dirty="0"/>
              <a:t>Thank you.</a:t>
            </a:r>
          </a:p>
        </p:txBody>
      </p:sp>
    </p:spTree>
    <p:extLst>
      <p:ext uri="{BB962C8B-B14F-4D97-AF65-F5344CB8AC3E}">
        <p14:creationId xmlns:p14="http://schemas.microsoft.com/office/powerpoint/2010/main" val="22466281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01A93-9134-49B9-B811-B4D557C9EC08}"/>
              </a:ext>
            </a:extLst>
          </p:cNvPr>
          <p:cNvSpPr>
            <a:spLocks noGrp="1"/>
          </p:cNvSpPr>
          <p:nvPr>
            <p:ph type="title"/>
          </p:nvPr>
        </p:nvSpPr>
        <p:spPr/>
        <p:txBody>
          <a:bodyPr/>
          <a:lstStyle/>
          <a:p>
            <a:pPr algn="just"/>
            <a:r>
              <a:rPr lang="en-US" b="0" i="0" dirty="0">
                <a:effectLst/>
                <a:latin typeface="Arial" panose="020B0604020202020204" pitchFamily="34" charset="0"/>
              </a:rPr>
              <a:t>What is Digital Marketing?</a:t>
            </a:r>
          </a:p>
        </p:txBody>
      </p:sp>
      <p:sp>
        <p:nvSpPr>
          <p:cNvPr id="3" name="Content Placeholder 2">
            <a:extLst>
              <a:ext uri="{FF2B5EF4-FFF2-40B4-BE49-F238E27FC236}">
                <a16:creationId xmlns:a16="http://schemas.microsoft.com/office/drawing/2014/main" id="{CEBA2BC1-FC72-48E6-9697-10AA4F787550}"/>
              </a:ext>
            </a:extLst>
          </p:cNvPr>
          <p:cNvSpPr>
            <a:spLocks noGrp="1"/>
          </p:cNvSpPr>
          <p:nvPr>
            <p:ph idx="1"/>
          </p:nvPr>
        </p:nvSpPr>
        <p:spPr>
          <a:xfrm>
            <a:off x="677334" y="1270000"/>
            <a:ext cx="8596668" cy="3880773"/>
          </a:xfrm>
        </p:spPr>
        <p:txBody>
          <a:bodyPr/>
          <a:lstStyle/>
          <a:p>
            <a:pPr algn="just"/>
            <a:r>
              <a:rPr lang="en-US" b="0" i="0" dirty="0">
                <a:solidFill>
                  <a:srgbClr val="000000"/>
                </a:solidFill>
                <a:effectLst/>
                <a:latin typeface="Arial" panose="020B0604020202020204" pitchFamily="34" charset="0"/>
              </a:rPr>
              <a:t>Digital Marketing is the term used for the targeted, measurable, and interactive marketing of products or services using digital technologies to reach the viewers, turn them into customers, and retain them.</a:t>
            </a:r>
          </a:p>
          <a:p>
            <a:pPr algn="just"/>
            <a:r>
              <a:rPr lang="da-DK" altLang="en-US" dirty="0">
                <a:ea typeface="ＭＳ Ｐゴシック" panose="020B0600070205080204" pitchFamily="34" charset="-128"/>
              </a:rPr>
              <a:t>“</a:t>
            </a:r>
            <a:r>
              <a:rPr lang="da-DK" altLang="en-US" dirty="0">
                <a:solidFill>
                  <a:srgbClr val="FF0000"/>
                </a:solidFill>
                <a:ea typeface="ＭＳ Ｐゴシック" panose="020B0600070205080204" pitchFamily="34" charset="-128"/>
              </a:rPr>
              <a:t>Digital marketing</a:t>
            </a:r>
            <a:r>
              <a:rPr lang="da-DK" altLang="en-US" dirty="0">
                <a:ea typeface="ＭＳ Ｐゴシック" panose="020B0600070205080204" pitchFamily="34" charset="-128"/>
              </a:rPr>
              <a:t>” is the process of building and maintaining customer relationships through online activities to generate sales and/or capture customers that are searching on the Internet for answers</a:t>
            </a:r>
            <a:r>
              <a:rPr lang="da-DK" altLang="en-US" sz="2000" dirty="0">
                <a:ea typeface="ＭＳ Ｐゴシック" panose="020B0600070205080204" pitchFamily="34" charset="-128"/>
              </a:rPr>
              <a:t>.</a:t>
            </a:r>
          </a:p>
          <a:p>
            <a:pPr algn="just"/>
            <a:endParaRPr lang="en-US" dirty="0"/>
          </a:p>
        </p:txBody>
      </p:sp>
      <p:pic>
        <p:nvPicPr>
          <p:cNvPr id="6" name="Picture 5">
            <a:extLst>
              <a:ext uri="{FF2B5EF4-FFF2-40B4-BE49-F238E27FC236}">
                <a16:creationId xmlns:a16="http://schemas.microsoft.com/office/drawing/2014/main" id="{3233CF11-6829-4E2B-BF77-9290F493BA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4095750"/>
            <a:ext cx="3606800" cy="26797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Rectangle 4">
            <a:extLst>
              <a:ext uri="{FF2B5EF4-FFF2-40B4-BE49-F238E27FC236}">
                <a16:creationId xmlns:a16="http://schemas.microsoft.com/office/drawing/2014/main" id="{9E767A98-C573-4186-BEF2-4FBE83973193}"/>
              </a:ext>
            </a:extLst>
          </p:cNvPr>
          <p:cNvSpPr>
            <a:spLocks noChangeArrowheads="1"/>
          </p:cNvSpPr>
          <p:nvPr/>
        </p:nvSpPr>
        <p:spPr bwMode="auto">
          <a:xfrm>
            <a:off x="3452813" y="5262563"/>
            <a:ext cx="5816600"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panose="020B0604020202020204" pitchFamily="34" charset="0"/>
                <a:cs typeface="Noto Sans CJK SC Regular" charset="0"/>
              </a:defRPr>
            </a:lvl9pPr>
          </a:lstStyle>
          <a:p>
            <a:pPr hangingPunct="1">
              <a:lnSpc>
                <a:spcPct val="100000"/>
              </a:lnSpc>
            </a:pPr>
            <a:r>
              <a:rPr lang="en-PH" altLang="en-US" sz="2800" b="1" u="sng" dirty="0">
                <a:solidFill>
                  <a:srgbClr val="FF0000"/>
                </a:solidFill>
                <a:ea typeface="ＭＳ Ｐゴシック" panose="020B0600070205080204" pitchFamily="34" charset="-128"/>
              </a:rPr>
              <a:t>Plain English: </a:t>
            </a:r>
            <a:r>
              <a:rPr lang="en-PH" altLang="en-US" sz="2800" u="sng" dirty="0">
                <a:solidFill>
                  <a:srgbClr val="FF0000"/>
                </a:solidFill>
                <a:ea typeface="ＭＳ Ｐゴシック" panose="020B0600070205080204" pitchFamily="34" charset="-128"/>
              </a:rPr>
              <a:t>Getting found online</a:t>
            </a:r>
          </a:p>
          <a:p>
            <a:pPr hangingPunct="1">
              <a:lnSpc>
                <a:spcPct val="100000"/>
              </a:lnSpc>
            </a:pPr>
            <a:endParaRPr lang="en-PH" altLang="en-US" sz="2800" u="sng" dirty="0">
              <a:solidFill>
                <a:srgbClr val="151616"/>
              </a:solidFill>
              <a:ea typeface="ＭＳ Ｐゴシック" panose="020B0600070205080204" pitchFamily="34" charset="-128"/>
            </a:endParaRPr>
          </a:p>
        </p:txBody>
      </p:sp>
    </p:spTree>
    <p:extLst>
      <p:ext uri="{BB962C8B-B14F-4D97-AF65-F5344CB8AC3E}">
        <p14:creationId xmlns:p14="http://schemas.microsoft.com/office/powerpoint/2010/main" val="3762104647"/>
      </p:ext>
    </p:extLst>
  </p:cSld>
  <p:clrMapOvr>
    <a:masterClrMapping/>
  </p:clrMapOvr>
  <mc:AlternateContent xmlns:mc="http://schemas.openxmlformats.org/markup-compatibility/2006" xmlns:p14="http://schemas.microsoft.com/office/powerpoint/2010/main">
    <mc:Choice Requires="p14">
      <p:transition spd="slow" p14:dur="1200" advClick="0">
        <p14:prism/>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3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750" fill="hold"/>
                                        <p:tgtEl>
                                          <p:spTgt spid="3">
                                            <p:txEl>
                                              <p:pRg st="0" end="0"/>
                                            </p:txEl>
                                          </p:spTgt>
                                        </p:tgtEl>
                                        <p:attrNameLst>
                                          <p:attrName>ppt_w</p:attrName>
                                        </p:attrNameLst>
                                      </p:cBhvr>
                                      <p:tavLst>
                                        <p:tav tm="0">
                                          <p:val>
                                            <p:fltVal val="0"/>
                                          </p:val>
                                        </p:tav>
                                        <p:tav tm="100000">
                                          <p:val>
                                            <p:strVal val="#ppt_w"/>
                                          </p:val>
                                        </p:tav>
                                      </p:tavLst>
                                    </p:anim>
                                    <p:anim calcmode="lin" valueType="num">
                                      <p:cBhvr>
                                        <p:cTn id="20" dur="750" fill="hold"/>
                                        <p:tgtEl>
                                          <p:spTgt spid="3">
                                            <p:txEl>
                                              <p:pRg st="0" end="0"/>
                                            </p:txEl>
                                          </p:spTgt>
                                        </p:tgtEl>
                                        <p:attrNameLst>
                                          <p:attrName>ppt_h</p:attrName>
                                        </p:attrNameLst>
                                      </p:cBhvr>
                                      <p:tavLst>
                                        <p:tav tm="0">
                                          <p:val>
                                            <p:fltVal val="0"/>
                                          </p:val>
                                        </p:tav>
                                        <p:tav tm="100000">
                                          <p:val>
                                            <p:strVal val="#ppt_h"/>
                                          </p:val>
                                        </p:tav>
                                      </p:tavLst>
                                    </p:anim>
                                    <p:anim calcmode="lin" valueType="num">
                                      <p:cBhvr>
                                        <p:cTn id="21" dur="75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22" dur="750"/>
                                        <p:tgtEl>
                                          <p:spTgt spid="3">
                                            <p:txEl>
                                              <p:pRg st="0" end="0"/>
                                            </p:txEl>
                                          </p:spTgt>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p:cTn id="25" dur="750" fill="hold"/>
                                        <p:tgtEl>
                                          <p:spTgt spid="3">
                                            <p:txEl>
                                              <p:pRg st="1" end="1"/>
                                            </p:txEl>
                                          </p:spTgt>
                                        </p:tgtEl>
                                        <p:attrNameLst>
                                          <p:attrName>ppt_w</p:attrName>
                                        </p:attrNameLst>
                                      </p:cBhvr>
                                      <p:tavLst>
                                        <p:tav tm="0">
                                          <p:val>
                                            <p:fltVal val="0"/>
                                          </p:val>
                                        </p:tav>
                                        <p:tav tm="100000">
                                          <p:val>
                                            <p:strVal val="#ppt_w"/>
                                          </p:val>
                                        </p:tav>
                                      </p:tavLst>
                                    </p:anim>
                                    <p:anim calcmode="lin" valueType="num">
                                      <p:cBhvr>
                                        <p:cTn id="26" dur="750" fill="hold"/>
                                        <p:tgtEl>
                                          <p:spTgt spid="3">
                                            <p:txEl>
                                              <p:pRg st="1" end="1"/>
                                            </p:txEl>
                                          </p:spTgt>
                                        </p:tgtEl>
                                        <p:attrNameLst>
                                          <p:attrName>ppt_h</p:attrName>
                                        </p:attrNameLst>
                                      </p:cBhvr>
                                      <p:tavLst>
                                        <p:tav tm="0">
                                          <p:val>
                                            <p:fltVal val="0"/>
                                          </p:val>
                                        </p:tav>
                                        <p:tav tm="100000">
                                          <p:val>
                                            <p:strVal val="#ppt_h"/>
                                          </p:val>
                                        </p:tav>
                                      </p:tavLst>
                                    </p:anim>
                                    <p:anim calcmode="lin" valueType="num">
                                      <p:cBhvr>
                                        <p:cTn id="27" dur="75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8" dur="750"/>
                                        <p:tgtEl>
                                          <p:spTgt spid="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5"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2000"/>
                                        <p:tgtEl>
                                          <p:spTgt spid="7"/>
                                        </p:tgtEl>
                                      </p:cBhvr>
                                    </p:animEffect>
                                    <p:anim calcmode="lin" valueType="num">
                                      <p:cBhvr>
                                        <p:cTn id="34" dur="2000" fill="hold"/>
                                        <p:tgtEl>
                                          <p:spTgt spid="7"/>
                                        </p:tgtEl>
                                        <p:attrNameLst>
                                          <p:attrName>style.rotation</p:attrName>
                                        </p:attrNameLst>
                                      </p:cBhvr>
                                      <p:tavLst>
                                        <p:tav tm="0">
                                          <p:val>
                                            <p:fltVal val="720"/>
                                          </p:val>
                                        </p:tav>
                                        <p:tav tm="100000">
                                          <p:val>
                                            <p:fltVal val="0"/>
                                          </p:val>
                                        </p:tav>
                                      </p:tavLst>
                                    </p:anim>
                                    <p:anim calcmode="lin" valueType="num">
                                      <p:cBhvr>
                                        <p:cTn id="35" dur="2000" fill="hold"/>
                                        <p:tgtEl>
                                          <p:spTgt spid="7"/>
                                        </p:tgtEl>
                                        <p:attrNameLst>
                                          <p:attrName>ppt_h</p:attrName>
                                        </p:attrNameLst>
                                      </p:cBhvr>
                                      <p:tavLst>
                                        <p:tav tm="0">
                                          <p:val>
                                            <p:fltVal val="0"/>
                                          </p:val>
                                        </p:tav>
                                        <p:tav tm="100000">
                                          <p:val>
                                            <p:strVal val="#ppt_h"/>
                                          </p:val>
                                        </p:tav>
                                      </p:tavLst>
                                    </p:anim>
                                    <p:anim calcmode="lin" valueType="num">
                                      <p:cBhvr>
                                        <p:cTn id="36" dur="2000" fill="hold"/>
                                        <p:tgtEl>
                                          <p:spTgt spid="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E58CC-8EF3-42C6-9444-A5E7EF2EB76C}"/>
              </a:ext>
            </a:extLst>
          </p:cNvPr>
          <p:cNvSpPr>
            <a:spLocks noGrp="1"/>
          </p:cNvSpPr>
          <p:nvPr>
            <p:ph type="title"/>
          </p:nvPr>
        </p:nvSpPr>
        <p:spPr>
          <a:xfrm>
            <a:off x="677334" y="271976"/>
            <a:ext cx="8596668" cy="1320800"/>
          </a:xfrm>
        </p:spPr>
        <p:txBody>
          <a:bodyPr/>
          <a:lstStyle/>
          <a:p>
            <a:r>
              <a:rPr lang="en-US" dirty="0"/>
              <a:t>Why are people going online?</a:t>
            </a:r>
          </a:p>
        </p:txBody>
      </p:sp>
      <p:pic>
        <p:nvPicPr>
          <p:cNvPr id="4" name="Picture 3">
            <a:extLst>
              <a:ext uri="{FF2B5EF4-FFF2-40B4-BE49-F238E27FC236}">
                <a16:creationId xmlns:a16="http://schemas.microsoft.com/office/drawing/2014/main" id="{8EEF61AD-7BEC-4400-AAD8-84E95EF257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6061" y="2063750"/>
            <a:ext cx="2827337" cy="2730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90291909"/>
      </p:ext>
    </p:extLst>
  </p:cSld>
  <p:clrMapOvr>
    <a:masterClrMapping/>
  </p:clrMapOvr>
  <p:transition spd="med" advClick="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E58CC-8EF3-42C6-9444-A5E7EF2EB76C}"/>
              </a:ext>
            </a:extLst>
          </p:cNvPr>
          <p:cNvSpPr>
            <a:spLocks noGrp="1"/>
          </p:cNvSpPr>
          <p:nvPr>
            <p:ph type="title"/>
          </p:nvPr>
        </p:nvSpPr>
        <p:spPr>
          <a:xfrm>
            <a:off x="677334" y="271976"/>
            <a:ext cx="8596668" cy="1320800"/>
          </a:xfrm>
        </p:spPr>
        <p:txBody>
          <a:bodyPr/>
          <a:lstStyle/>
          <a:p>
            <a:r>
              <a:rPr lang="en-US" dirty="0"/>
              <a:t>Why are people going online?</a:t>
            </a:r>
          </a:p>
        </p:txBody>
      </p:sp>
      <p:pic>
        <p:nvPicPr>
          <p:cNvPr id="4" name="Picture 3">
            <a:extLst>
              <a:ext uri="{FF2B5EF4-FFF2-40B4-BE49-F238E27FC236}">
                <a16:creationId xmlns:a16="http://schemas.microsoft.com/office/drawing/2014/main" id="{8EEF61AD-7BEC-4400-AAD8-84E95EF257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6665" y="3429000"/>
            <a:ext cx="2827337" cy="2730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ext Box 1">
            <a:extLst>
              <a:ext uri="{FF2B5EF4-FFF2-40B4-BE49-F238E27FC236}">
                <a16:creationId xmlns:a16="http://schemas.microsoft.com/office/drawing/2014/main" id="{72F8CE00-1723-4CD3-8468-2539EE81564A}"/>
              </a:ext>
            </a:extLst>
          </p:cNvPr>
          <p:cNvSpPr txBox="1">
            <a:spLocks noChangeArrowheads="1"/>
          </p:cNvSpPr>
          <p:nvPr/>
        </p:nvSpPr>
        <p:spPr bwMode="auto">
          <a:xfrm>
            <a:off x="677334" y="1089318"/>
            <a:ext cx="8229600" cy="409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Noto Sans CJK SC Regular" charset="0"/>
              </a:defRPr>
            </a:lvl9pPr>
          </a:lstStyle>
          <a:p>
            <a:pPr algn="just">
              <a:lnSpc>
                <a:spcPct val="100000"/>
              </a:lnSpc>
              <a:spcBef>
                <a:spcPts val="325"/>
              </a:spcBef>
              <a:buClr>
                <a:schemeClr val="accent1">
                  <a:lumMod val="75000"/>
                </a:schemeClr>
              </a:buClr>
              <a:buFont typeface="Wingdings" panose="05000000000000000000" pitchFamily="2" charset="2"/>
              <a:buChar char="q"/>
            </a:pPr>
            <a:r>
              <a:rPr lang="da-DK" altLang="en-US" sz="1600" dirty="0">
                <a:ea typeface="ＭＳ Ｐゴシック" panose="020B0600070205080204" pitchFamily="34" charset="-128"/>
              </a:rPr>
              <a:t>For information on a new product, service or location</a:t>
            </a:r>
          </a:p>
          <a:p>
            <a:pPr algn="just">
              <a:lnSpc>
                <a:spcPct val="100000"/>
              </a:lnSpc>
              <a:spcBef>
                <a:spcPts val="325"/>
              </a:spcBef>
              <a:buClr>
                <a:schemeClr val="accent1">
                  <a:lumMod val="75000"/>
                </a:schemeClr>
              </a:buClr>
              <a:buSzTx/>
              <a:buFont typeface="Wingdings" panose="05000000000000000000" pitchFamily="2" charset="2"/>
              <a:buChar char="q"/>
            </a:pPr>
            <a:endParaRPr lang="da-DK" altLang="en-US" sz="1600" dirty="0">
              <a:ea typeface="ＭＳ Ｐゴシック" panose="020B0600070205080204" pitchFamily="34" charset="-128"/>
            </a:endParaRPr>
          </a:p>
          <a:p>
            <a:pPr algn="just">
              <a:lnSpc>
                <a:spcPct val="100000"/>
              </a:lnSpc>
              <a:spcBef>
                <a:spcPts val="325"/>
              </a:spcBef>
              <a:buClr>
                <a:schemeClr val="accent1">
                  <a:lumMod val="75000"/>
                </a:schemeClr>
              </a:buClr>
              <a:buSzTx/>
              <a:buFont typeface="Wingdings" panose="05000000000000000000" pitchFamily="2" charset="2"/>
              <a:buChar char="q"/>
            </a:pPr>
            <a:r>
              <a:rPr lang="da-DK" altLang="en-US" sz="1600" dirty="0">
                <a:ea typeface="ＭＳ Ｐゴシック" panose="020B0600070205080204" pitchFamily="34" charset="-128"/>
              </a:rPr>
              <a:t>With the constant growth of the web, and more people getting connected every day, digital marketing has become a necessity for many organizations. This also includes small businesses that want to </a:t>
            </a:r>
            <a:r>
              <a:rPr lang="da-DK" altLang="en-US" sz="1600" dirty="0">
                <a:solidFill>
                  <a:srgbClr val="FF0000"/>
                </a:solidFill>
                <a:ea typeface="ＭＳ Ｐゴシック" panose="020B0600070205080204" pitchFamily="34" charset="-128"/>
              </a:rPr>
              <a:t>trade</a:t>
            </a:r>
            <a:r>
              <a:rPr lang="da-DK" altLang="en-US" sz="1600" dirty="0">
                <a:ea typeface="ＭＳ Ｐゴシック" panose="020B0600070205080204" pitchFamily="34" charset="-128"/>
              </a:rPr>
              <a:t> online and make a name for themselves on the web.</a:t>
            </a:r>
          </a:p>
          <a:p>
            <a:pPr algn="just">
              <a:lnSpc>
                <a:spcPct val="100000"/>
              </a:lnSpc>
              <a:spcBef>
                <a:spcPts val="325"/>
              </a:spcBef>
              <a:buClr>
                <a:schemeClr val="accent1">
                  <a:lumMod val="75000"/>
                </a:schemeClr>
              </a:buClr>
              <a:buSzTx/>
              <a:buFont typeface="Wingdings" panose="05000000000000000000" pitchFamily="2" charset="2"/>
              <a:buChar char="q"/>
            </a:pPr>
            <a:endParaRPr lang="da-DK" altLang="en-US" sz="1600" dirty="0">
              <a:ea typeface="ＭＳ Ｐゴシック" panose="020B0600070205080204" pitchFamily="34" charset="-128"/>
            </a:endParaRPr>
          </a:p>
          <a:p>
            <a:pPr algn="just">
              <a:lnSpc>
                <a:spcPct val="100000"/>
              </a:lnSpc>
              <a:spcBef>
                <a:spcPts val="325"/>
              </a:spcBef>
              <a:buClr>
                <a:schemeClr val="accent1">
                  <a:lumMod val="75000"/>
                </a:schemeClr>
              </a:buClr>
              <a:buSzTx/>
              <a:buFont typeface="Wingdings" panose="05000000000000000000" pitchFamily="2" charset="2"/>
              <a:buChar char="q"/>
            </a:pPr>
            <a:r>
              <a:rPr lang="da-DK" altLang="en-US" sz="1600" dirty="0">
                <a:ea typeface="ＭＳ Ｐゴシック" panose="020B0600070205080204" pitchFamily="34" charset="-128"/>
              </a:rPr>
              <a:t>The web is </a:t>
            </a:r>
            <a:r>
              <a:rPr lang="da-DK" altLang="en-US" sz="1600" dirty="0">
                <a:solidFill>
                  <a:srgbClr val="FF0000"/>
                </a:solidFill>
                <a:ea typeface="ＭＳ Ｐゴシック" panose="020B0600070205080204" pitchFamily="34" charset="-128"/>
              </a:rPr>
              <a:t>crowded</a:t>
            </a:r>
            <a:r>
              <a:rPr lang="da-DK" altLang="en-US" sz="1600" dirty="0">
                <a:ea typeface="ＭＳ Ｐゴシック" panose="020B0600070205080204" pitchFamily="34" charset="-128"/>
              </a:rPr>
              <a:t> with information. If you have a website, how can these people reach you? </a:t>
            </a:r>
            <a:r>
              <a:rPr lang="da-DK" altLang="en-US" sz="1600" dirty="0">
                <a:solidFill>
                  <a:srgbClr val="FF0000"/>
                </a:solidFill>
                <a:ea typeface="ＭＳ Ｐゴシック" panose="020B0600070205080204" pitchFamily="34" charset="-128"/>
              </a:rPr>
              <a:t>What are the benefits of digital marketing?</a:t>
            </a:r>
          </a:p>
          <a:p>
            <a:pPr algn="just">
              <a:lnSpc>
                <a:spcPct val="100000"/>
              </a:lnSpc>
              <a:spcBef>
                <a:spcPts val="325"/>
              </a:spcBef>
              <a:buClrTx/>
              <a:buSzTx/>
              <a:buFontTx/>
              <a:buNone/>
            </a:pPr>
            <a:endParaRPr lang="da-DK" altLang="en-US" sz="1600" dirty="0">
              <a:ea typeface="ＭＳ Ｐゴシック" panose="020B0600070205080204" pitchFamily="34" charset="-128"/>
            </a:endParaRPr>
          </a:p>
          <a:p>
            <a:pPr algn="just">
              <a:lnSpc>
                <a:spcPct val="100000"/>
              </a:lnSpc>
              <a:spcBef>
                <a:spcPts val="325"/>
              </a:spcBef>
              <a:buClrTx/>
              <a:buSzTx/>
              <a:buFontTx/>
              <a:buNone/>
            </a:pPr>
            <a:endParaRPr lang="da-DK" altLang="en-US" sz="1600" dirty="0">
              <a:ea typeface="ＭＳ Ｐゴシック" panose="020B0600070205080204" pitchFamily="34" charset="-128"/>
            </a:endParaRPr>
          </a:p>
          <a:p>
            <a:pPr algn="just">
              <a:lnSpc>
                <a:spcPct val="100000"/>
              </a:lnSpc>
              <a:spcBef>
                <a:spcPts val="325"/>
              </a:spcBef>
              <a:buClrTx/>
              <a:buSzTx/>
              <a:buFontTx/>
              <a:buNone/>
            </a:pPr>
            <a:endParaRPr lang="da-DK" altLang="en-US" sz="1600" dirty="0">
              <a:ea typeface="ＭＳ Ｐゴシック" panose="020B0600070205080204" pitchFamily="34" charset="-128"/>
            </a:endParaRPr>
          </a:p>
        </p:txBody>
      </p:sp>
    </p:spTree>
    <p:extLst>
      <p:ext uri="{BB962C8B-B14F-4D97-AF65-F5344CB8AC3E}">
        <p14:creationId xmlns:p14="http://schemas.microsoft.com/office/powerpoint/2010/main" val="3521098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5">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1000"/>
                                        <p:tgtEl>
                                          <p:spTgt spid="5">
                                            <p:txEl>
                                              <p:pRg st="2" end="2"/>
                                            </p:txEl>
                                          </p:spTgt>
                                        </p:tgtEl>
                                      </p:cBhvr>
                                    </p:animEffect>
                                    <p:anim calcmode="lin" valueType="num">
                                      <p:cBhvr>
                                        <p:cTn id="14"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5">
                                            <p:txEl>
                                              <p:pRg st="2" end="2"/>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xEl>
                                              <p:pRg st="2" end="2"/>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1000"/>
                                        <p:tgtEl>
                                          <p:spTgt spid="5">
                                            <p:txEl>
                                              <p:pRg st="4" end="4"/>
                                            </p:txEl>
                                          </p:spTgt>
                                        </p:tgtEl>
                                      </p:cBhvr>
                                    </p:animEffect>
                                    <p:anim calcmode="lin" valueType="num">
                                      <p:cBhvr>
                                        <p:cTn id="2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5">
                                            <p:txEl>
                                              <p:pRg st="4" end="4"/>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5">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3869-B2A8-43DA-9A1A-472F4163C646}"/>
              </a:ext>
            </a:extLst>
          </p:cNvPr>
          <p:cNvSpPr>
            <a:spLocks noGrp="1"/>
          </p:cNvSpPr>
          <p:nvPr>
            <p:ph type="title"/>
          </p:nvPr>
        </p:nvSpPr>
        <p:spPr/>
        <p:txBody>
          <a:bodyPr>
            <a:normAutofit/>
          </a:bodyPr>
          <a:lstStyle/>
          <a:p>
            <a:pPr algn="just"/>
            <a:r>
              <a:rPr lang="en-US" sz="3200" dirty="0"/>
              <a:t>What are the benefits of Digital Marketing?</a:t>
            </a:r>
          </a:p>
        </p:txBody>
      </p:sp>
      <p:sp>
        <p:nvSpPr>
          <p:cNvPr id="4" name="Text Box 1">
            <a:extLst>
              <a:ext uri="{FF2B5EF4-FFF2-40B4-BE49-F238E27FC236}">
                <a16:creationId xmlns:a16="http://schemas.microsoft.com/office/drawing/2014/main" id="{DDD3EAE8-6ED1-40F5-970D-DF7D128A3EEF}"/>
              </a:ext>
            </a:extLst>
          </p:cNvPr>
          <p:cNvSpPr txBox="1">
            <a:spLocks noGrp="1" noChangeArrowheads="1"/>
          </p:cNvSpPr>
          <p:nvPr>
            <p:ph idx="1"/>
          </p:nvPr>
        </p:nvSpPr>
        <p:spPr bwMode="auto">
          <a:xfrm>
            <a:off x="677690" y="1635760"/>
            <a:ext cx="8596312" cy="3881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Noto Sans CJK SC Regular" charset="0"/>
              </a:defRPr>
            </a:lvl1pPr>
            <a:lvl2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Noto Sans CJK SC Regular" charset="0"/>
              </a:defRPr>
            </a:lvl2pPr>
            <a:lvl3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Noto Sans CJK SC Regular" charset="0"/>
              </a:defRPr>
            </a:lvl3pPr>
            <a:lvl4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Noto Sans CJK SC Regular" charset="0"/>
              </a:defRPr>
            </a:lvl4pPr>
            <a:lvl5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Noto Sans CJK SC Regular" charset="0"/>
              </a:defRPr>
            </a:lvl9pPr>
          </a:lstStyle>
          <a:p>
            <a:pPr>
              <a:lnSpc>
                <a:spcPct val="100000"/>
              </a:lnSpc>
              <a:spcBef>
                <a:spcPts val="363"/>
              </a:spcBef>
            </a:pPr>
            <a:r>
              <a:rPr lang="da-DK" altLang="en-US" i="1" dirty="0">
                <a:ea typeface="ＭＳ Ｐゴシック" panose="020B0600070205080204" pitchFamily="34" charset="-128"/>
              </a:rPr>
              <a:t>Over traditional marketing *</a:t>
            </a:r>
          </a:p>
          <a:p>
            <a:pPr>
              <a:lnSpc>
                <a:spcPct val="100000"/>
              </a:lnSpc>
              <a:spcBef>
                <a:spcPts val="363"/>
              </a:spcBef>
            </a:pPr>
            <a:endParaRPr lang="da-DK" altLang="en-US" dirty="0">
              <a:ea typeface="ＭＳ Ｐゴシック" panose="020B0600070205080204" pitchFamily="34" charset="-128"/>
            </a:endParaRPr>
          </a:p>
          <a:p>
            <a:pPr>
              <a:lnSpc>
                <a:spcPct val="100000"/>
              </a:lnSpc>
              <a:spcBef>
                <a:spcPts val="363"/>
              </a:spcBef>
              <a:buFont typeface="Wingdings" panose="05000000000000000000" pitchFamily="2" charset="2"/>
              <a:buChar char=""/>
            </a:pPr>
            <a:r>
              <a:rPr lang="da-DK" altLang="en-US" dirty="0">
                <a:ea typeface="ＭＳ Ｐゴシック" panose="020B0600070205080204" pitchFamily="34" charset="-128"/>
              </a:rPr>
              <a:t>Puts the consumer in control</a:t>
            </a:r>
          </a:p>
          <a:p>
            <a:pPr>
              <a:lnSpc>
                <a:spcPct val="100000"/>
              </a:lnSpc>
              <a:spcBef>
                <a:spcPts val="363"/>
              </a:spcBef>
              <a:buFont typeface="Wingdings" panose="05000000000000000000" pitchFamily="2" charset="2"/>
              <a:buChar char=""/>
            </a:pPr>
            <a:r>
              <a:rPr lang="da-DK" altLang="en-US" dirty="0">
                <a:ea typeface="ＭＳ Ｐゴシック" panose="020B0600070205080204" pitchFamily="34" charset="-128"/>
              </a:rPr>
              <a:t>Provides convenience</a:t>
            </a:r>
          </a:p>
          <a:p>
            <a:pPr>
              <a:lnSpc>
                <a:spcPct val="100000"/>
              </a:lnSpc>
              <a:spcBef>
                <a:spcPts val="363"/>
              </a:spcBef>
              <a:buFont typeface="Wingdings" panose="05000000000000000000" pitchFamily="2" charset="2"/>
              <a:buChar char=""/>
            </a:pPr>
            <a:r>
              <a:rPr lang="da-DK" altLang="en-US" dirty="0">
                <a:ea typeface="ＭＳ Ｐゴシック" panose="020B0600070205080204" pitchFamily="34" charset="-128"/>
              </a:rPr>
              <a:t>Drives brand </a:t>
            </a:r>
            <a:r>
              <a:rPr lang="da-DK" altLang="en-US" dirty="0">
                <a:solidFill>
                  <a:srgbClr val="FF0000"/>
                </a:solidFill>
                <a:ea typeface="ＭＳ Ｐゴシック" panose="020B0600070205080204" pitchFamily="34" charset="-128"/>
              </a:rPr>
              <a:t>loyalty</a:t>
            </a:r>
          </a:p>
          <a:p>
            <a:pPr>
              <a:lnSpc>
                <a:spcPct val="100000"/>
              </a:lnSpc>
              <a:spcBef>
                <a:spcPts val="363"/>
              </a:spcBef>
              <a:buFont typeface="Wingdings" panose="05000000000000000000" pitchFamily="2" charset="2"/>
              <a:buChar char=""/>
            </a:pPr>
            <a:r>
              <a:rPr lang="da-DK" altLang="en-US" dirty="0">
                <a:ea typeface="ＭＳ Ｐゴシック" panose="020B0600070205080204" pitchFamily="34" charset="-128"/>
              </a:rPr>
              <a:t>Reduces the </a:t>
            </a:r>
            <a:r>
              <a:rPr lang="da-DK" altLang="en-US" dirty="0">
                <a:solidFill>
                  <a:srgbClr val="FF0000"/>
                </a:solidFill>
                <a:ea typeface="ＭＳ Ｐゴシック" panose="020B0600070205080204" pitchFamily="34" charset="-128"/>
              </a:rPr>
              <a:t>selling cycle</a:t>
            </a:r>
          </a:p>
          <a:p>
            <a:pPr>
              <a:lnSpc>
                <a:spcPct val="100000"/>
              </a:lnSpc>
              <a:spcBef>
                <a:spcPts val="363"/>
              </a:spcBef>
              <a:buFont typeface="Wingdings" panose="05000000000000000000" pitchFamily="2" charset="2"/>
              <a:buChar char=""/>
            </a:pPr>
            <a:r>
              <a:rPr lang="da-DK" altLang="en-US" dirty="0">
                <a:ea typeface="ＭＳ Ｐゴシック" panose="020B0600070205080204" pitchFamily="34" charset="-128"/>
              </a:rPr>
              <a:t>Builds your </a:t>
            </a:r>
            <a:r>
              <a:rPr lang="da-DK" altLang="en-US" dirty="0">
                <a:solidFill>
                  <a:srgbClr val="FF0000"/>
                </a:solidFill>
                <a:ea typeface="ＭＳ Ｐゴシック" panose="020B0600070205080204" pitchFamily="34" charset="-128"/>
              </a:rPr>
              <a:t>brand</a:t>
            </a:r>
          </a:p>
          <a:p>
            <a:pPr>
              <a:lnSpc>
                <a:spcPct val="100000"/>
              </a:lnSpc>
              <a:spcBef>
                <a:spcPts val="363"/>
              </a:spcBef>
              <a:buFont typeface="Wingdings" panose="05000000000000000000" pitchFamily="2" charset="2"/>
              <a:buChar char=""/>
            </a:pPr>
            <a:r>
              <a:rPr lang="da-DK" altLang="en-US" dirty="0">
                <a:ea typeface="ＭＳ Ｐゴシック" panose="020B0600070205080204" pitchFamily="34" charset="-128"/>
              </a:rPr>
              <a:t>It is measurable</a:t>
            </a:r>
          </a:p>
          <a:p>
            <a:pPr>
              <a:lnSpc>
                <a:spcPct val="100000"/>
              </a:lnSpc>
              <a:spcBef>
                <a:spcPts val="363"/>
              </a:spcBef>
              <a:buFont typeface="Wingdings" panose="05000000000000000000" pitchFamily="2" charset="2"/>
              <a:buChar char=""/>
            </a:pPr>
            <a:r>
              <a:rPr lang="da-DK" altLang="en-US" dirty="0">
                <a:ea typeface="ＭＳ Ｐゴシック" panose="020B0600070205080204" pitchFamily="34" charset="-128"/>
              </a:rPr>
              <a:t>It is </a:t>
            </a:r>
            <a:r>
              <a:rPr lang="da-DK" altLang="en-US" dirty="0">
                <a:solidFill>
                  <a:srgbClr val="FF0000"/>
                </a:solidFill>
                <a:ea typeface="ＭＳ Ｐゴシック" panose="020B0600070205080204" pitchFamily="34" charset="-128"/>
              </a:rPr>
              <a:t>cost effective </a:t>
            </a:r>
          </a:p>
          <a:p>
            <a:pPr>
              <a:lnSpc>
                <a:spcPct val="100000"/>
              </a:lnSpc>
              <a:spcBef>
                <a:spcPts val="288"/>
              </a:spcBef>
              <a:buClrTx/>
              <a:buSzTx/>
              <a:buFontTx/>
              <a:buNone/>
            </a:pPr>
            <a:endParaRPr lang="da-DK" altLang="en-US" sz="1400" dirty="0">
              <a:ea typeface="ＭＳ Ｐゴシック" panose="020B0600070205080204" pitchFamily="34" charset="-128"/>
            </a:endParaRPr>
          </a:p>
          <a:p>
            <a:pPr>
              <a:lnSpc>
                <a:spcPct val="100000"/>
              </a:lnSpc>
              <a:spcBef>
                <a:spcPts val="288"/>
              </a:spcBef>
              <a:buClrTx/>
              <a:buSzTx/>
              <a:buFontTx/>
              <a:buNone/>
            </a:pPr>
            <a:endParaRPr lang="da-DK" altLang="en-US" sz="1400" dirty="0">
              <a:ea typeface="ＭＳ Ｐゴシック" panose="020B0600070205080204" pitchFamily="34" charset="-128"/>
            </a:endParaRPr>
          </a:p>
          <a:p>
            <a:pPr>
              <a:lnSpc>
                <a:spcPct val="100000"/>
              </a:lnSpc>
              <a:spcBef>
                <a:spcPts val="288"/>
              </a:spcBef>
              <a:buClrTx/>
              <a:buSzTx/>
              <a:buFontTx/>
              <a:buNone/>
            </a:pPr>
            <a:endParaRPr lang="da-DK" altLang="en-US" sz="1400" dirty="0">
              <a:ea typeface="ＭＳ Ｐゴシック" panose="020B0600070205080204" pitchFamily="34" charset="-128"/>
            </a:endParaRPr>
          </a:p>
        </p:txBody>
      </p:sp>
      <p:pic>
        <p:nvPicPr>
          <p:cNvPr id="5" name="Picture 4">
            <a:extLst>
              <a:ext uri="{FF2B5EF4-FFF2-40B4-BE49-F238E27FC236}">
                <a16:creationId xmlns:a16="http://schemas.microsoft.com/office/drawing/2014/main" id="{80AB0C95-1712-4DDB-A6C9-12437CFE82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042" y="2956560"/>
            <a:ext cx="4268787" cy="3454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5840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500"/>
                                        <p:tgtEl>
                                          <p:spTgt spid="2"/>
                                        </p:tgtEl>
                                      </p:cBhvr>
                                    </p:animEffect>
                                  </p:childTnLst>
                                </p:cTn>
                              </p:par>
                              <p:par>
                                <p:cTn id="8" presetID="6"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1000"/>
                                        <p:tgtEl>
                                          <p:spTgt spid="5"/>
                                        </p:tgtEl>
                                      </p:cBhvr>
                                    </p:animEffect>
                                  </p:childTnLst>
                                </p:cTn>
                              </p:par>
                              <p:par>
                                <p:cTn id="11" presetID="6" presetClass="entr" presetSubtype="16" fill="hold"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circle(in)">
                                      <p:cBhvr>
                                        <p:cTn id="13" dur="15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8" dur="500"/>
                                        <p:tgtEl>
                                          <p:spTgt spid="4">
                                            <p:txEl>
                                              <p:pRg st="2" end="2"/>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1" dur="500"/>
                                        <p:tgtEl>
                                          <p:spTgt spid="4">
                                            <p:txEl>
                                              <p:pRg st="3" end="3"/>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4" dur="500"/>
                                        <p:tgtEl>
                                          <p:spTgt spid="4">
                                            <p:txEl>
                                              <p:pRg st="4" end="4"/>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7" dur="500"/>
                                        <p:tgtEl>
                                          <p:spTgt spid="4">
                                            <p:txEl>
                                              <p:pRg st="5" end="5"/>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randombar(horizontal)">
                                      <p:cBhvr>
                                        <p:cTn id="30" dur="500"/>
                                        <p:tgtEl>
                                          <p:spTgt spid="4">
                                            <p:txEl>
                                              <p:pRg st="6" end="6"/>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3" dur="500"/>
                                        <p:tgtEl>
                                          <p:spTgt spid="4">
                                            <p:txEl>
                                              <p:pRg st="7" end="7"/>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6"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DEDB7-9313-480A-86CE-AD8300C1CA32}"/>
              </a:ext>
            </a:extLst>
          </p:cNvPr>
          <p:cNvSpPr>
            <a:spLocks noGrp="1"/>
          </p:cNvSpPr>
          <p:nvPr>
            <p:ph type="title"/>
          </p:nvPr>
        </p:nvSpPr>
        <p:spPr/>
        <p:txBody>
          <a:bodyPr/>
          <a:lstStyle/>
          <a:p>
            <a:r>
              <a:rPr lang="en-US" dirty="0"/>
              <a:t>Digital Marketing Objectives:</a:t>
            </a:r>
          </a:p>
        </p:txBody>
      </p:sp>
      <p:sp>
        <p:nvSpPr>
          <p:cNvPr id="4" name="Text Box 1">
            <a:extLst>
              <a:ext uri="{FF2B5EF4-FFF2-40B4-BE49-F238E27FC236}">
                <a16:creationId xmlns:a16="http://schemas.microsoft.com/office/drawing/2014/main" id="{EFEEFE40-59B3-4E58-817B-181DE3A4F655}"/>
              </a:ext>
            </a:extLst>
          </p:cNvPr>
          <p:cNvSpPr txBox="1">
            <a:spLocks noChangeArrowheads="1"/>
          </p:cNvSpPr>
          <p:nvPr/>
        </p:nvSpPr>
        <p:spPr bwMode="auto">
          <a:xfrm>
            <a:off x="677334" y="1379537"/>
            <a:ext cx="6565900" cy="409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Regular" charset="0"/>
              </a:defRPr>
            </a:lvl1pPr>
            <a:lvl2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Regular" charset="0"/>
              </a:defRPr>
            </a:lvl2pPr>
            <a:lvl3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Regular" charset="0"/>
              </a:defRPr>
            </a:lvl3pPr>
            <a:lvl4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Regular" charset="0"/>
              </a:defRPr>
            </a:lvl4pPr>
            <a:lvl5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Regular" charset="0"/>
              </a:defRPr>
            </a:lvl9pPr>
          </a:lstStyle>
          <a:p>
            <a:pPr marL="274320" indent="-274320" algn="just">
              <a:lnSpc>
                <a:spcPct val="100000"/>
              </a:lnSpc>
              <a:spcBef>
                <a:spcPts val="325"/>
              </a:spcBef>
              <a:buFont typeface="Arial" panose="020B0604020202020204" pitchFamily="34" charset="0"/>
              <a:buChar char="•"/>
            </a:pPr>
            <a:r>
              <a:rPr lang="da-DK" altLang="en-US" sz="1600" dirty="0">
                <a:ea typeface="ＭＳ Ｐゴシック" panose="020B0600070205080204" pitchFamily="34" charset="-128"/>
              </a:rPr>
              <a:t>One way to make sure you are found on the web is with an optimized digital marketing strategy. Most digital marketing strategies and campaigns have </a:t>
            </a:r>
            <a:r>
              <a:rPr lang="da-DK" altLang="en-US" sz="1600" dirty="0">
                <a:solidFill>
                  <a:srgbClr val="FF0000"/>
                </a:solidFill>
                <a:ea typeface="ＭＳ Ｐゴシック" panose="020B0600070205080204" pitchFamily="34" charset="-128"/>
              </a:rPr>
              <a:t>5 objectives</a:t>
            </a:r>
            <a:r>
              <a:rPr lang="da-DK" altLang="en-US" sz="1600" dirty="0">
                <a:ea typeface="ＭＳ Ｐゴシック" panose="020B0600070205080204" pitchFamily="34" charset="-128"/>
              </a:rPr>
              <a:t>: </a:t>
            </a:r>
            <a:r>
              <a:rPr lang="da-DK" altLang="en-US" sz="1600" b="1" dirty="0">
                <a:ea typeface="ＭＳ Ｐゴシック" panose="020B0600070205080204" pitchFamily="34" charset="-128"/>
              </a:rPr>
              <a:t>(</a:t>
            </a:r>
            <a:r>
              <a:rPr lang="da-DK" altLang="en-US" sz="1600" dirty="0">
                <a:ea typeface="ＭＳ Ｐゴシック" panose="020B0600070205080204" pitchFamily="34" charset="-128"/>
              </a:rPr>
              <a:t>brainstorm</a:t>
            </a:r>
            <a:r>
              <a:rPr lang="da-DK" altLang="en-US" sz="1600" b="1" dirty="0">
                <a:ea typeface="ＭＳ Ｐゴシック" panose="020B0600070205080204" pitchFamily="34" charset="-128"/>
              </a:rPr>
              <a:t>)</a:t>
            </a:r>
            <a:endParaRPr lang="da-DK" altLang="en-US" sz="1600" dirty="0">
              <a:ea typeface="ＭＳ Ｐゴシック" panose="020B0600070205080204" pitchFamily="34" charset="-128"/>
            </a:endParaRPr>
          </a:p>
          <a:p>
            <a:pPr marL="640080" algn="just">
              <a:lnSpc>
                <a:spcPct val="100000"/>
              </a:lnSpc>
              <a:spcBef>
                <a:spcPts val="325"/>
              </a:spcBef>
              <a:buFont typeface="Times New Roman" panose="02020603050405020304" pitchFamily="18" charset="0"/>
              <a:buAutoNum type="arabicPeriod"/>
            </a:pPr>
            <a:r>
              <a:rPr lang="da-DK" altLang="en-US" sz="1600" dirty="0">
                <a:solidFill>
                  <a:srgbClr val="FF0000"/>
                </a:solidFill>
                <a:ea typeface="ＭＳ Ｐゴシック" panose="020B0600070205080204" pitchFamily="34" charset="-128"/>
              </a:rPr>
              <a:t>Reach</a:t>
            </a:r>
            <a:r>
              <a:rPr lang="da-DK" altLang="en-US" sz="1600" dirty="0">
                <a:ea typeface="ＭＳ Ｐゴシック" panose="020B0600070205080204" pitchFamily="34" charset="-128"/>
              </a:rPr>
              <a:t> the right </a:t>
            </a:r>
            <a:r>
              <a:rPr lang="da-DK" altLang="en-US" sz="1600" dirty="0">
                <a:solidFill>
                  <a:srgbClr val="FF0000"/>
                </a:solidFill>
                <a:ea typeface="ＭＳ Ｐゴシック" panose="020B0600070205080204" pitchFamily="34" charset="-128"/>
              </a:rPr>
              <a:t>audience</a:t>
            </a:r>
          </a:p>
          <a:p>
            <a:pPr marL="640080" algn="just">
              <a:lnSpc>
                <a:spcPct val="100000"/>
              </a:lnSpc>
              <a:spcBef>
                <a:spcPts val="325"/>
              </a:spcBef>
              <a:buFont typeface="Times New Roman" panose="02020603050405020304" pitchFamily="18" charset="0"/>
              <a:buAutoNum type="arabicPeriod"/>
            </a:pPr>
            <a:r>
              <a:rPr lang="da-DK" altLang="en-US" sz="1600" dirty="0">
                <a:solidFill>
                  <a:srgbClr val="FF0000"/>
                </a:solidFill>
                <a:ea typeface="ＭＳ Ｐゴシック" panose="020B0600070205080204" pitchFamily="34" charset="-128"/>
              </a:rPr>
              <a:t>Engage </a:t>
            </a:r>
            <a:r>
              <a:rPr lang="da-DK" altLang="en-US" sz="1600" dirty="0">
                <a:ea typeface="ＭＳ Ｐゴシック" panose="020B0600070205080204" pitchFamily="34" charset="-128"/>
              </a:rPr>
              <a:t>with your audience</a:t>
            </a:r>
          </a:p>
          <a:p>
            <a:pPr marL="640080" algn="just">
              <a:lnSpc>
                <a:spcPct val="100000"/>
              </a:lnSpc>
              <a:spcBef>
                <a:spcPts val="325"/>
              </a:spcBef>
              <a:buFont typeface="Times New Roman" panose="02020603050405020304" pitchFamily="18" charset="0"/>
              <a:buAutoNum type="arabicPeriod"/>
            </a:pPr>
            <a:r>
              <a:rPr lang="da-DK" altLang="en-US" sz="1600" dirty="0">
                <a:solidFill>
                  <a:srgbClr val="FF0000"/>
                </a:solidFill>
                <a:ea typeface="ＭＳ Ｐゴシック" panose="020B0600070205080204" pitchFamily="34" charset="-128"/>
              </a:rPr>
              <a:t>Motivate </a:t>
            </a:r>
            <a:r>
              <a:rPr lang="da-DK" altLang="en-US" sz="1600" dirty="0">
                <a:ea typeface="ＭＳ Ｐゴシック" panose="020B0600070205080204" pitchFamily="34" charset="-128"/>
              </a:rPr>
              <a:t>your audience to take action</a:t>
            </a:r>
          </a:p>
          <a:p>
            <a:pPr marL="640080" algn="just">
              <a:lnSpc>
                <a:spcPct val="100000"/>
              </a:lnSpc>
              <a:spcBef>
                <a:spcPts val="325"/>
              </a:spcBef>
              <a:buFont typeface="Times New Roman" panose="02020603050405020304" pitchFamily="18" charset="0"/>
              <a:buAutoNum type="arabicPeriod"/>
            </a:pPr>
            <a:r>
              <a:rPr lang="da-DK" altLang="en-US" sz="1600" dirty="0">
                <a:ea typeface="ＭＳ Ｐゴシック" panose="020B0600070205080204" pitchFamily="34" charset="-128"/>
              </a:rPr>
              <a:t>Ensure </a:t>
            </a:r>
            <a:r>
              <a:rPr lang="da-DK" altLang="en-US" sz="1600" dirty="0">
                <a:solidFill>
                  <a:srgbClr val="FF0000"/>
                </a:solidFill>
                <a:ea typeface="ＭＳ Ｐゴシック" panose="020B0600070205080204" pitchFamily="34" charset="-128"/>
              </a:rPr>
              <a:t>efficient</a:t>
            </a:r>
            <a:r>
              <a:rPr lang="da-DK" altLang="en-US" sz="1600" dirty="0">
                <a:ea typeface="ＭＳ Ｐゴシック" panose="020B0600070205080204" pitchFamily="34" charset="-128"/>
              </a:rPr>
              <a:t> spending on your campaign</a:t>
            </a:r>
          </a:p>
          <a:p>
            <a:pPr marL="640080" algn="just">
              <a:lnSpc>
                <a:spcPct val="100000"/>
              </a:lnSpc>
              <a:spcBef>
                <a:spcPts val="325"/>
              </a:spcBef>
              <a:buFont typeface="Times New Roman" panose="02020603050405020304" pitchFamily="18" charset="0"/>
              <a:buAutoNum type="arabicPeriod"/>
            </a:pPr>
            <a:r>
              <a:rPr lang="da-DK" altLang="en-US" sz="1600" dirty="0">
                <a:ea typeface="ＭＳ Ｐゴシック" panose="020B0600070205080204" pitchFamily="34" charset="-128"/>
              </a:rPr>
              <a:t>Maximize return on investment (</a:t>
            </a:r>
            <a:r>
              <a:rPr lang="da-DK" altLang="en-US" sz="1600" dirty="0">
                <a:solidFill>
                  <a:srgbClr val="FF0000"/>
                </a:solidFill>
                <a:ea typeface="ＭＳ Ｐゴシック" panose="020B0600070205080204" pitchFamily="34" charset="-128"/>
              </a:rPr>
              <a:t>ROI</a:t>
            </a:r>
            <a:r>
              <a:rPr lang="da-DK" altLang="en-US" sz="1600" dirty="0">
                <a:ea typeface="ＭＳ Ｐゴシック" panose="020B0600070205080204" pitchFamily="34" charset="-128"/>
              </a:rPr>
              <a:t>)</a:t>
            </a:r>
          </a:p>
          <a:p>
            <a:pPr algn="just">
              <a:lnSpc>
                <a:spcPct val="100000"/>
              </a:lnSpc>
              <a:spcBef>
                <a:spcPts val="325"/>
              </a:spcBef>
              <a:buClrTx/>
              <a:buSzTx/>
              <a:buFontTx/>
              <a:buNone/>
            </a:pPr>
            <a:endParaRPr lang="da-DK" altLang="en-US" sz="1600" dirty="0">
              <a:ea typeface="ＭＳ Ｐゴシック" panose="020B0600070205080204" pitchFamily="34" charset="-128"/>
            </a:endParaRPr>
          </a:p>
          <a:p>
            <a:pPr algn="just">
              <a:lnSpc>
                <a:spcPct val="100000"/>
              </a:lnSpc>
              <a:spcBef>
                <a:spcPts val="288"/>
              </a:spcBef>
              <a:buClrTx/>
              <a:buSzTx/>
              <a:buFontTx/>
              <a:buNone/>
            </a:pPr>
            <a:endParaRPr lang="da-DK" altLang="en-US" sz="1400" dirty="0">
              <a:ea typeface="ＭＳ Ｐゴシック" panose="020B0600070205080204" pitchFamily="34" charset="-128"/>
            </a:endParaRPr>
          </a:p>
          <a:p>
            <a:pPr algn="just">
              <a:lnSpc>
                <a:spcPct val="100000"/>
              </a:lnSpc>
              <a:spcBef>
                <a:spcPts val="288"/>
              </a:spcBef>
              <a:buClrTx/>
              <a:buSzTx/>
              <a:buFontTx/>
              <a:buNone/>
            </a:pPr>
            <a:endParaRPr lang="da-DK" altLang="en-US" sz="1400" dirty="0">
              <a:ea typeface="ＭＳ Ｐゴシック" panose="020B0600070205080204" pitchFamily="34" charset="-128"/>
            </a:endParaRPr>
          </a:p>
        </p:txBody>
      </p:sp>
      <p:pic>
        <p:nvPicPr>
          <p:cNvPr id="5" name="Picture 4">
            <a:extLst>
              <a:ext uri="{FF2B5EF4-FFF2-40B4-BE49-F238E27FC236}">
                <a16:creationId xmlns:a16="http://schemas.microsoft.com/office/drawing/2014/main" id="{4182325A-7E79-4ABC-A297-EAA9CB86FB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4303" y="2590996"/>
            <a:ext cx="3217862" cy="33401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7295196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13" presetClass="entr" presetSubtype="16" fill="hold"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plus(in)">
                                      <p:cBhvr>
                                        <p:cTn id="13" dur="20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 calcmode="lin" valueType="num">
                                      <p:cBhvr additive="base">
                                        <p:cTn id="22"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 calcmode="lin" valueType="num">
                                      <p:cBhvr additive="base">
                                        <p:cTn id="26"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 calcmode="lin" valueType="num">
                                      <p:cBhvr additive="base">
                                        <p:cTn id="30"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4" end="4"/>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 calcmode="lin" valueType="num">
                                      <p:cBhvr additive="base">
                                        <p:cTn id="34"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A5FE8-24DA-4E7F-857C-379D7E1DEB48}"/>
              </a:ext>
            </a:extLst>
          </p:cNvPr>
          <p:cNvSpPr>
            <a:spLocks noGrp="1"/>
          </p:cNvSpPr>
          <p:nvPr>
            <p:ph type="title"/>
          </p:nvPr>
        </p:nvSpPr>
        <p:spPr/>
        <p:txBody>
          <a:bodyPr/>
          <a:lstStyle/>
          <a:p>
            <a:r>
              <a:rPr lang="en-US" dirty="0"/>
              <a:t>What does digital marketing consists of?</a:t>
            </a:r>
          </a:p>
        </p:txBody>
      </p:sp>
      <p:sp>
        <p:nvSpPr>
          <p:cNvPr id="4" name="Text Box 1">
            <a:extLst>
              <a:ext uri="{FF2B5EF4-FFF2-40B4-BE49-F238E27FC236}">
                <a16:creationId xmlns:a16="http://schemas.microsoft.com/office/drawing/2014/main" id="{82569C67-E517-47C9-A06C-5D9C04C76D88}"/>
              </a:ext>
            </a:extLst>
          </p:cNvPr>
          <p:cNvSpPr txBox="1">
            <a:spLocks noChangeArrowheads="1"/>
          </p:cNvSpPr>
          <p:nvPr/>
        </p:nvSpPr>
        <p:spPr bwMode="auto">
          <a:xfrm>
            <a:off x="3671668" y="1930400"/>
            <a:ext cx="6083691" cy="409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a:solidFill>
                  <a:srgbClr val="000000"/>
                </a:solidFill>
                <a:latin typeface="Arial" panose="020B0604020202020204" pitchFamily="34" charset="0"/>
                <a:cs typeface="Noto Sans CJK SC Regular" charset="0"/>
              </a:defRPr>
            </a:lvl1pPr>
            <a:lvl2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a:solidFill>
                  <a:srgbClr val="000000"/>
                </a:solidFill>
                <a:latin typeface="Arial" panose="020B0604020202020204" pitchFamily="34" charset="0"/>
                <a:cs typeface="Noto Sans CJK SC Regular" charset="0"/>
              </a:defRPr>
            </a:lvl2pPr>
            <a:lvl3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a:solidFill>
                  <a:srgbClr val="000000"/>
                </a:solidFill>
                <a:latin typeface="Arial" panose="020B0604020202020204" pitchFamily="34" charset="0"/>
                <a:cs typeface="Noto Sans CJK SC Regular" charset="0"/>
              </a:defRPr>
            </a:lvl3pPr>
            <a:lvl4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a:solidFill>
                  <a:srgbClr val="000000"/>
                </a:solidFill>
                <a:latin typeface="Arial" panose="020B0604020202020204" pitchFamily="34" charset="0"/>
                <a:cs typeface="Noto Sans CJK SC Regular" charset="0"/>
              </a:defRPr>
            </a:lvl4pPr>
            <a:lvl5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a:solidFill>
                  <a:srgbClr val="000000"/>
                </a:solidFill>
                <a:latin typeface="Arial" panose="020B0604020202020204" pitchFamily="34" charset="0"/>
                <a:cs typeface="Noto Sans CJK SC Regular" charset="0"/>
              </a:defRPr>
            </a:lvl9pPr>
          </a:lstStyle>
          <a:p>
            <a:pPr>
              <a:lnSpc>
                <a:spcPct val="100000"/>
              </a:lnSpc>
              <a:spcBef>
                <a:spcPts val="363"/>
              </a:spcBef>
            </a:pPr>
            <a:r>
              <a:rPr lang="da-DK" altLang="en-US" b="1" dirty="0">
                <a:ea typeface="ＭＳ Ｐゴシック" panose="020B0600070205080204" pitchFamily="34" charset="-128"/>
              </a:rPr>
              <a:t>Key components</a:t>
            </a:r>
          </a:p>
          <a:p>
            <a:pPr>
              <a:lnSpc>
                <a:spcPct val="100000"/>
              </a:lnSpc>
              <a:spcBef>
                <a:spcPts val="363"/>
              </a:spcBef>
            </a:pPr>
            <a:endParaRPr lang="da-DK" altLang="en-US" dirty="0">
              <a:ea typeface="ＭＳ Ｐゴシック" panose="020B0600070205080204" pitchFamily="34" charset="-128"/>
            </a:endParaRPr>
          </a:p>
          <a:p>
            <a:pPr>
              <a:lnSpc>
                <a:spcPct val="100000"/>
              </a:lnSpc>
              <a:spcBef>
                <a:spcPts val="363"/>
              </a:spcBef>
              <a:buFont typeface="Wingdings" panose="05000000000000000000" pitchFamily="2" charset="2"/>
              <a:buChar char=""/>
            </a:pPr>
            <a:r>
              <a:rPr lang="da-DK" altLang="en-US" dirty="0">
                <a:ea typeface="ＭＳ Ｐゴシック" panose="020B0600070205080204" pitchFamily="34" charset="-128"/>
              </a:rPr>
              <a:t>Website design (</a:t>
            </a:r>
            <a:r>
              <a:rPr lang="da-DK" altLang="en-US" dirty="0">
                <a:solidFill>
                  <a:srgbClr val="FF0000"/>
                </a:solidFill>
                <a:ea typeface="ＭＳ Ｐゴシック" panose="020B0600070205080204" pitchFamily="34" charset="-128"/>
              </a:rPr>
              <a:t>user</a:t>
            </a:r>
            <a:r>
              <a:rPr lang="da-DK" altLang="en-US" dirty="0">
                <a:ea typeface="ＭＳ Ｐゴシック" panose="020B0600070205080204" pitchFamily="34" charset="-128"/>
              </a:rPr>
              <a:t> experience)</a:t>
            </a:r>
          </a:p>
          <a:p>
            <a:pPr>
              <a:lnSpc>
                <a:spcPct val="100000"/>
              </a:lnSpc>
              <a:spcBef>
                <a:spcPts val="363"/>
              </a:spcBef>
              <a:buFont typeface="Wingdings" panose="05000000000000000000" pitchFamily="2" charset="2"/>
              <a:buChar char=""/>
            </a:pPr>
            <a:r>
              <a:rPr lang="da-DK" altLang="en-US" dirty="0">
                <a:ea typeface="ＭＳ Ｐゴシック" panose="020B0600070205080204" pitchFamily="34" charset="-128"/>
              </a:rPr>
              <a:t>Search engine optimization (</a:t>
            </a:r>
            <a:r>
              <a:rPr lang="da-DK" altLang="en-US" dirty="0">
                <a:solidFill>
                  <a:srgbClr val="FF0000"/>
                </a:solidFill>
                <a:ea typeface="ＭＳ Ｐゴシック" panose="020B0600070205080204" pitchFamily="34" charset="-128"/>
              </a:rPr>
              <a:t>SEO</a:t>
            </a:r>
            <a:r>
              <a:rPr lang="da-DK" altLang="en-US" dirty="0">
                <a:ea typeface="ＭＳ Ｐゴシック" panose="020B0600070205080204" pitchFamily="34" charset="-128"/>
              </a:rPr>
              <a:t>)</a:t>
            </a:r>
          </a:p>
          <a:p>
            <a:pPr>
              <a:lnSpc>
                <a:spcPct val="100000"/>
              </a:lnSpc>
              <a:spcBef>
                <a:spcPts val="363"/>
              </a:spcBef>
              <a:buFont typeface="Wingdings" panose="05000000000000000000" pitchFamily="2" charset="2"/>
              <a:buChar char=""/>
            </a:pPr>
            <a:r>
              <a:rPr lang="da-DK" altLang="en-US" dirty="0">
                <a:ea typeface="ＭＳ Ｐゴシック" panose="020B0600070205080204" pitchFamily="34" charset="-128"/>
              </a:rPr>
              <a:t>Pay per click (</a:t>
            </a:r>
            <a:r>
              <a:rPr lang="da-DK" altLang="en-US" dirty="0">
                <a:solidFill>
                  <a:srgbClr val="FF0000"/>
                </a:solidFill>
                <a:ea typeface="ＭＳ Ｐゴシック" panose="020B0600070205080204" pitchFamily="34" charset="-128"/>
              </a:rPr>
              <a:t>PPC</a:t>
            </a:r>
            <a:r>
              <a:rPr lang="da-DK" altLang="en-US" dirty="0">
                <a:ea typeface="ＭＳ Ｐゴシック" panose="020B0600070205080204" pitchFamily="34" charset="-128"/>
              </a:rPr>
              <a:t>)</a:t>
            </a:r>
          </a:p>
          <a:p>
            <a:pPr>
              <a:lnSpc>
                <a:spcPct val="100000"/>
              </a:lnSpc>
              <a:spcBef>
                <a:spcPts val="363"/>
              </a:spcBef>
              <a:buFont typeface="Wingdings" panose="05000000000000000000" pitchFamily="2" charset="2"/>
              <a:buChar char=""/>
            </a:pPr>
            <a:r>
              <a:rPr lang="da-DK" altLang="en-US" dirty="0">
                <a:ea typeface="ＭＳ Ｐゴシック" panose="020B0600070205080204" pitchFamily="34" charset="-128"/>
              </a:rPr>
              <a:t>Social media marketing (</a:t>
            </a:r>
            <a:r>
              <a:rPr lang="da-DK" altLang="en-US" dirty="0">
                <a:solidFill>
                  <a:srgbClr val="FF0000"/>
                </a:solidFill>
                <a:ea typeface="ＭＳ Ｐゴシック" panose="020B0600070205080204" pitchFamily="34" charset="-128"/>
              </a:rPr>
              <a:t>SMM</a:t>
            </a:r>
            <a:r>
              <a:rPr lang="da-DK" altLang="en-US" dirty="0">
                <a:ea typeface="ＭＳ Ｐゴシック" panose="020B0600070205080204" pitchFamily="34" charset="-128"/>
              </a:rPr>
              <a:t>)</a:t>
            </a:r>
          </a:p>
          <a:p>
            <a:pPr>
              <a:lnSpc>
                <a:spcPct val="100000"/>
              </a:lnSpc>
              <a:spcBef>
                <a:spcPts val="363"/>
              </a:spcBef>
              <a:buFont typeface="Wingdings" panose="05000000000000000000" pitchFamily="2" charset="2"/>
              <a:buChar char=""/>
            </a:pPr>
            <a:r>
              <a:rPr lang="da-DK" altLang="en-US" dirty="0">
                <a:ea typeface="ＭＳ Ｐゴシック" panose="020B0600070205080204" pitchFamily="34" charset="-128"/>
              </a:rPr>
              <a:t>Email marketing</a:t>
            </a:r>
          </a:p>
          <a:p>
            <a:pPr>
              <a:lnSpc>
                <a:spcPct val="100000"/>
              </a:lnSpc>
              <a:spcBef>
                <a:spcPts val="363"/>
              </a:spcBef>
              <a:buFont typeface="Wingdings" panose="05000000000000000000" pitchFamily="2" charset="2"/>
              <a:buChar char=""/>
            </a:pPr>
            <a:r>
              <a:rPr lang="da-DK" altLang="en-US" dirty="0">
                <a:ea typeface="ＭＳ Ｐゴシック" panose="020B0600070205080204" pitchFamily="34" charset="-128"/>
              </a:rPr>
              <a:t>Display advertising (</a:t>
            </a:r>
            <a:r>
              <a:rPr lang="da-DK" altLang="en-US" dirty="0">
                <a:solidFill>
                  <a:srgbClr val="FF0000"/>
                </a:solidFill>
                <a:ea typeface="ＭＳ Ｐゴシック" panose="020B0600070205080204" pitchFamily="34" charset="-128"/>
              </a:rPr>
              <a:t>banner</a:t>
            </a:r>
            <a:r>
              <a:rPr lang="da-DK" altLang="en-US" dirty="0">
                <a:ea typeface="ＭＳ Ｐゴシック" panose="020B0600070205080204" pitchFamily="34" charset="-128"/>
              </a:rPr>
              <a:t> </a:t>
            </a:r>
            <a:r>
              <a:rPr lang="da-DK" altLang="en-US" dirty="0">
                <a:solidFill>
                  <a:srgbClr val="FF0000"/>
                </a:solidFill>
                <a:ea typeface="ＭＳ Ｐゴシック" panose="020B0600070205080204" pitchFamily="34" charset="-128"/>
              </a:rPr>
              <a:t>ads</a:t>
            </a:r>
            <a:r>
              <a:rPr lang="da-DK" altLang="en-US" dirty="0">
                <a:ea typeface="ＭＳ Ｐゴシック" panose="020B0600070205080204" pitchFamily="34" charset="-128"/>
              </a:rPr>
              <a:t>)</a:t>
            </a:r>
          </a:p>
          <a:p>
            <a:pPr>
              <a:lnSpc>
                <a:spcPct val="100000"/>
              </a:lnSpc>
              <a:spcBef>
                <a:spcPts val="288"/>
              </a:spcBef>
              <a:buClrTx/>
              <a:buSzTx/>
              <a:buFontTx/>
              <a:buNone/>
            </a:pPr>
            <a:endParaRPr lang="da-DK" altLang="en-US" sz="1400" dirty="0">
              <a:ea typeface="ＭＳ Ｐゴシック" panose="020B0600070205080204" pitchFamily="34" charset="-128"/>
            </a:endParaRPr>
          </a:p>
          <a:p>
            <a:pPr algn="just">
              <a:lnSpc>
                <a:spcPct val="100000"/>
              </a:lnSpc>
              <a:spcBef>
                <a:spcPts val="363"/>
              </a:spcBef>
              <a:buClrTx/>
              <a:buSzTx/>
              <a:buFontTx/>
              <a:buNone/>
            </a:pPr>
            <a:r>
              <a:rPr lang="da-DK" altLang="en-US" dirty="0">
                <a:ea typeface="ＭＳ Ｐゴシック" panose="020B0600070205080204" pitchFamily="34" charset="-128"/>
              </a:rPr>
              <a:t>Let’s look more closely at some of these key components.</a:t>
            </a:r>
          </a:p>
          <a:p>
            <a:pPr>
              <a:lnSpc>
                <a:spcPct val="100000"/>
              </a:lnSpc>
              <a:spcBef>
                <a:spcPts val="288"/>
              </a:spcBef>
              <a:buClrTx/>
              <a:buSzTx/>
              <a:buFontTx/>
              <a:buNone/>
            </a:pPr>
            <a:endParaRPr lang="da-DK" altLang="en-US" sz="1400" dirty="0">
              <a:ea typeface="ＭＳ Ｐゴシック" panose="020B0600070205080204" pitchFamily="34" charset="-128"/>
            </a:endParaRPr>
          </a:p>
          <a:p>
            <a:pPr>
              <a:lnSpc>
                <a:spcPct val="100000"/>
              </a:lnSpc>
              <a:spcBef>
                <a:spcPts val="288"/>
              </a:spcBef>
              <a:buClrTx/>
              <a:buSzTx/>
              <a:buFontTx/>
              <a:buNone/>
            </a:pPr>
            <a:endParaRPr lang="da-DK" altLang="en-US" sz="1400" dirty="0">
              <a:ea typeface="ＭＳ Ｐゴシック" panose="020B0600070205080204" pitchFamily="34" charset="-128"/>
            </a:endParaRPr>
          </a:p>
        </p:txBody>
      </p:sp>
      <p:pic>
        <p:nvPicPr>
          <p:cNvPr id="5" name="Picture 4">
            <a:extLst>
              <a:ext uri="{FF2B5EF4-FFF2-40B4-BE49-F238E27FC236}">
                <a16:creationId xmlns:a16="http://schemas.microsoft.com/office/drawing/2014/main" id="{3553AED2-C026-44AF-8670-EE07A8DD15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437" y="2051512"/>
            <a:ext cx="2859088" cy="3003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058594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emph" presetSubtype="0" fill="hold" grpId="0" nodeType="withEffect">
                                  <p:stCondLst>
                                    <p:cond delay="0"/>
                                  </p:stCondLst>
                                  <p:iterate type="lt">
                                    <p:tmPct val="10000"/>
                                  </p:iterate>
                                  <p:childTnLst>
                                    <p:animScale>
                                      <p:cBhvr>
                                        <p:cTn id="6" dur="125" autoRev="1" fill="hold">
                                          <p:stCondLst>
                                            <p:cond delay="0"/>
                                          </p:stCondLst>
                                        </p:cTn>
                                        <p:tgtEl>
                                          <p:spTgt spid="2"/>
                                        </p:tgtEl>
                                      </p:cBhvr>
                                      <p:to x="80000" y="100000"/>
                                    </p:animScale>
                                    <p:anim by="(#ppt_w*0.10)" calcmode="lin" valueType="num">
                                      <p:cBhvr>
                                        <p:cTn id="7" dur="125" autoRev="1" fill="hold">
                                          <p:stCondLst>
                                            <p:cond delay="0"/>
                                          </p:stCondLst>
                                        </p:cTn>
                                        <p:tgtEl>
                                          <p:spTgt spid="2"/>
                                        </p:tgtEl>
                                        <p:attrNameLst>
                                          <p:attrName>ppt_x</p:attrName>
                                        </p:attrNameLst>
                                      </p:cBhvr>
                                    </p:anim>
                                    <p:anim by="(-#ppt_w*0.10)" calcmode="lin" valueType="num">
                                      <p:cBhvr>
                                        <p:cTn id="8" dur="125" autoRev="1" fill="hold">
                                          <p:stCondLst>
                                            <p:cond delay="0"/>
                                          </p:stCondLst>
                                        </p:cTn>
                                        <p:tgtEl>
                                          <p:spTgt spid="2"/>
                                        </p:tgtEl>
                                        <p:attrNameLst>
                                          <p:attrName>ppt_y</p:attrName>
                                        </p:attrNameLst>
                                      </p:cBhvr>
                                    </p:anim>
                                    <p:animRot by="-480000">
                                      <p:cBhvr>
                                        <p:cTn id="9" dur="125" autoRev="1" fill="hold">
                                          <p:stCondLst>
                                            <p:cond delay="0"/>
                                          </p:stCondLst>
                                        </p:cTn>
                                        <p:tgtEl>
                                          <p:spTgt spid="2"/>
                                        </p:tgtEl>
                                        <p:attrNameLst>
                                          <p:attrName>r</p:attrName>
                                        </p:attrNameLst>
                                      </p:cBhvr>
                                    </p:animRot>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1100"/>
                            </p:stCondLst>
                            <p:childTnLst>
                              <p:par>
                                <p:cTn id="16" presetID="1" presetClass="entr" fill="hold" nodeType="afterEffect">
                                  <p:stCondLst>
                                    <p:cond delay="0"/>
                                  </p:stCondLst>
                                  <p:childTnLst>
                                    <p:set>
                                      <p:cBhvr additive="repl">
                                        <p:cTn id="17" dur="1" fill="hold">
                                          <p:stCondLst>
                                            <p:cond delay="0"/>
                                          </p:stCondLst>
                                        </p:cTn>
                                        <p:tgtEl>
                                          <p:spTgt spid="4">
                                            <p:txEl>
                                              <p:pRg st="0" end="0"/>
                                            </p:txEl>
                                          </p:spTgt>
                                        </p:tgtEl>
                                        <p:attrNameLst>
                                          <p:attrName>style.visibility</p:attrName>
                                        </p:attrNameLst>
                                      </p:cBhvr>
                                      <p:to>
                                        <p:strVal val="visible"/>
                                      </p:to>
                                    </p:set>
                                  </p:childTnLst>
                                </p:cTn>
                              </p:par>
                              <p:par>
                                <p:cTn id="18" presetID="2" presetClass="entr" presetSubtype="4"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 calcmode="lin" valueType="num">
                                      <p:cBhvr additive="base">
                                        <p:cTn id="20"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 calcmode="lin" valueType="num">
                                      <p:cBhvr additive="base">
                                        <p:cTn id="24"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 calcmode="lin" valueType="num">
                                      <p:cBhvr additive="base">
                                        <p:cTn id="28"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 calcmode="lin" valueType="num">
                                      <p:cBhvr additive="base">
                                        <p:cTn id="32"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 calcmode="lin" valueType="num">
                                      <p:cBhvr additive="base">
                                        <p:cTn id="36"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 calcmode="lin" valueType="num">
                                      <p:cBhvr additive="base">
                                        <p:cTn id="40"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4">
                                            <p:txEl>
                                              <p:pRg st="9" end="9"/>
                                            </p:txEl>
                                          </p:spTgt>
                                        </p:tgtEl>
                                        <p:attrNameLst>
                                          <p:attrName>style.visibility</p:attrName>
                                        </p:attrNameLst>
                                      </p:cBhvr>
                                      <p:to>
                                        <p:strVal val="visible"/>
                                      </p:to>
                                    </p:set>
                                    <p:anim calcmode="lin" valueType="num">
                                      <p:cBhvr additive="base">
                                        <p:cTn id="44"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58FB6-D3D9-43FC-9D92-CEDD43800245}"/>
              </a:ext>
            </a:extLst>
          </p:cNvPr>
          <p:cNvSpPr>
            <a:spLocks noGrp="1"/>
          </p:cNvSpPr>
          <p:nvPr>
            <p:ph type="title"/>
          </p:nvPr>
        </p:nvSpPr>
        <p:spPr>
          <a:xfrm>
            <a:off x="677334" y="384517"/>
            <a:ext cx="8596668" cy="1320800"/>
          </a:xfrm>
        </p:spPr>
        <p:txBody>
          <a:bodyPr>
            <a:normAutofit/>
          </a:bodyPr>
          <a:lstStyle/>
          <a:p>
            <a:r>
              <a:rPr lang="da-DK" altLang="en-US" sz="3200" b="1" i="1" dirty="0">
                <a:solidFill>
                  <a:schemeClr val="accent1">
                    <a:lumMod val="75000"/>
                  </a:schemeClr>
                </a:solidFill>
                <a:ea typeface="ＭＳ Ｐゴシック" panose="020B0600070205080204" pitchFamily="34" charset="-128"/>
              </a:rPr>
              <a:t>What is search engine optimization (SEO)?</a:t>
            </a:r>
            <a:endParaRPr lang="en-US" sz="3200" dirty="0">
              <a:solidFill>
                <a:schemeClr val="accent1">
                  <a:lumMod val="75000"/>
                </a:schemeClr>
              </a:solidFill>
            </a:endParaRPr>
          </a:p>
        </p:txBody>
      </p:sp>
      <p:sp>
        <p:nvSpPr>
          <p:cNvPr id="3" name="Content Placeholder 2">
            <a:extLst>
              <a:ext uri="{FF2B5EF4-FFF2-40B4-BE49-F238E27FC236}">
                <a16:creationId xmlns:a16="http://schemas.microsoft.com/office/drawing/2014/main" id="{7E2FDBA2-D70D-464E-88DE-E172CD69C51A}"/>
              </a:ext>
            </a:extLst>
          </p:cNvPr>
          <p:cNvSpPr>
            <a:spLocks noGrp="1"/>
          </p:cNvSpPr>
          <p:nvPr>
            <p:ph idx="1"/>
          </p:nvPr>
        </p:nvSpPr>
        <p:spPr>
          <a:xfrm>
            <a:off x="677334" y="1044917"/>
            <a:ext cx="8596668" cy="3880773"/>
          </a:xfrm>
        </p:spPr>
        <p:txBody>
          <a:bodyPr/>
          <a:lstStyle/>
          <a:p>
            <a:pPr algn="just">
              <a:lnSpc>
                <a:spcPct val="100000"/>
              </a:lnSpc>
              <a:spcBef>
                <a:spcPts val="325"/>
              </a:spcBef>
            </a:pPr>
            <a:r>
              <a:rPr lang="da-DK" altLang="en-US" sz="1800" b="1" dirty="0">
                <a:ea typeface="ＭＳ Ｐゴシック" panose="020B0600070205080204" pitchFamily="34" charset="-128"/>
              </a:rPr>
              <a:t>SEO definition</a:t>
            </a:r>
            <a:r>
              <a:rPr lang="da-DK" altLang="en-US" sz="1800" dirty="0">
                <a:ea typeface="ＭＳ Ｐゴシック" panose="020B0600070205080204" pitchFamily="34" charset="-128"/>
              </a:rPr>
              <a:t> </a:t>
            </a:r>
          </a:p>
          <a:p>
            <a:pPr marL="0" indent="0" algn="just">
              <a:lnSpc>
                <a:spcPct val="100000"/>
              </a:lnSpc>
              <a:spcBef>
                <a:spcPts val="338"/>
              </a:spcBef>
              <a:buNone/>
            </a:pPr>
            <a:r>
              <a:rPr lang="da-DK" altLang="en-US" sz="1800" dirty="0">
                <a:ea typeface="ＭＳ Ｐゴシック" panose="020B0600070205080204" pitchFamily="34" charset="-128"/>
              </a:rPr>
              <a:t>	Search engine optimization (</a:t>
            </a:r>
            <a:r>
              <a:rPr lang="da-DK" altLang="en-US" sz="1800" dirty="0">
                <a:solidFill>
                  <a:srgbClr val="FF0000"/>
                </a:solidFill>
                <a:ea typeface="ＭＳ Ｐゴシック" panose="020B0600070205080204" pitchFamily="34" charset="-128"/>
              </a:rPr>
              <a:t>SEO</a:t>
            </a:r>
            <a:r>
              <a:rPr lang="da-DK" altLang="en-US" sz="1800" dirty="0">
                <a:ea typeface="ＭＳ Ｐゴシック" panose="020B0600070205080204" pitchFamily="34" charset="-128"/>
              </a:rPr>
              <a:t>) is the process of getting traffic from the 	“free,” “organic,” or “natural” listings on search engines. </a:t>
            </a:r>
          </a:p>
          <a:p>
            <a:pPr algn="just">
              <a:lnSpc>
                <a:spcPct val="100000"/>
              </a:lnSpc>
              <a:spcBef>
                <a:spcPts val="338"/>
              </a:spcBef>
            </a:pPr>
            <a:endParaRPr lang="da-DK" altLang="en-US" sz="1800" dirty="0">
              <a:ea typeface="ＭＳ Ｐゴシック" panose="020B0600070205080204" pitchFamily="34" charset="-128"/>
            </a:endParaRPr>
          </a:p>
          <a:p>
            <a:pPr algn="just">
              <a:lnSpc>
                <a:spcPct val="100000"/>
              </a:lnSpc>
              <a:spcBef>
                <a:spcPts val="338"/>
              </a:spcBef>
            </a:pPr>
            <a:r>
              <a:rPr lang="da-DK" altLang="en-US" sz="1800" dirty="0">
                <a:ea typeface="ＭＳ Ｐゴシック" panose="020B0600070205080204" pitchFamily="34" charset="-128"/>
              </a:rPr>
              <a:t>All major search engines such as Google, Yahoo and Bing have such results, where web pages and other content such as videos or local listings are shown and </a:t>
            </a:r>
            <a:r>
              <a:rPr lang="da-DK" altLang="en-US" sz="1800" dirty="0">
                <a:solidFill>
                  <a:srgbClr val="FF0000"/>
                </a:solidFill>
                <a:ea typeface="ＭＳ Ｐゴシック" panose="020B0600070205080204" pitchFamily="34" charset="-128"/>
              </a:rPr>
              <a:t>ranked</a:t>
            </a:r>
            <a:r>
              <a:rPr lang="da-DK" altLang="en-US" sz="1800" dirty="0">
                <a:ea typeface="ＭＳ Ｐゴシック" panose="020B0600070205080204" pitchFamily="34" charset="-128"/>
              </a:rPr>
              <a:t> based on what the search engine considers most relevant to users. Payment isn’t involved, as it is with paid search ads.</a:t>
            </a:r>
          </a:p>
          <a:p>
            <a:endParaRPr lang="en-US" dirty="0"/>
          </a:p>
        </p:txBody>
      </p:sp>
      <p:pic>
        <p:nvPicPr>
          <p:cNvPr id="4" name="Picture 4">
            <a:extLst>
              <a:ext uri="{FF2B5EF4-FFF2-40B4-BE49-F238E27FC236}">
                <a16:creationId xmlns:a16="http://schemas.microsoft.com/office/drawing/2014/main" id="{5E6171F4-0FBF-45A6-B393-5208E6D647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4420" y="3549650"/>
            <a:ext cx="3325812" cy="33083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0357800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1"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2" presetClass="entr" presetSubtype="4" fill="hold"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644</TotalTime>
  <Words>1234</Words>
  <Application>Microsoft Office PowerPoint</Application>
  <PresentationFormat>Widescreen</PresentationFormat>
  <Paragraphs>139</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Arial</vt:lpstr>
      <vt:lpstr>Nunito</vt:lpstr>
      <vt:lpstr>Open Sans</vt:lpstr>
      <vt:lpstr>Proxima Nova</vt:lpstr>
      <vt:lpstr>Times New Roman</vt:lpstr>
      <vt:lpstr>Trebuchet MS</vt:lpstr>
      <vt:lpstr>Wingdings</vt:lpstr>
      <vt:lpstr>Wingdings 3</vt:lpstr>
      <vt:lpstr>Facet</vt:lpstr>
      <vt:lpstr>Digital Marketing Presented by Dev Sarswat (TYBCA-C-169) Faculty name: Akanksha Srivastav</vt:lpstr>
      <vt:lpstr>Digital Marketing Overview </vt:lpstr>
      <vt:lpstr>What is Digital Marketing?</vt:lpstr>
      <vt:lpstr>Why are people going online?</vt:lpstr>
      <vt:lpstr>Why are people going online?</vt:lpstr>
      <vt:lpstr>What are the benefits of Digital Marketing?</vt:lpstr>
      <vt:lpstr>Digital Marketing Objectives:</vt:lpstr>
      <vt:lpstr>What does digital marketing consists of?</vt:lpstr>
      <vt:lpstr>What is search engine optimization (SEO)?</vt:lpstr>
      <vt:lpstr>PowerPoint Presentation</vt:lpstr>
      <vt:lpstr>What is pay per click (PPC)?</vt:lpstr>
      <vt:lpstr>Benefits of pay per click (PPC)?</vt:lpstr>
      <vt:lpstr>Social Media Marketing</vt:lpstr>
      <vt:lpstr>Benefits of social media marketing (SMM)? </vt:lpstr>
      <vt:lpstr>Email Marketing:</vt:lpstr>
      <vt:lpstr>What is display advertising?</vt:lpstr>
      <vt:lpstr>Digital marketing measurement </vt:lpstr>
      <vt:lpstr>How has digital marketing evolved over the years? </vt:lpstr>
      <vt:lpstr>Conclusion: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dc:title>
  <dc:creator>devsaraswat04@gmail.com</dc:creator>
  <cp:lastModifiedBy>devsaraswat04@gmail.com</cp:lastModifiedBy>
  <cp:revision>14</cp:revision>
  <dcterms:created xsi:type="dcterms:W3CDTF">2022-02-15T20:21:08Z</dcterms:created>
  <dcterms:modified xsi:type="dcterms:W3CDTF">2022-02-18T10:40:31Z</dcterms:modified>
</cp:coreProperties>
</file>