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0" r:id="rId3"/>
    <p:sldId id="257" r:id="rId4"/>
    <p:sldId id="259" r:id="rId5"/>
    <p:sldId id="261" r:id="rId6"/>
    <p:sldId id="262" r:id="rId7"/>
    <p:sldId id="263" r:id="rId8"/>
    <p:sldId id="264" r:id="rId9"/>
    <p:sldId id="265" r:id="rId10"/>
    <p:sldId id="269" r:id="rId11"/>
    <p:sldId id="272" r:id="rId12"/>
    <p:sldId id="271"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EA9D15-594B-42ED-B61C-3CFBDC9FBF67}">
          <p14:sldIdLst>
            <p14:sldId id="256"/>
            <p14:sldId id="260"/>
            <p14:sldId id="257"/>
            <p14:sldId id="259"/>
            <p14:sldId id="261"/>
            <p14:sldId id="262"/>
            <p14:sldId id="263"/>
            <p14:sldId id="264"/>
            <p14:sldId id="265"/>
            <p14:sldId id="269"/>
            <p14:sldId id="272"/>
            <p14:sldId id="271"/>
            <p14:sldId id="266"/>
            <p14:sldId id="267"/>
          </p14:sldIdLst>
        </p14:section>
      </p14:sectionLst>
    </p:ext>
    <p:ext uri="{EFAFB233-063F-42B5-8137-9DF3F51BA10A}">
      <p15:sldGuideLst xmlns:p15="http://schemas.microsoft.com/office/powerpoint/2012/main">
        <p15:guide id="1" orient="horz" pos="60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86"/>
      </p:cViewPr>
      <p:guideLst>
        <p:guide orient="horz" pos="60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EF2E8-A996-46F5-ACD3-BD87DBE4E00E}" type="datetimeFigureOut">
              <a:rPr lang="en-US" smtClean="0"/>
              <a:t>14-Oct-18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44976-E61D-438A-8A4F-836D23D747DC}" type="slidenum">
              <a:rPr lang="en-US" smtClean="0"/>
              <a:t>‹#›</a:t>
            </a:fld>
            <a:endParaRPr lang="en-US"/>
          </a:p>
        </p:txBody>
      </p:sp>
    </p:spTree>
    <p:extLst>
      <p:ext uri="{BB962C8B-B14F-4D97-AF65-F5344CB8AC3E}">
        <p14:creationId xmlns:p14="http://schemas.microsoft.com/office/powerpoint/2010/main" val="224296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14-Oct-18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14-Oct-18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14-Oct-18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14-Oct-18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14-Oct-18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14-Oct-18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9E1A-2F67-4995-ABE2-D318D66395D3}"/>
              </a:ext>
            </a:extLst>
          </p:cNvPr>
          <p:cNvSpPr>
            <a:spLocks noGrp="1"/>
          </p:cNvSpPr>
          <p:nvPr>
            <p:ph type="ctrTitle"/>
          </p:nvPr>
        </p:nvSpPr>
        <p:spPr>
          <a:xfrm>
            <a:off x="990263" y="1313896"/>
            <a:ext cx="10211473" cy="1340527"/>
          </a:xfrm>
        </p:spPr>
        <p:txBody>
          <a:bodyPr>
            <a:normAutofit fontScale="90000"/>
          </a:bodyPr>
          <a:lstStyle/>
          <a:p>
            <a:pPr algn="ctr"/>
            <a:r>
              <a:rPr lang="en-US" sz="4000" dirty="0"/>
              <a:t>Recruitment solution </a:t>
            </a:r>
            <a:br>
              <a:rPr lang="en-US" sz="4000" dirty="0"/>
            </a:br>
            <a:r>
              <a:rPr lang="en-US" sz="4000" dirty="0"/>
              <a:t>for Capgemini </a:t>
            </a:r>
            <a:br>
              <a:rPr lang="en-US" sz="4000" dirty="0"/>
            </a:br>
            <a:r>
              <a:rPr lang="en-US" sz="4000" dirty="0"/>
              <a:t>(hackathon)</a:t>
            </a:r>
          </a:p>
        </p:txBody>
      </p:sp>
      <p:sp>
        <p:nvSpPr>
          <p:cNvPr id="3" name="Subtitle 2">
            <a:extLst>
              <a:ext uri="{FF2B5EF4-FFF2-40B4-BE49-F238E27FC236}">
                <a16:creationId xmlns:a16="http://schemas.microsoft.com/office/drawing/2014/main" id="{7689E9A5-1D48-45F5-9CFB-02F6B0D4DDFA}"/>
              </a:ext>
            </a:extLst>
          </p:cNvPr>
          <p:cNvSpPr>
            <a:spLocks noGrp="1"/>
          </p:cNvSpPr>
          <p:nvPr>
            <p:ph type="subTitle" idx="1"/>
          </p:nvPr>
        </p:nvSpPr>
        <p:spPr>
          <a:xfrm>
            <a:off x="1047564" y="3757587"/>
            <a:ext cx="4583031" cy="1340527"/>
          </a:xfrm>
        </p:spPr>
        <p:txBody>
          <a:bodyPr>
            <a:normAutofit fontScale="92500" lnSpcReduction="10000"/>
          </a:bodyPr>
          <a:lstStyle/>
          <a:p>
            <a:r>
              <a:rPr lang="en-US" dirty="0"/>
              <a:t>By- Naveen Rishishwar </a:t>
            </a:r>
          </a:p>
          <a:p>
            <a:r>
              <a:rPr lang="en-US" dirty="0"/>
              <a:t>Mo. No.- +91-9412616493</a:t>
            </a:r>
          </a:p>
          <a:p>
            <a:r>
              <a:rPr lang="en-US" dirty="0"/>
              <a:t>E-mail-rishishwarnaveen@gmail.com</a:t>
            </a:r>
          </a:p>
        </p:txBody>
      </p:sp>
    </p:spTree>
    <p:extLst>
      <p:ext uri="{BB962C8B-B14F-4D97-AF65-F5344CB8AC3E}">
        <p14:creationId xmlns:p14="http://schemas.microsoft.com/office/powerpoint/2010/main" val="3678832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BD9B9DD-DC25-40D2-B7F8-2E31331CDFD9}"/>
              </a:ext>
            </a:extLst>
          </p:cNvPr>
          <p:cNvSpPr/>
          <p:nvPr/>
        </p:nvSpPr>
        <p:spPr>
          <a:xfrm>
            <a:off x="776372" y="1177771"/>
            <a:ext cx="1273136"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Prediction</a:t>
            </a:r>
          </a:p>
          <a:p>
            <a:pPr algn="ctr"/>
            <a:r>
              <a:rPr lang="en-US" dirty="0">
                <a:solidFill>
                  <a:schemeClr val="tx1"/>
                </a:solidFill>
              </a:rPr>
              <a:t>(</a:t>
            </a:r>
            <a:r>
              <a:rPr lang="en-US" dirty="0" err="1">
                <a:solidFill>
                  <a:schemeClr val="tx1"/>
                </a:solidFill>
              </a:rPr>
              <a:t>Algo</a:t>
            </a:r>
            <a:r>
              <a:rPr lang="en-US" dirty="0">
                <a:solidFill>
                  <a:schemeClr val="tx1"/>
                </a:solidFill>
              </a:rPr>
              <a:t>.)</a:t>
            </a:r>
          </a:p>
        </p:txBody>
      </p:sp>
      <p:sp>
        <p:nvSpPr>
          <p:cNvPr id="7" name="Rectangle: Rounded Corners 6">
            <a:extLst>
              <a:ext uri="{FF2B5EF4-FFF2-40B4-BE49-F238E27FC236}">
                <a16:creationId xmlns:a16="http://schemas.microsoft.com/office/drawing/2014/main" id="{05FC937C-18D1-4F73-8F7E-60162643E77E}"/>
              </a:ext>
            </a:extLst>
          </p:cNvPr>
          <p:cNvSpPr/>
          <p:nvPr/>
        </p:nvSpPr>
        <p:spPr>
          <a:xfrm>
            <a:off x="9246169" y="1184752"/>
            <a:ext cx="2003993"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From Bench but lower designation</a:t>
            </a:r>
          </a:p>
        </p:txBody>
      </p:sp>
      <p:sp>
        <p:nvSpPr>
          <p:cNvPr id="10" name="Rectangle: Rounded Corners 9">
            <a:extLst>
              <a:ext uri="{FF2B5EF4-FFF2-40B4-BE49-F238E27FC236}">
                <a16:creationId xmlns:a16="http://schemas.microsoft.com/office/drawing/2014/main" id="{68E3B562-E2C8-4940-95A9-305FBDAC87D8}"/>
              </a:ext>
            </a:extLst>
          </p:cNvPr>
          <p:cNvSpPr/>
          <p:nvPr/>
        </p:nvSpPr>
        <p:spPr>
          <a:xfrm>
            <a:off x="9771162" y="4845538"/>
            <a:ext cx="1488929" cy="9436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Promotion from same place </a:t>
            </a:r>
          </a:p>
        </p:txBody>
      </p:sp>
      <p:sp>
        <p:nvSpPr>
          <p:cNvPr id="12" name="Rectangle: Rounded Corners 11">
            <a:extLst>
              <a:ext uri="{FF2B5EF4-FFF2-40B4-BE49-F238E27FC236}">
                <a16:creationId xmlns:a16="http://schemas.microsoft.com/office/drawing/2014/main" id="{26868FF6-E943-4753-BD05-13B0CDBDC96D}"/>
              </a:ext>
            </a:extLst>
          </p:cNvPr>
          <p:cNvSpPr/>
          <p:nvPr/>
        </p:nvSpPr>
        <p:spPr>
          <a:xfrm>
            <a:off x="5041530" y="4830321"/>
            <a:ext cx="1787590" cy="960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Promotion from different Place</a:t>
            </a:r>
          </a:p>
        </p:txBody>
      </p:sp>
      <p:sp>
        <p:nvSpPr>
          <p:cNvPr id="14" name="Rectangle: Rounded Corners 13">
            <a:extLst>
              <a:ext uri="{FF2B5EF4-FFF2-40B4-BE49-F238E27FC236}">
                <a16:creationId xmlns:a16="http://schemas.microsoft.com/office/drawing/2014/main" id="{F4569965-CEA0-4A3D-9B75-BF1A8E3E789C}"/>
              </a:ext>
            </a:extLst>
          </p:cNvPr>
          <p:cNvSpPr/>
          <p:nvPr/>
        </p:nvSpPr>
        <p:spPr>
          <a:xfrm>
            <a:off x="3172654" y="1177780"/>
            <a:ext cx="1512381" cy="9143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From Bench</a:t>
            </a:r>
          </a:p>
        </p:txBody>
      </p:sp>
      <p:sp>
        <p:nvSpPr>
          <p:cNvPr id="35" name="Diamond 34">
            <a:extLst>
              <a:ext uri="{FF2B5EF4-FFF2-40B4-BE49-F238E27FC236}">
                <a16:creationId xmlns:a16="http://schemas.microsoft.com/office/drawing/2014/main" id="{28089A6A-12D1-4FD4-90AB-5E79D06DC80E}"/>
              </a:ext>
            </a:extLst>
          </p:cNvPr>
          <p:cNvSpPr/>
          <p:nvPr/>
        </p:nvSpPr>
        <p:spPr>
          <a:xfrm>
            <a:off x="5838003" y="1136889"/>
            <a:ext cx="1319025" cy="982433"/>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a:t>
            </a:r>
          </a:p>
        </p:txBody>
      </p:sp>
      <p:cxnSp>
        <p:nvCxnSpPr>
          <p:cNvPr id="39" name="Straight Arrow Connector 38">
            <a:extLst>
              <a:ext uri="{FF2B5EF4-FFF2-40B4-BE49-F238E27FC236}">
                <a16:creationId xmlns:a16="http://schemas.microsoft.com/office/drawing/2014/main" id="{520055CA-011B-4D12-B8C6-91560931B5CF}"/>
              </a:ext>
            </a:extLst>
          </p:cNvPr>
          <p:cNvCxnSpPr>
            <a:cxnSpLocks/>
            <a:stCxn id="5" idx="3"/>
          </p:cNvCxnSpPr>
          <p:nvPr/>
        </p:nvCxnSpPr>
        <p:spPr>
          <a:xfrm>
            <a:off x="2049508" y="1634971"/>
            <a:ext cx="1065875" cy="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F2480C1C-47AF-4173-8C04-1B3EE555B45C}"/>
              </a:ext>
            </a:extLst>
          </p:cNvPr>
          <p:cNvCxnSpPr>
            <a:cxnSpLocks/>
            <a:stCxn id="14" idx="3"/>
          </p:cNvCxnSpPr>
          <p:nvPr/>
        </p:nvCxnSpPr>
        <p:spPr>
          <a:xfrm>
            <a:off x="4685035" y="1634976"/>
            <a:ext cx="1123146" cy="9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AAC782B9-B3E7-4C86-80F9-E484C4D07D65}"/>
              </a:ext>
            </a:extLst>
          </p:cNvPr>
          <p:cNvCxnSpPr>
            <a:cxnSpLocks/>
            <a:stCxn id="71" idx="1"/>
          </p:cNvCxnSpPr>
          <p:nvPr/>
        </p:nvCxnSpPr>
        <p:spPr>
          <a:xfrm flipH="1" flipV="1">
            <a:off x="1944795" y="5347831"/>
            <a:ext cx="793756" cy="2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5899CCA4-194B-4E42-88E1-7D73F46593DB}"/>
              </a:ext>
            </a:extLst>
          </p:cNvPr>
          <p:cNvCxnSpPr>
            <a:cxnSpLocks/>
          </p:cNvCxnSpPr>
          <p:nvPr/>
        </p:nvCxnSpPr>
        <p:spPr>
          <a:xfrm>
            <a:off x="7170638" y="1629309"/>
            <a:ext cx="2054107" cy="102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C55644C0-E3C8-4F70-9F32-A9B82378FDBE}"/>
              </a:ext>
            </a:extLst>
          </p:cNvPr>
          <p:cNvCxnSpPr>
            <a:cxnSpLocks/>
            <a:stCxn id="35" idx="2"/>
          </p:cNvCxnSpPr>
          <p:nvPr/>
        </p:nvCxnSpPr>
        <p:spPr>
          <a:xfrm flipH="1">
            <a:off x="6491844" y="2119322"/>
            <a:ext cx="5672" cy="9551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61286053-E8B3-4C50-97FE-2D081FE87026}"/>
              </a:ext>
            </a:extLst>
          </p:cNvPr>
          <p:cNvCxnSpPr>
            <a:cxnSpLocks/>
          </p:cNvCxnSpPr>
          <p:nvPr/>
        </p:nvCxnSpPr>
        <p:spPr>
          <a:xfrm flipH="1">
            <a:off x="9260514" y="5349119"/>
            <a:ext cx="508660" cy="9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Diamond 49">
            <a:extLst>
              <a:ext uri="{FF2B5EF4-FFF2-40B4-BE49-F238E27FC236}">
                <a16:creationId xmlns:a16="http://schemas.microsoft.com/office/drawing/2014/main" id="{57B60393-3EE6-4C47-8DBA-D7A9C790A556}"/>
              </a:ext>
            </a:extLst>
          </p:cNvPr>
          <p:cNvSpPr/>
          <p:nvPr/>
        </p:nvSpPr>
        <p:spPr>
          <a:xfrm>
            <a:off x="9588652" y="2955006"/>
            <a:ext cx="1296148" cy="982433"/>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a:t>
            </a:r>
          </a:p>
        </p:txBody>
      </p:sp>
      <p:sp>
        <p:nvSpPr>
          <p:cNvPr id="55" name="TextBox 54">
            <a:extLst>
              <a:ext uri="{FF2B5EF4-FFF2-40B4-BE49-F238E27FC236}">
                <a16:creationId xmlns:a16="http://schemas.microsoft.com/office/drawing/2014/main" id="{F3C11825-8986-4F8D-A534-4379CA7A6AA7}"/>
              </a:ext>
            </a:extLst>
          </p:cNvPr>
          <p:cNvSpPr txBox="1"/>
          <p:nvPr/>
        </p:nvSpPr>
        <p:spPr>
          <a:xfrm>
            <a:off x="6515289" y="2262718"/>
            <a:ext cx="1140026" cy="369332"/>
          </a:xfrm>
          <a:prstGeom prst="rect">
            <a:avLst/>
          </a:prstGeom>
          <a:noFill/>
        </p:spPr>
        <p:txBody>
          <a:bodyPr wrap="square" rtlCol="0">
            <a:spAutoFit/>
          </a:bodyPr>
          <a:lstStyle/>
          <a:p>
            <a:r>
              <a:rPr lang="en-US" dirty="0"/>
              <a:t>No</a:t>
            </a:r>
          </a:p>
        </p:txBody>
      </p:sp>
      <p:sp>
        <p:nvSpPr>
          <p:cNvPr id="56" name="TextBox 55">
            <a:extLst>
              <a:ext uri="{FF2B5EF4-FFF2-40B4-BE49-F238E27FC236}">
                <a16:creationId xmlns:a16="http://schemas.microsoft.com/office/drawing/2014/main" id="{741CFBFA-31C3-4289-96F7-9DDA690B0419}"/>
              </a:ext>
            </a:extLst>
          </p:cNvPr>
          <p:cNvSpPr txBox="1"/>
          <p:nvPr/>
        </p:nvSpPr>
        <p:spPr>
          <a:xfrm>
            <a:off x="7389812" y="1279606"/>
            <a:ext cx="1139105" cy="369332"/>
          </a:xfrm>
          <a:prstGeom prst="rect">
            <a:avLst/>
          </a:prstGeom>
          <a:noFill/>
        </p:spPr>
        <p:txBody>
          <a:bodyPr wrap="square" rtlCol="0">
            <a:spAutoFit/>
          </a:bodyPr>
          <a:lstStyle/>
          <a:p>
            <a:r>
              <a:rPr lang="en-US" dirty="0"/>
              <a:t>Yes</a:t>
            </a:r>
          </a:p>
        </p:txBody>
      </p:sp>
      <p:sp>
        <p:nvSpPr>
          <p:cNvPr id="71" name="Diamond 70">
            <a:extLst>
              <a:ext uri="{FF2B5EF4-FFF2-40B4-BE49-F238E27FC236}">
                <a16:creationId xmlns:a16="http://schemas.microsoft.com/office/drawing/2014/main" id="{886B7586-90C9-4511-AB6C-009188C3034B}"/>
              </a:ext>
            </a:extLst>
          </p:cNvPr>
          <p:cNvSpPr/>
          <p:nvPr/>
        </p:nvSpPr>
        <p:spPr>
          <a:xfrm>
            <a:off x="2738551" y="4925107"/>
            <a:ext cx="1331557" cy="850459"/>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a:t>
            </a:r>
          </a:p>
        </p:txBody>
      </p:sp>
      <p:sp>
        <p:nvSpPr>
          <p:cNvPr id="73" name="Diamond 72">
            <a:extLst>
              <a:ext uri="{FF2B5EF4-FFF2-40B4-BE49-F238E27FC236}">
                <a16:creationId xmlns:a16="http://schemas.microsoft.com/office/drawing/2014/main" id="{3FC7DC74-0489-4377-BC0C-9F32D6EF4C9A}"/>
              </a:ext>
            </a:extLst>
          </p:cNvPr>
          <p:cNvSpPr/>
          <p:nvPr/>
        </p:nvSpPr>
        <p:spPr>
          <a:xfrm>
            <a:off x="7927968" y="4875697"/>
            <a:ext cx="1319025" cy="97802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a:t>
            </a:r>
          </a:p>
        </p:txBody>
      </p:sp>
      <p:cxnSp>
        <p:nvCxnSpPr>
          <p:cNvPr id="76" name="Straight Arrow Connector 75">
            <a:extLst>
              <a:ext uri="{FF2B5EF4-FFF2-40B4-BE49-F238E27FC236}">
                <a16:creationId xmlns:a16="http://schemas.microsoft.com/office/drawing/2014/main" id="{89DA7D46-7CD1-4CFF-A05F-EAB57FBA000A}"/>
              </a:ext>
            </a:extLst>
          </p:cNvPr>
          <p:cNvCxnSpPr>
            <a:cxnSpLocks/>
          </p:cNvCxnSpPr>
          <p:nvPr/>
        </p:nvCxnSpPr>
        <p:spPr>
          <a:xfrm flipH="1">
            <a:off x="6869278" y="5360748"/>
            <a:ext cx="10710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7" name="Rectangle: Rounded Corners 76">
            <a:extLst>
              <a:ext uri="{FF2B5EF4-FFF2-40B4-BE49-F238E27FC236}">
                <a16:creationId xmlns:a16="http://schemas.microsoft.com/office/drawing/2014/main" id="{2A7494A9-B88B-4CFF-B5D5-6F77B183AB59}"/>
              </a:ext>
            </a:extLst>
          </p:cNvPr>
          <p:cNvSpPr/>
          <p:nvPr/>
        </p:nvSpPr>
        <p:spPr>
          <a:xfrm>
            <a:off x="776372" y="4813174"/>
            <a:ext cx="1154901" cy="978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Hiring</a:t>
            </a:r>
          </a:p>
        </p:txBody>
      </p:sp>
      <p:cxnSp>
        <p:nvCxnSpPr>
          <p:cNvPr id="78" name="Straight Arrow Connector 77">
            <a:extLst>
              <a:ext uri="{FF2B5EF4-FFF2-40B4-BE49-F238E27FC236}">
                <a16:creationId xmlns:a16="http://schemas.microsoft.com/office/drawing/2014/main" id="{E16432B1-EA22-493A-BCD2-F12E8A9F737C}"/>
              </a:ext>
            </a:extLst>
          </p:cNvPr>
          <p:cNvCxnSpPr>
            <a:cxnSpLocks/>
            <a:endCxn id="71" idx="3"/>
          </p:cNvCxnSpPr>
          <p:nvPr/>
        </p:nvCxnSpPr>
        <p:spPr>
          <a:xfrm flipH="1">
            <a:off x="4070108" y="5337961"/>
            <a:ext cx="954944" cy="12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ECEE63DF-39C2-4A23-97A0-A5334533A307}"/>
              </a:ext>
            </a:extLst>
          </p:cNvPr>
          <p:cNvCxnSpPr>
            <a:cxnSpLocks/>
          </p:cNvCxnSpPr>
          <p:nvPr/>
        </p:nvCxnSpPr>
        <p:spPr>
          <a:xfrm>
            <a:off x="10240349" y="3965505"/>
            <a:ext cx="0" cy="857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87F655B7-B4C2-40C4-BFAC-B45F1D44D4F0}"/>
              </a:ext>
            </a:extLst>
          </p:cNvPr>
          <p:cNvSpPr txBox="1"/>
          <p:nvPr/>
        </p:nvSpPr>
        <p:spPr>
          <a:xfrm>
            <a:off x="9780081" y="4208985"/>
            <a:ext cx="1139105" cy="369332"/>
          </a:xfrm>
          <a:prstGeom prst="rect">
            <a:avLst/>
          </a:prstGeom>
          <a:noFill/>
        </p:spPr>
        <p:txBody>
          <a:bodyPr wrap="square" rtlCol="0">
            <a:spAutoFit/>
          </a:bodyPr>
          <a:lstStyle/>
          <a:p>
            <a:r>
              <a:rPr lang="en-US" dirty="0"/>
              <a:t>Yes</a:t>
            </a:r>
          </a:p>
        </p:txBody>
      </p:sp>
      <p:sp>
        <p:nvSpPr>
          <p:cNvPr id="86" name="TextBox 85">
            <a:extLst>
              <a:ext uri="{FF2B5EF4-FFF2-40B4-BE49-F238E27FC236}">
                <a16:creationId xmlns:a16="http://schemas.microsoft.com/office/drawing/2014/main" id="{159E1911-1F6C-4509-B49C-9B037EC4469D}"/>
              </a:ext>
            </a:extLst>
          </p:cNvPr>
          <p:cNvSpPr txBox="1"/>
          <p:nvPr/>
        </p:nvSpPr>
        <p:spPr>
          <a:xfrm>
            <a:off x="7338026" y="5042380"/>
            <a:ext cx="820902" cy="369332"/>
          </a:xfrm>
          <a:prstGeom prst="rect">
            <a:avLst/>
          </a:prstGeom>
          <a:noFill/>
        </p:spPr>
        <p:txBody>
          <a:bodyPr wrap="square" rtlCol="0">
            <a:spAutoFit/>
          </a:bodyPr>
          <a:lstStyle/>
          <a:p>
            <a:r>
              <a:rPr lang="en-US" dirty="0"/>
              <a:t>Yes</a:t>
            </a:r>
          </a:p>
        </p:txBody>
      </p:sp>
      <p:sp>
        <p:nvSpPr>
          <p:cNvPr id="87" name="TextBox 86">
            <a:extLst>
              <a:ext uri="{FF2B5EF4-FFF2-40B4-BE49-F238E27FC236}">
                <a16:creationId xmlns:a16="http://schemas.microsoft.com/office/drawing/2014/main" id="{F79FB294-0CFB-4410-93F8-DA05AFBF614A}"/>
              </a:ext>
            </a:extLst>
          </p:cNvPr>
          <p:cNvSpPr txBox="1"/>
          <p:nvPr/>
        </p:nvSpPr>
        <p:spPr>
          <a:xfrm>
            <a:off x="2100717" y="5040669"/>
            <a:ext cx="1139105" cy="369332"/>
          </a:xfrm>
          <a:prstGeom prst="rect">
            <a:avLst/>
          </a:prstGeom>
          <a:noFill/>
        </p:spPr>
        <p:txBody>
          <a:bodyPr wrap="square" rtlCol="0">
            <a:spAutoFit/>
          </a:bodyPr>
          <a:lstStyle/>
          <a:p>
            <a:r>
              <a:rPr lang="en-US" dirty="0"/>
              <a:t>Yes</a:t>
            </a:r>
          </a:p>
        </p:txBody>
      </p:sp>
      <p:cxnSp>
        <p:nvCxnSpPr>
          <p:cNvPr id="90" name="Connector: Elbow 89">
            <a:extLst>
              <a:ext uri="{FF2B5EF4-FFF2-40B4-BE49-F238E27FC236}">
                <a16:creationId xmlns:a16="http://schemas.microsoft.com/office/drawing/2014/main" id="{894BA810-BB81-4C3A-BAC0-C41039839786}"/>
              </a:ext>
            </a:extLst>
          </p:cNvPr>
          <p:cNvCxnSpPr>
            <a:cxnSpLocks/>
            <a:stCxn id="73" idx="0"/>
          </p:cNvCxnSpPr>
          <p:nvPr/>
        </p:nvCxnSpPr>
        <p:spPr>
          <a:xfrm rot="16200000" flipV="1">
            <a:off x="6897010" y="3185225"/>
            <a:ext cx="1434990" cy="194595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6FBBBE38-00AC-47FF-B89A-82E6C65C362A}"/>
              </a:ext>
            </a:extLst>
          </p:cNvPr>
          <p:cNvSpPr txBox="1"/>
          <p:nvPr/>
        </p:nvSpPr>
        <p:spPr>
          <a:xfrm>
            <a:off x="8147827" y="4162341"/>
            <a:ext cx="1140026" cy="369332"/>
          </a:xfrm>
          <a:prstGeom prst="rect">
            <a:avLst/>
          </a:prstGeom>
          <a:noFill/>
        </p:spPr>
        <p:txBody>
          <a:bodyPr wrap="square" rtlCol="0">
            <a:spAutoFit/>
          </a:bodyPr>
          <a:lstStyle/>
          <a:p>
            <a:r>
              <a:rPr lang="en-US" dirty="0"/>
              <a:t>No</a:t>
            </a:r>
          </a:p>
        </p:txBody>
      </p:sp>
      <p:sp>
        <p:nvSpPr>
          <p:cNvPr id="114" name="TextBox 113">
            <a:extLst>
              <a:ext uri="{FF2B5EF4-FFF2-40B4-BE49-F238E27FC236}">
                <a16:creationId xmlns:a16="http://schemas.microsoft.com/office/drawing/2014/main" id="{965691BF-288A-48D8-B70A-E7B7B6F6B46F}"/>
              </a:ext>
            </a:extLst>
          </p:cNvPr>
          <p:cNvSpPr txBox="1"/>
          <p:nvPr/>
        </p:nvSpPr>
        <p:spPr>
          <a:xfrm>
            <a:off x="2985076" y="4138907"/>
            <a:ext cx="1140026" cy="369332"/>
          </a:xfrm>
          <a:prstGeom prst="rect">
            <a:avLst/>
          </a:prstGeom>
          <a:noFill/>
        </p:spPr>
        <p:txBody>
          <a:bodyPr wrap="square" rtlCol="0">
            <a:spAutoFit/>
          </a:bodyPr>
          <a:lstStyle/>
          <a:p>
            <a:r>
              <a:rPr lang="en-US" dirty="0"/>
              <a:t>No</a:t>
            </a:r>
          </a:p>
        </p:txBody>
      </p:sp>
      <p:sp>
        <p:nvSpPr>
          <p:cNvPr id="120" name="TextBox 119">
            <a:extLst>
              <a:ext uri="{FF2B5EF4-FFF2-40B4-BE49-F238E27FC236}">
                <a16:creationId xmlns:a16="http://schemas.microsoft.com/office/drawing/2014/main" id="{A847F974-C3B9-416E-9E99-81977F56CA87}"/>
              </a:ext>
            </a:extLst>
          </p:cNvPr>
          <p:cNvSpPr txBox="1"/>
          <p:nvPr/>
        </p:nvSpPr>
        <p:spPr>
          <a:xfrm>
            <a:off x="8792523" y="3086271"/>
            <a:ext cx="1140026" cy="369332"/>
          </a:xfrm>
          <a:prstGeom prst="rect">
            <a:avLst/>
          </a:prstGeom>
          <a:noFill/>
        </p:spPr>
        <p:txBody>
          <a:bodyPr wrap="square" rtlCol="0">
            <a:spAutoFit/>
          </a:bodyPr>
          <a:lstStyle/>
          <a:p>
            <a:r>
              <a:rPr lang="en-US" dirty="0"/>
              <a:t>No</a:t>
            </a:r>
          </a:p>
        </p:txBody>
      </p:sp>
      <p:cxnSp>
        <p:nvCxnSpPr>
          <p:cNvPr id="122" name="Straight Connector 121">
            <a:extLst>
              <a:ext uri="{FF2B5EF4-FFF2-40B4-BE49-F238E27FC236}">
                <a16:creationId xmlns:a16="http://schemas.microsoft.com/office/drawing/2014/main" id="{DCD1C8A6-9BC0-4EC4-9A0D-4F74C16880DD}"/>
              </a:ext>
            </a:extLst>
          </p:cNvPr>
          <p:cNvCxnSpPr>
            <a:cxnSpLocks/>
          </p:cNvCxnSpPr>
          <p:nvPr/>
        </p:nvCxnSpPr>
        <p:spPr>
          <a:xfrm>
            <a:off x="8314828" y="3441886"/>
            <a:ext cx="127382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EE89D5C2-D8D3-4D1C-B8FD-58C30B99DA65}"/>
              </a:ext>
            </a:extLst>
          </p:cNvPr>
          <p:cNvCxnSpPr>
            <a:cxnSpLocks/>
          </p:cNvCxnSpPr>
          <p:nvPr/>
        </p:nvCxnSpPr>
        <p:spPr>
          <a:xfrm flipH="1">
            <a:off x="1288595" y="3384285"/>
            <a:ext cx="18449" cy="1428889"/>
          </a:xfrm>
          <a:prstGeom prst="line">
            <a:avLst/>
          </a:prstGeom>
          <a:ln/>
        </p:spPr>
        <p:style>
          <a:lnRef idx="2">
            <a:schemeClr val="accent1"/>
          </a:lnRef>
          <a:fillRef idx="0">
            <a:schemeClr val="accent1"/>
          </a:fillRef>
          <a:effectRef idx="1">
            <a:schemeClr val="accent1"/>
          </a:effectRef>
          <a:fontRef idx="minor">
            <a:schemeClr val="tx1"/>
          </a:fontRef>
        </p:style>
      </p:cxnSp>
      <p:sp>
        <p:nvSpPr>
          <p:cNvPr id="138" name="Rectangle: Rounded Corners 137">
            <a:extLst>
              <a:ext uri="{FF2B5EF4-FFF2-40B4-BE49-F238E27FC236}">
                <a16:creationId xmlns:a16="http://schemas.microsoft.com/office/drawing/2014/main" id="{D57ECC83-051C-471F-B547-CB22F88C49C9}"/>
              </a:ext>
            </a:extLst>
          </p:cNvPr>
          <p:cNvSpPr/>
          <p:nvPr/>
        </p:nvSpPr>
        <p:spPr>
          <a:xfrm>
            <a:off x="5538730" y="2968238"/>
            <a:ext cx="1673329" cy="914400"/>
          </a:xfrm>
          <a:prstGeom prst="roundRect">
            <a:avLst>
              <a:gd name="adj"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Final Report with hiring procedure </a:t>
            </a:r>
          </a:p>
        </p:txBody>
      </p:sp>
      <p:cxnSp>
        <p:nvCxnSpPr>
          <p:cNvPr id="152" name="Straight Arrow Connector 151">
            <a:extLst>
              <a:ext uri="{FF2B5EF4-FFF2-40B4-BE49-F238E27FC236}">
                <a16:creationId xmlns:a16="http://schemas.microsoft.com/office/drawing/2014/main" id="{24A3AC44-74AC-474C-9EBA-755D8DA74FA6}"/>
              </a:ext>
            </a:extLst>
          </p:cNvPr>
          <p:cNvCxnSpPr>
            <a:cxnSpLocks/>
          </p:cNvCxnSpPr>
          <p:nvPr/>
        </p:nvCxnSpPr>
        <p:spPr>
          <a:xfrm>
            <a:off x="10240349" y="2098444"/>
            <a:ext cx="0" cy="856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0" name="Straight Arrow Connector 159">
            <a:extLst>
              <a:ext uri="{FF2B5EF4-FFF2-40B4-BE49-F238E27FC236}">
                <a16:creationId xmlns:a16="http://schemas.microsoft.com/office/drawing/2014/main" id="{B10F191D-29C7-4480-BF9C-D463347C87D0}"/>
              </a:ext>
            </a:extLst>
          </p:cNvPr>
          <p:cNvCxnSpPr>
            <a:cxnSpLocks/>
          </p:cNvCxnSpPr>
          <p:nvPr/>
        </p:nvCxnSpPr>
        <p:spPr>
          <a:xfrm>
            <a:off x="1301528" y="3387386"/>
            <a:ext cx="4247467" cy="171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7A896D2C-01BD-496E-817C-0DED0D1B3D84}"/>
              </a:ext>
            </a:extLst>
          </p:cNvPr>
          <p:cNvCxnSpPr>
            <a:cxnSpLocks/>
          </p:cNvCxnSpPr>
          <p:nvPr/>
        </p:nvCxnSpPr>
        <p:spPr>
          <a:xfrm flipV="1">
            <a:off x="3404345" y="3395959"/>
            <a:ext cx="20916" cy="1513530"/>
          </a:xfrm>
          <a:prstGeom prst="line">
            <a:avLst/>
          </a:prstGeom>
        </p:spPr>
        <p:style>
          <a:lnRef idx="2">
            <a:schemeClr val="accent1"/>
          </a:lnRef>
          <a:fillRef idx="0">
            <a:schemeClr val="accent1"/>
          </a:fillRef>
          <a:effectRef idx="1">
            <a:schemeClr val="accent1"/>
          </a:effectRef>
          <a:fontRef idx="minor">
            <a:schemeClr val="tx1"/>
          </a:fontRef>
        </p:style>
      </p:cxnSp>
      <p:sp>
        <p:nvSpPr>
          <p:cNvPr id="192" name="TextBox 191">
            <a:extLst>
              <a:ext uri="{FF2B5EF4-FFF2-40B4-BE49-F238E27FC236}">
                <a16:creationId xmlns:a16="http://schemas.microsoft.com/office/drawing/2014/main" id="{5FD62377-8EC8-4381-8D4D-4AECF46E19FA}"/>
              </a:ext>
            </a:extLst>
          </p:cNvPr>
          <p:cNvSpPr txBox="1"/>
          <p:nvPr/>
        </p:nvSpPr>
        <p:spPr>
          <a:xfrm>
            <a:off x="3292224" y="74495"/>
            <a:ext cx="6166339" cy="707886"/>
          </a:xfrm>
          <a:prstGeom prst="rect">
            <a:avLst/>
          </a:prstGeom>
          <a:noFill/>
        </p:spPr>
        <p:txBody>
          <a:bodyPr wrap="square" rtlCol="0">
            <a:spAutoFit/>
          </a:bodyPr>
          <a:lstStyle/>
          <a:p>
            <a:r>
              <a:rPr lang="en-US" sz="4000" dirty="0"/>
              <a:t>Recruitment Procedure</a:t>
            </a:r>
          </a:p>
        </p:txBody>
      </p:sp>
    </p:spTree>
    <p:extLst>
      <p:ext uri="{BB962C8B-B14F-4D97-AF65-F5344CB8AC3E}">
        <p14:creationId xmlns:p14="http://schemas.microsoft.com/office/powerpoint/2010/main" val="428318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generated with very high confidence">
            <a:extLst>
              <a:ext uri="{FF2B5EF4-FFF2-40B4-BE49-F238E27FC236}">
                <a16:creationId xmlns:a16="http://schemas.microsoft.com/office/drawing/2014/main" id="{64AA7CEF-8003-4CF1-82A5-E892A35384DF}"/>
              </a:ext>
            </a:extLst>
          </p:cNvPr>
          <p:cNvPicPr>
            <a:picLocks noChangeAspect="1"/>
          </p:cNvPicPr>
          <p:nvPr/>
        </p:nvPicPr>
        <p:blipFill>
          <a:blip r:embed="rId2"/>
          <a:stretch>
            <a:fillRect/>
          </a:stretch>
        </p:blipFill>
        <p:spPr>
          <a:xfrm>
            <a:off x="7207478" y="992383"/>
            <a:ext cx="3460521" cy="4873234"/>
          </a:xfrm>
          <a:prstGeom prst="rect">
            <a:avLst/>
          </a:prstGeom>
        </p:spPr>
      </p:pic>
      <p:sp>
        <p:nvSpPr>
          <p:cNvPr id="4" name="TextBox 3">
            <a:extLst>
              <a:ext uri="{FF2B5EF4-FFF2-40B4-BE49-F238E27FC236}">
                <a16:creationId xmlns:a16="http://schemas.microsoft.com/office/drawing/2014/main" id="{0D0E855D-5DA1-4609-89C5-C504454E6F68}"/>
              </a:ext>
            </a:extLst>
          </p:cNvPr>
          <p:cNvSpPr txBox="1"/>
          <p:nvPr/>
        </p:nvSpPr>
        <p:spPr>
          <a:xfrm>
            <a:off x="3665415" y="273538"/>
            <a:ext cx="6025662" cy="477054"/>
          </a:xfrm>
          <a:prstGeom prst="rect">
            <a:avLst/>
          </a:prstGeom>
          <a:noFill/>
        </p:spPr>
        <p:txBody>
          <a:bodyPr wrap="square" rtlCol="0">
            <a:spAutoFit/>
          </a:bodyPr>
          <a:lstStyle/>
          <a:p>
            <a:r>
              <a:rPr lang="en-US" sz="2500" b="1" dirty="0"/>
              <a:t>Final Report for Hiring procedure</a:t>
            </a:r>
          </a:p>
        </p:txBody>
      </p:sp>
      <p:sp>
        <p:nvSpPr>
          <p:cNvPr id="5" name="TextBox 4">
            <a:extLst>
              <a:ext uri="{FF2B5EF4-FFF2-40B4-BE49-F238E27FC236}">
                <a16:creationId xmlns:a16="http://schemas.microsoft.com/office/drawing/2014/main" id="{5C7BC838-EF66-4186-9D8A-F1D1F36B37B5}"/>
              </a:ext>
            </a:extLst>
          </p:cNvPr>
          <p:cNvSpPr txBox="1"/>
          <p:nvPr/>
        </p:nvSpPr>
        <p:spPr>
          <a:xfrm>
            <a:off x="1262871" y="1870979"/>
            <a:ext cx="5513068" cy="2585323"/>
          </a:xfrm>
          <a:prstGeom prst="rect">
            <a:avLst/>
          </a:prstGeom>
          <a:noFill/>
        </p:spPr>
        <p:txBody>
          <a:bodyPr wrap="square" rtlCol="0">
            <a:spAutoFit/>
          </a:bodyPr>
          <a:lstStyle/>
          <a:p>
            <a:r>
              <a:rPr lang="en-US" dirty="0"/>
              <a:t>This is the cropped image of output of the algorithm </a:t>
            </a:r>
          </a:p>
          <a:p>
            <a:r>
              <a:rPr lang="en-US" dirty="0"/>
              <a:t>We will get the final report, that will tell the how many employee can be assigned from Bench, how many employee can be promoted from same location to fulfill the need and how many employee can be transferred from other location with a promotion to fulfill the need.</a:t>
            </a:r>
          </a:p>
          <a:p>
            <a:r>
              <a:rPr lang="en-US" dirty="0"/>
              <a:t>If we still need more employee then how many employee we need to hire for fulfilling the need?</a:t>
            </a:r>
          </a:p>
          <a:p>
            <a:endParaRPr lang="en-US" dirty="0"/>
          </a:p>
        </p:txBody>
      </p:sp>
      <p:pic>
        <p:nvPicPr>
          <p:cNvPr id="7" name="Picture 6" descr="A screenshot of a social media post&#10;&#10;Description generated with very high confidence">
            <a:extLst>
              <a:ext uri="{FF2B5EF4-FFF2-40B4-BE49-F238E27FC236}">
                <a16:creationId xmlns:a16="http://schemas.microsoft.com/office/drawing/2014/main" id="{B8DEEC04-C9E1-4852-84AC-F6340159D5BF}"/>
              </a:ext>
            </a:extLst>
          </p:cNvPr>
          <p:cNvPicPr>
            <a:picLocks noChangeAspect="1"/>
          </p:cNvPicPr>
          <p:nvPr/>
        </p:nvPicPr>
        <p:blipFill>
          <a:blip r:embed="rId3"/>
          <a:stretch>
            <a:fillRect/>
          </a:stretch>
        </p:blipFill>
        <p:spPr>
          <a:xfrm>
            <a:off x="522263" y="247007"/>
            <a:ext cx="479476" cy="5666153"/>
          </a:xfrm>
          <a:prstGeom prst="rect">
            <a:avLst/>
          </a:prstGeom>
        </p:spPr>
      </p:pic>
      <p:sp>
        <p:nvSpPr>
          <p:cNvPr id="9" name="TextBox 8">
            <a:extLst>
              <a:ext uri="{FF2B5EF4-FFF2-40B4-BE49-F238E27FC236}">
                <a16:creationId xmlns:a16="http://schemas.microsoft.com/office/drawing/2014/main" id="{ED9E5F22-8C35-49C2-A787-6B49FAF31471}"/>
              </a:ext>
            </a:extLst>
          </p:cNvPr>
          <p:cNvSpPr txBox="1"/>
          <p:nvPr/>
        </p:nvSpPr>
        <p:spPr>
          <a:xfrm>
            <a:off x="1524001" y="5680951"/>
            <a:ext cx="2938585" cy="369332"/>
          </a:xfrm>
          <a:prstGeom prst="rect">
            <a:avLst/>
          </a:prstGeom>
          <a:noFill/>
        </p:spPr>
        <p:txBody>
          <a:bodyPr wrap="square" rtlCol="0">
            <a:spAutoFit/>
          </a:bodyPr>
          <a:lstStyle/>
          <a:p>
            <a:r>
              <a:rPr lang="en-US" dirty="0"/>
              <a:t>Original Image </a:t>
            </a:r>
          </a:p>
        </p:txBody>
      </p:sp>
      <p:cxnSp>
        <p:nvCxnSpPr>
          <p:cNvPr id="11" name="Straight Arrow Connector 10">
            <a:extLst>
              <a:ext uri="{FF2B5EF4-FFF2-40B4-BE49-F238E27FC236}">
                <a16:creationId xmlns:a16="http://schemas.microsoft.com/office/drawing/2014/main" id="{9B17D0B9-A0F6-4BA2-BE04-8EB1E649B29B}"/>
              </a:ext>
            </a:extLst>
          </p:cNvPr>
          <p:cNvCxnSpPr>
            <a:cxnSpLocks/>
            <a:stCxn id="9" idx="1"/>
          </p:cNvCxnSpPr>
          <p:nvPr/>
        </p:nvCxnSpPr>
        <p:spPr>
          <a:xfrm flipH="1" flipV="1">
            <a:off x="1044525" y="5571066"/>
            <a:ext cx="479476" cy="294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194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9B03-C226-44BF-9022-014D1A89FCE4}"/>
              </a:ext>
            </a:extLst>
          </p:cNvPr>
          <p:cNvSpPr>
            <a:spLocks noGrp="1"/>
          </p:cNvSpPr>
          <p:nvPr>
            <p:ph type="title"/>
          </p:nvPr>
        </p:nvSpPr>
        <p:spPr/>
        <p:txBody>
          <a:bodyPr/>
          <a:lstStyle/>
          <a:p>
            <a:pPr algn="ctr"/>
            <a:r>
              <a:rPr lang="en-US" dirty="0"/>
              <a:t>Conclusion </a:t>
            </a:r>
          </a:p>
        </p:txBody>
      </p:sp>
      <p:sp>
        <p:nvSpPr>
          <p:cNvPr id="3" name="Content Placeholder 2">
            <a:extLst>
              <a:ext uri="{FF2B5EF4-FFF2-40B4-BE49-F238E27FC236}">
                <a16:creationId xmlns:a16="http://schemas.microsoft.com/office/drawing/2014/main" id="{704744B3-FC69-40F6-B621-314253A59475}"/>
              </a:ext>
            </a:extLst>
          </p:cNvPr>
          <p:cNvSpPr>
            <a:spLocks noGrp="1"/>
          </p:cNvSpPr>
          <p:nvPr>
            <p:ph idx="1"/>
          </p:nvPr>
        </p:nvSpPr>
        <p:spPr/>
        <p:txBody>
          <a:bodyPr/>
          <a:lstStyle/>
          <a:p>
            <a:r>
              <a:rPr lang="en-US" dirty="0"/>
              <a:t>By the help of this algorithm we will get to know the exact demands of the employee including for next two months. It will automatically give you the suggestion of employee those can be assigned to project to fulfill the requirement. </a:t>
            </a:r>
          </a:p>
          <a:p>
            <a:r>
              <a:rPr lang="en-US" dirty="0"/>
              <a:t>In the last model will give you the final report that also include the employee that can transferred promoted and employee on bench and  requirement of new employee to fulfill the need. </a:t>
            </a:r>
          </a:p>
          <a:p>
            <a:r>
              <a:rPr lang="en-US" dirty="0"/>
              <a:t>So through this model company will ensure maximum utilization of resources and maximum profit.</a:t>
            </a:r>
          </a:p>
          <a:p>
            <a:endParaRPr lang="en-US" dirty="0"/>
          </a:p>
        </p:txBody>
      </p:sp>
    </p:spTree>
    <p:extLst>
      <p:ext uri="{BB962C8B-B14F-4D97-AF65-F5344CB8AC3E}">
        <p14:creationId xmlns:p14="http://schemas.microsoft.com/office/powerpoint/2010/main" val="390453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0744-649B-498A-8CDE-81734CA882A4}"/>
              </a:ext>
            </a:extLst>
          </p:cNvPr>
          <p:cNvSpPr>
            <a:spLocks noGrp="1"/>
          </p:cNvSpPr>
          <p:nvPr>
            <p:ph type="title"/>
          </p:nvPr>
        </p:nvSpPr>
        <p:spPr/>
        <p:txBody>
          <a:bodyPr/>
          <a:lstStyle/>
          <a:p>
            <a:pPr algn="ctr"/>
            <a:r>
              <a:rPr lang="en-US" dirty="0"/>
              <a:t>Future Scope </a:t>
            </a:r>
          </a:p>
        </p:txBody>
      </p:sp>
      <p:sp>
        <p:nvSpPr>
          <p:cNvPr id="3" name="Content Placeholder 2">
            <a:extLst>
              <a:ext uri="{FF2B5EF4-FFF2-40B4-BE49-F238E27FC236}">
                <a16:creationId xmlns:a16="http://schemas.microsoft.com/office/drawing/2014/main" id="{AC12F9BD-80E8-4844-A68B-FCCDD1626881}"/>
              </a:ext>
            </a:extLst>
          </p:cNvPr>
          <p:cNvSpPr>
            <a:spLocks noGrp="1"/>
          </p:cNvSpPr>
          <p:nvPr>
            <p:ph idx="1"/>
          </p:nvPr>
        </p:nvSpPr>
        <p:spPr/>
        <p:txBody>
          <a:bodyPr/>
          <a:lstStyle/>
          <a:p>
            <a:r>
              <a:rPr lang="en-US" dirty="0"/>
              <a:t>This model can be optimized for making prediction more accurately, considering other factor thus organization can ensure the maximum profit.</a:t>
            </a:r>
          </a:p>
          <a:p>
            <a:r>
              <a:rPr lang="en-US" dirty="0"/>
              <a:t>This algorithm can be deploy to any desired sources like website, mobile application, etc.</a:t>
            </a:r>
          </a:p>
          <a:p>
            <a:r>
              <a:rPr lang="en-US" dirty="0"/>
              <a:t>Another version of algorithm can also be created that will be more location oriented.</a:t>
            </a:r>
          </a:p>
          <a:p>
            <a:r>
              <a:rPr lang="en-US" dirty="0"/>
              <a:t>For that we have to cluster the data based on the location and make model for each location that will more accurate demand of at particular location.</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80379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DC3A-A314-4E48-A09D-6A3FC418E03E}"/>
              </a:ext>
            </a:extLst>
          </p:cNvPr>
          <p:cNvSpPr>
            <a:spLocks noGrp="1"/>
          </p:cNvSpPr>
          <p:nvPr>
            <p:ph type="title"/>
          </p:nvPr>
        </p:nvSpPr>
        <p:spPr>
          <a:xfrm>
            <a:off x="1037363" y="3019498"/>
            <a:ext cx="9603275" cy="3838502"/>
          </a:xfrm>
        </p:spPr>
        <p:txBody>
          <a:bodyPr>
            <a:normAutofit/>
          </a:bodyPr>
          <a:lstStyle/>
          <a:p>
            <a:pPr algn="ctr"/>
            <a:r>
              <a:rPr lang="en-US" sz="5000" dirty="0"/>
              <a:t>!!!!Thank you !!!!</a:t>
            </a:r>
          </a:p>
        </p:txBody>
      </p:sp>
    </p:spTree>
    <p:extLst>
      <p:ext uri="{BB962C8B-B14F-4D97-AF65-F5344CB8AC3E}">
        <p14:creationId xmlns:p14="http://schemas.microsoft.com/office/powerpoint/2010/main" val="157437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D5AA-A957-47F5-8BDF-2153B02BB53B}"/>
              </a:ext>
            </a:extLst>
          </p:cNvPr>
          <p:cNvSpPr>
            <a:spLocks noGrp="1"/>
          </p:cNvSpPr>
          <p:nvPr>
            <p:ph type="title"/>
          </p:nvPr>
        </p:nvSpPr>
        <p:spPr>
          <a:xfrm>
            <a:off x="1451579" y="804519"/>
            <a:ext cx="9603275" cy="587136"/>
          </a:xfrm>
        </p:spPr>
        <p:txBody>
          <a:bodyPr/>
          <a:lstStyle/>
          <a:p>
            <a:pPr algn="ctr"/>
            <a:r>
              <a:rPr lang="en-US" dirty="0"/>
              <a:t>Content </a:t>
            </a:r>
          </a:p>
        </p:txBody>
      </p:sp>
      <p:sp>
        <p:nvSpPr>
          <p:cNvPr id="3" name="Content Placeholder 2">
            <a:extLst>
              <a:ext uri="{FF2B5EF4-FFF2-40B4-BE49-F238E27FC236}">
                <a16:creationId xmlns:a16="http://schemas.microsoft.com/office/drawing/2014/main" id="{0566DFC3-3114-4D99-9E0D-D39C3660DF76}"/>
              </a:ext>
            </a:extLst>
          </p:cNvPr>
          <p:cNvSpPr>
            <a:spLocks noGrp="1"/>
          </p:cNvSpPr>
          <p:nvPr>
            <p:ph idx="1"/>
          </p:nvPr>
        </p:nvSpPr>
        <p:spPr/>
        <p:txBody>
          <a:bodyPr>
            <a:normAutofit fontScale="92500" lnSpcReduction="20000"/>
          </a:bodyPr>
          <a:lstStyle/>
          <a:p>
            <a:r>
              <a:rPr lang="en-US" dirty="0"/>
              <a:t>Introduction</a:t>
            </a:r>
          </a:p>
          <a:p>
            <a:r>
              <a:rPr lang="en-US" dirty="0"/>
              <a:t>Data Cleaning</a:t>
            </a:r>
          </a:p>
          <a:p>
            <a:r>
              <a:rPr lang="en-US" dirty="0"/>
              <a:t>Data Pre-Processing</a:t>
            </a:r>
          </a:p>
          <a:p>
            <a:r>
              <a:rPr lang="en-US" dirty="0"/>
              <a:t>Algorithm Selection </a:t>
            </a:r>
          </a:p>
          <a:p>
            <a:r>
              <a:rPr lang="en-US" dirty="0"/>
              <a:t>Recruitment Procedure</a:t>
            </a:r>
          </a:p>
          <a:p>
            <a:r>
              <a:rPr lang="en-US" dirty="0"/>
              <a:t>Final Report for Hiring procedure   </a:t>
            </a:r>
          </a:p>
          <a:p>
            <a:r>
              <a:rPr lang="en-US" dirty="0"/>
              <a:t>Future Scope</a:t>
            </a:r>
          </a:p>
          <a:p>
            <a:r>
              <a:rPr lang="en-US" dirty="0"/>
              <a:t>Conclusion </a:t>
            </a:r>
          </a:p>
          <a:p>
            <a:endParaRPr lang="en-US" dirty="0"/>
          </a:p>
        </p:txBody>
      </p:sp>
    </p:spTree>
    <p:extLst>
      <p:ext uri="{BB962C8B-B14F-4D97-AF65-F5344CB8AC3E}">
        <p14:creationId xmlns:p14="http://schemas.microsoft.com/office/powerpoint/2010/main" val="3682292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7899-046C-4F17-BF1D-4FAC093ABFB4}"/>
              </a:ext>
            </a:extLst>
          </p:cNvPr>
          <p:cNvSpPr>
            <a:spLocks noGrp="1"/>
          </p:cNvSpPr>
          <p:nvPr>
            <p:ph type="title"/>
          </p:nvPr>
        </p:nvSpPr>
        <p:spPr/>
        <p:txBody>
          <a:bodyPr/>
          <a:lstStyle/>
          <a:p>
            <a:pPr algn="ctr"/>
            <a:r>
              <a:rPr lang="en-US" dirty="0"/>
              <a:t>Introduction </a:t>
            </a:r>
          </a:p>
        </p:txBody>
      </p:sp>
      <p:sp>
        <p:nvSpPr>
          <p:cNvPr id="3" name="Content Placeholder 2">
            <a:extLst>
              <a:ext uri="{FF2B5EF4-FFF2-40B4-BE49-F238E27FC236}">
                <a16:creationId xmlns:a16="http://schemas.microsoft.com/office/drawing/2014/main" id="{3096BD00-AB3F-4C69-8D32-4FE7383C04F4}"/>
              </a:ext>
            </a:extLst>
          </p:cNvPr>
          <p:cNvSpPr>
            <a:spLocks noGrp="1"/>
          </p:cNvSpPr>
          <p:nvPr>
            <p:ph idx="1"/>
          </p:nvPr>
        </p:nvSpPr>
        <p:spPr/>
        <p:txBody>
          <a:bodyPr>
            <a:normAutofit fontScale="92500" lnSpcReduction="20000"/>
          </a:bodyPr>
          <a:lstStyle/>
          <a:p>
            <a:r>
              <a:rPr lang="en-US" dirty="0"/>
              <a:t>We need to overcome the problem of the shortage and abundance of the employees, because both are the loss cases for the company. </a:t>
            </a:r>
          </a:p>
          <a:p>
            <a:r>
              <a:rPr lang="en-US" dirty="0"/>
              <a:t>One is the direct loss and another one is in term of potential loss. </a:t>
            </a:r>
          </a:p>
          <a:p>
            <a:r>
              <a:rPr lang="en-US" dirty="0"/>
              <a:t>We need to develop the algorithm that will predict the requirement of the employee considering the factor like Location, skills, Experience Grade and month.</a:t>
            </a:r>
          </a:p>
          <a:p>
            <a:r>
              <a:rPr lang="en-US" dirty="0"/>
              <a:t>We need to search for the required Employees in our database for best suitable Employees to fulfill the need thus minimizing the number of new hiring.</a:t>
            </a:r>
          </a:p>
          <a:p>
            <a:r>
              <a:rPr lang="en-US" dirty="0"/>
              <a:t>Thus we are going to ensure that company will always have employee in advance to fulfill the need of project and by this profit is going to be increase. </a:t>
            </a:r>
          </a:p>
          <a:p>
            <a:pPr marL="0" indent="0">
              <a:buNone/>
            </a:pPr>
            <a:endParaRPr lang="en-US" dirty="0"/>
          </a:p>
        </p:txBody>
      </p:sp>
    </p:spTree>
    <p:extLst>
      <p:ext uri="{BB962C8B-B14F-4D97-AF65-F5344CB8AC3E}">
        <p14:creationId xmlns:p14="http://schemas.microsoft.com/office/powerpoint/2010/main" val="23263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47D0-1814-4AA9-933C-1C0551F1690A}"/>
              </a:ext>
            </a:extLst>
          </p:cNvPr>
          <p:cNvSpPr>
            <a:spLocks noGrp="1"/>
          </p:cNvSpPr>
          <p:nvPr>
            <p:ph type="title"/>
          </p:nvPr>
        </p:nvSpPr>
        <p:spPr>
          <a:xfrm>
            <a:off x="1451579" y="804519"/>
            <a:ext cx="9603275" cy="1049235"/>
          </a:xfrm>
        </p:spPr>
        <p:txBody>
          <a:bodyPr>
            <a:normAutofit/>
          </a:bodyPr>
          <a:lstStyle/>
          <a:p>
            <a:pPr algn="ctr"/>
            <a:r>
              <a:rPr lang="en-US" dirty="0"/>
              <a:t>Data cleaning </a:t>
            </a:r>
          </a:p>
        </p:txBody>
      </p:sp>
      <p:sp>
        <p:nvSpPr>
          <p:cNvPr id="3" name="Content Placeholder 2">
            <a:extLst>
              <a:ext uri="{FF2B5EF4-FFF2-40B4-BE49-F238E27FC236}">
                <a16:creationId xmlns:a16="http://schemas.microsoft.com/office/drawing/2014/main" id="{F97D90F1-24FB-4532-BE04-27544A7430CD}"/>
              </a:ext>
            </a:extLst>
          </p:cNvPr>
          <p:cNvSpPr>
            <a:spLocks noGrp="1"/>
          </p:cNvSpPr>
          <p:nvPr>
            <p:ph idx="1"/>
          </p:nvPr>
        </p:nvSpPr>
        <p:spPr>
          <a:xfrm>
            <a:off x="1451579" y="2015734"/>
            <a:ext cx="4162555" cy="3450613"/>
          </a:xfrm>
        </p:spPr>
        <p:txBody>
          <a:bodyPr>
            <a:normAutofit/>
          </a:bodyPr>
          <a:lstStyle/>
          <a:p>
            <a:r>
              <a:rPr lang="en-US" sz="1900" dirty="0"/>
              <a:t>There are some instance (observation) with null value.</a:t>
            </a:r>
          </a:p>
          <a:p>
            <a:r>
              <a:rPr lang="en-US" sz="1900" dirty="0"/>
              <a:t>Null value in Designation  column need to replaced something so I am replacing this with 9999</a:t>
            </a:r>
          </a:p>
          <a:p>
            <a:r>
              <a:rPr lang="en-US" sz="1900" dirty="0"/>
              <a:t>Null value in Location is replaced with 0 that represent the Bangalore city.</a:t>
            </a:r>
          </a:p>
          <a:p>
            <a:pPr marL="0" indent="0">
              <a:buNone/>
            </a:pPr>
            <a:endParaRPr lang="en-US" sz="1900" dirty="0"/>
          </a:p>
        </p:txBody>
      </p:sp>
      <p:pic>
        <p:nvPicPr>
          <p:cNvPr id="5" name="Picture 4">
            <a:extLst>
              <a:ext uri="{FF2B5EF4-FFF2-40B4-BE49-F238E27FC236}">
                <a16:creationId xmlns:a16="http://schemas.microsoft.com/office/drawing/2014/main" id="{30E1F81E-B43C-4682-AD2F-8CBC97FEA267}"/>
              </a:ext>
            </a:extLst>
          </p:cNvPr>
          <p:cNvPicPr>
            <a:picLocks noChangeAspect="1"/>
          </p:cNvPicPr>
          <p:nvPr/>
        </p:nvPicPr>
        <p:blipFill>
          <a:blip r:embed="rId2"/>
          <a:stretch>
            <a:fillRect/>
          </a:stretch>
        </p:blipFill>
        <p:spPr>
          <a:xfrm>
            <a:off x="7168084" y="2015734"/>
            <a:ext cx="4109237" cy="3450613"/>
          </a:xfrm>
          <a:prstGeom prst="rect">
            <a:avLst/>
          </a:prstGeom>
        </p:spPr>
      </p:pic>
    </p:spTree>
    <p:extLst>
      <p:ext uri="{BB962C8B-B14F-4D97-AF65-F5344CB8AC3E}">
        <p14:creationId xmlns:p14="http://schemas.microsoft.com/office/powerpoint/2010/main" val="135165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834300B-7639-482E-B8F7-88396B3D1E53}"/>
              </a:ext>
            </a:extLst>
          </p:cNvPr>
          <p:cNvSpPr>
            <a:spLocks noGrp="1"/>
          </p:cNvSpPr>
          <p:nvPr>
            <p:ph type="title"/>
          </p:nvPr>
        </p:nvSpPr>
        <p:spPr>
          <a:xfrm>
            <a:off x="1451580" y="804520"/>
            <a:ext cx="4176511" cy="1049235"/>
          </a:xfrm>
        </p:spPr>
        <p:txBody>
          <a:bodyPr>
            <a:normAutofit/>
          </a:bodyPr>
          <a:lstStyle/>
          <a:p>
            <a:r>
              <a:rPr lang="en-US" dirty="0"/>
              <a:t>Data Pre-processing</a:t>
            </a:r>
            <a:endParaRPr lang="en-US"/>
          </a:p>
        </p:txBody>
      </p:sp>
      <p:sp>
        <p:nvSpPr>
          <p:cNvPr id="22" name="Rectangle 21">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Content Placeholder 5">
            <a:extLst>
              <a:ext uri="{FF2B5EF4-FFF2-40B4-BE49-F238E27FC236}">
                <a16:creationId xmlns:a16="http://schemas.microsoft.com/office/drawing/2014/main" id="{83C55B27-D04E-4F8E-A3A2-1997D49CD740}"/>
              </a:ext>
            </a:extLst>
          </p:cNvPr>
          <p:cNvSpPr>
            <a:spLocks noGrp="1"/>
          </p:cNvSpPr>
          <p:nvPr>
            <p:ph idx="1"/>
          </p:nvPr>
        </p:nvSpPr>
        <p:spPr>
          <a:xfrm>
            <a:off x="1451581" y="2015732"/>
            <a:ext cx="4172212" cy="3450613"/>
          </a:xfrm>
        </p:spPr>
        <p:txBody>
          <a:bodyPr>
            <a:normAutofit/>
          </a:bodyPr>
          <a:lstStyle/>
          <a:p>
            <a:r>
              <a:rPr lang="en-US" dirty="0"/>
              <a:t>For making reference between both data sheets, </a:t>
            </a:r>
          </a:p>
          <a:p>
            <a:r>
              <a:rPr lang="en-US" dirty="0"/>
              <a:t>I am making this reference between experience grade numeric number  and post.</a:t>
            </a:r>
          </a:p>
          <a:p>
            <a:r>
              <a:rPr lang="en-US" dirty="0"/>
              <a:t>Source for this sequence and grading is Quora.</a:t>
            </a:r>
          </a:p>
        </p:txBody>
      </p:sp>
      <p:pic>
        <p:nvPicPr>
          <p:cNvPr id="13" name="Content Placeholder 4" descr="A screenshot of a cell phone&#10;&#10;Description generated with very high confidence">
            <a:extLst>
              <a:ext uri="{FF2B5EF4-FFF2-40B4-BE49-F238E27FC236}">
                <a16:creationId xmlns:a16="http://schemas.microsoft.com/office/drawing/2014/main" id="{48B9C696-A5DB-431D-A29F-71D546682E7F}"/>
              </a:ext>
            </a:extLst>
          </p:cNvPr>
          <p:cNvPicPr>
            <a:picLocks noChangeAspect="1"/>
          </p:cNvPicPr>
          <p:nvPr/>
        </p:nvPicPr>
        <p:blipFill>
          <a:blip r:embed="rId2"/>
          <a:stretch>
            <a:fillRect/>
          </a:stretch>
        </p:blipFill>
        <p:spPr>
          <a:xfrm>
            <a:off x="6812735" y="805583"/>
            <a:ext cx="3523794" cy="4660762"/>
          </a:xfrm>
          <a:prstGeom prst="rect">
            <a:avLst/>
          </a:prstGeom>
        </p:spPr>
      </p:pic>
      <p:pic>
        <p:nvPicPr>
          <p:cNvPr id="24" name="Picture 23">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72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BEC5-0419-4062-9CEE-61DA5B1F7F54}"/>
              </a:ext>
            </a:extLst>
          </p:cNvPr>
          <p:cNvSpPr>
            <a:spLocks noGrp="1"/>
          </p:cNvSpPr>
          <p:nvPr>
            <p:ph type="title"/>
          </p:nvPr>
        </p:nvSpPr>
        <p:spPr/>
        <p:txBody>
          <a:bodyPr>
            <a:normAutofit/>
          </a:bodyPr>
          <a:lstStyle/>
          <a:p>
            <a:r>
              <a:rPr lang="en-US" dirty="0"/>
              <a:t>Data pre-processing (cont.)</a:t>
            </a:r>
            <a:br>
              <a:rPr lang="en-US" dirty="0"/>
            </a:br>
            <a:endParaRPr lang="en-US" dirty="0"/>
          </a:p>
        </p:txBody>
      </p:sp>
      <p:sp>
        <p:nvSpPr>
          <p:cNvPr id="3" name="Content Placeholder 2">
            <a:extLst>
              <a:ext uri="{FF2B5EF4-FFF2-40B4-BE49-F238E27FC236}">
                <a16:creationId xmlns:a16="http://schemas.microsoft.com/office/drawing/2014/main" id="{C800CDB7-1967-4995-ADE7-7F77C5B0B706}"/>
              </a:ext>
            </a:extLst>
          </p:cNvPr>
          <p:cNvSpPr>
            <a:spLocks noGrp="1"/>
          </p:cNvSpPr>
          <p:nvPr>
            <p:ph idx="1"/>
          </p:nvPr>
        </p:nvSpPr>
        <p:spPr/>
        <p:txBody>
          <a:bodyPr>
            <a:normAutofit fontScale="85000" lnSpcReduction="10000"/>
          </a:bodyPr>
          <a:lstStyle/>
          <a:p>
            <a:r>
              <a:rPr lang="en-US" dirty="0"/>
              <a:t>Similarly I am Pre-processing the data into numeric format so algorithm can understand clearly and differentiate between different values. </a:t>
            </a:r>
          </a:p>
          <a:p>
            <a:r>
              <a:rPr lang="en-US" dirty="0"/>
              <a:t>If status is equal to zero than he is Billable. </a:t>
            </a:r>
          </a:p>
          <a:p>
            <a:r>
              <a:rPr lang="en-US" dirty="0"/>
              <a:t>If Status is equal to zero that mean employee is on bench, there are 396 employees are on bench. </a:t>
            </a:r>
          </a:p>
          <a:p>
            <a:r>
              <a:rPr lang="en-US" dirty="0"/>
              <a:t>And these value are mapped by using the dictionary </a:t>
            </a:r>
          </a:p>
          <a:p>
            <a:r>
              <a:rPr lang="en-US" dirty="0"/>
              <a:t>that will also help in mapping again. </a:t>
            </a:r>
          </a:p>
          <a:p>
            <a:r>
              <a:rPr lang="en-US" dirty="0"/>
              <a:t>This processes is done almost for all columns in both</a:t>
            </a:r>
          </a:p>
          <a:p>
            <a:r>
              <a:rPr lang="en-US" dirty="0"/>
              <a:t> table except for that are already a number.</a:t>
            </a:r>
          </a:p>
          <a:p>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C6BC7A8B-A13B-4A37-99B3-B0BA82838AA2}"/>
              </a:ext>
            </a:extLst>
          </p:cNvPr>
          <p:cNvPicPr>
            <a:picLocks noChangeAspect="1"/>
          </p:cNvPicPr>
          <p:nvPr/>
        </p:nvPicPr>
        <p:blipFill>
          <a:blip r:embed="rId2"/>
          <a:stretch>
            <a:fillRect/>
          </a:stretch>
        </p:blipFill>
        <p:spPr>
          <a:xfrm>
            <a:off x="7655947" y="3641636"/>
            <a:ext cx="3869303" cy="2097787"/>
          </a:xfrm>
          <a:prstGeom prst="rect">
            <a:avLst/>
          </a:prstGeom>
        </p:spPr>
      </p:pic>
    </p:spTree>
    <p:extLst>
      <p:ext uri="{BB962C8B-B14F-4D97-AF65-F5344CB8AC3E}">
        <p14:creationId xmlns:p14="http://schemas.microsoft.com/office/powerpoint/2010/main" val="291064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2EE3-5044-42E4-BC35-0C6A7D4659B5}"/>
              </a:ext>
            </a:extLst>
          </p:cNvPr>
          <p:cNvSpPr>
            <a:spLocks noGrp="1"/>
          </p:cNvSpPr>
          <p:nvPr>
            <p:ph type="title"/>
          </p:nvPr>
        </p:nvSpPr>
        <p:spPr>
          <a:xfrm>
            <a:off x="1451579" y="804519"/>
            <a:ext cx="9603275" cy="1049235"/>
          </a:xfrm>
        </p:spPr>
        <p:txBody>
          <a:bodyPr>
            <a:normAutofit/>
          </a:bodyPr>
          <a:lstStyle/>
          <a:p>
            <a:pPr algn="ctr"/>
            <a:r>
              <a:rPr lang="en-US" dirty="0"/>
              <a:t>Algorithm Selection </a:t>
            </a:r>
          </a:p>
        </p:txBody>
      </p:sp>
      <p:sp>
        <p:nvSpPr>
          <p:cNvPr id="3" name="Content Placeholder 2">
            <a:extLst>
              <a:ext uri="{FF2B5EF4-FFF2-40B4-BE49-F238E27FC236}">
                <a16:creationId xmlns:a16="http://schemas.microsoft.com/office/drawing/2014/main" id="{D16A3284-F737-4356-8552-47469B052667}"/>
              </a:ext>
            </a:extLst>
          </p:cNvPr>
          <p:cNvSpPr>
            <a:spLocks noGrp="1"/>
          </p:cNvSpPr>
          <p:nvPr>
            <p:ph idx="1"/>
          </p:nvPr>
        </p:nvSpPr>
        <p:spPr>
          <a:xfrm>
            <a:off x="1451580" y="2015734"/>
            <a:ext cx="6785836" cy="3450613"/>
          </a:xfrm>
        </p:spPr>
        <p:txBody>
          <a:bodyPr>
            <a:normAutofit/>
          </a:bodyPr>
          <a:lstStyle/>
          <a:p>
            <a:r>
              <a:rPr lang="en-US" dirty="0"/>
              <a:t>I have used random search cv for selection of the algorithm for making prediction. </a:t>
            </a:r>
          </a:p>
          <a:p>
            <a:r>
              <a:rPr lang="en-US" dirty="0"/>
              <a:t>And find out that Linear regression, random Forest Regressor and K Nearest Neighbor Regressor are having lowest root mean square log error(RMSLE).</a:t>
            </a:r>
          </a:p>
          <a:p>
            <a:r>
              <a:rPr lang="en-US" dirty="0"/>
              <a:t>Another one reason is, it uses various decision tree for making a prediction due to that produces better result.</a:t>
            </a:r>
          </a:p>
          <a:p>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C42C1A1B-0948-4E62-9D1C-75202A227879}"/>
              </a:ext>
            </a:extLst>
          </p:cNvPr>
          <p:cNvPicPr>
            <a:picLocks noChangeAspect="1"/>
          </p:cNvPicPr>
          <p:nvPr/>
        </p:nvPicPr>
        <p:blipFill>
          <a:blip r:embed="rId2"/>
          <a:stretch>
            <a:fillRect/>
          </a:stretch>
        </p:blipFill>
        <p:spPr>
          <a:xfrm>
            <a:off x="8237417" y="2015734"/>
            <a:ext cx="2817438" cy="3289690"/>
          </a:xfrm>
          <a:prstGeom prst="rect">
            <a:avLst/>
          </a:prstGeom>
        </p:spPr>
      </p:pic>
    </p:spTree>
    <p:extLst>
      <p:ext uri="{BB962C8B-B14F-4D97-AF65-F5344CB8AC3E}">
        <p14:creationId xmlns:p14="http://schemas.microsoft.com/office/powerpoint/2010/main" val="78918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EFD6-084D-4B98-9328-504EC7653DDC}"/>
              </a:ext>
            </a:extLst>
          </p:cNvPr>
          <p:cNvSpPr>
            <a:spLocks noGrp="1"/>
          </p:cNvSpPr>
          <p:nvPr>
            <p:ph type="title"/>
          </p:nvPr>
        </p:nvSpPr>
        <p:spPr/>
        <p:txBody>
          <a:bodyPr/>
          <a:lstStyle/>
          <a:p>
            <a:pPr algn="ctr"/>
            <a:r>
              <a:rPr lang="en-US" dirty="0"/>
              <a:t>Algorithm Selection (Cont.)</a:t>
            </a:r>
          </a:p>
        </p:txBody>
      </p:sp>
      <p:sp>
        <p:nvSpPr>
          <p:cNvPr id="3" name="Content Placeholder 2">
            <a:extLst>
              <a:ext uri="{FF2B5EF4-FFF2-40B4-BE49-F238E27FC236}">
                <a16:creationId xmlns:a16="http://schemas.microsoft.com/office/drawing/2014/main" id="{3007C594-3BAA-489C-83E7-45229314ED19}"/>
              </a:ext>
            </a:extLst>
          </p:cNvPr>
          <p:cNvSpPr>
            <a:spLocks noGrp="1"/>
          </p:cNvSpPr>
          <p:nvPr>
            <p:ph idx="1"/>
          </p:nvPr>
        </p:nvSpPr>
        <p:spPr/>
        <p:txBody>
          <a:bodyPr/>
          <a:lstStyle/>
          <a:p>
            <a:r>
              <a:rPr lang="en-US" dirty="0"/>
              <a:t>I have used Randomized Search CV for finding out the best parameters for Random forest. </a:t>
            </a:r>
          </a:p>
          <a:p>
            <a:r>
              <a:rPr lang="en-US" dirty="0"/>
              <a:t>With best parameters I got the 0.18 Root Mean Square Log Error(</a:t>
            </a:r>
            <a:r>
              <a:rPr lang="en-US" dirty="0" err="1"/>
              <a:t>rmsle</a:t>
            </a:r>
            <a:r>
              <a:rPr lang="en-US" dirty="0"/>
              <a:t>).</a:t>
            </a:r>
          </a:p>
          <a:p>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45AB5715-0263-489B-ADA1-BAF82D83E870}"/>
              </a:ext>
            </a:extLst>
          </p:cNvPr>
          <p:cNvPicPr>
            <a:picLocks noChangeAspect="1"/>
          </p:cNvPicPr>
          <p:nvPr/>
        </p:nvPicPr>
        <p:blipFill>
          <a:blip r:embed="rId2"/>
          <a:stretch>
            <a:fillRect/>
          </a:stretch>
        </p:blipFill>
        <p:spPr>
          <a:xfrm>
            <a:off x="6943524" y="3484973"/>
            <a:ext cx="2743438" cy="1981372"/>
          </a:xfrm>
          <a:prstGeom prst="rect">
            <a:avLst/>
          </a:prstGeom>
        </p:spPr>
      </p:pic>
      <p:pic>
        <p:nvPicPr>
          <p:cNvPr id="7" name="Picture 6" descr="A screen shot of a smart phone&#10;&#10;Description generated with high confidence">
            <a:extLst>
              <a:ext uri="{FF2B5EF4-FFF2-40B4-BE49-F238E27FC236}">
                <a16:creationId xmlns:a16="http://schemas.microsoft.com/office/drawing/2014/main" id="{77EDC51C-F58B-402C-9243-A07AD88DB464}"/>
              </a:ext>
            </a:extLst>
          </p:cNvPr>
          <p:cNvPicPr>
            <a:picLocks noChangeAspect="1"/>
          </p:cNvPicPr>
          <p:nvPr/>
        </p:nvPicPr>
        <p:blipFill>
          <a:blip r:embed="rId3"/>
          <a:stretch>
            <a:fillRect/>
          </a:stretch>
        </p:blipFill>
        <p:spPr>
          <a:xfrm>
            <a:off x="1962066" y="3484973"/>
            <a:ext cx="2743438" cy="1981372"/>
          </a:xfrm>
          <a:prstGeom prst="rect">
            <a:avLst/>
          </a:prstGeom>
        </p:spPr>
      </p:pic>
    </p:spTree>
    <p:extLst>
      <p:ext uri="{BB962C8B-B14F-4D97-AF65-F5344CB8AC3E}">
        <p14:creationId xmlns:p14="http://schemas.microsoft.com/office/powerpoint/2010/main" val="325380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DA5B-2C5D-47DD-BD8B-37899DE7AAAD}"/>
              </a:ext>
            </a:extLst>
          </p:cNvPr>
          <p:cNvSpPr>
            <a:spLocks noGrp="1"/>
          </p:cNvSpPr>
          <p:nvPr>
            <p:ph type="title"/>
          </p:nvPr>
        </p:nvSpPr>
        <p:spPr>
          <a:xfrm>
            <a:off x="1451579" y="804519"/>
            <a:ext cx="9603275" cy="1049235"/>
          </a:xfrm>
        </p:spPr>
        <p:txBody>
          <a:bodyPr>
            <a:normAutofit/>
          </a:bodyPr>
          <a:lstStyle/>
          <a:p>
            <a:pPr algn="ctr"/>
            <a:r>
              <a:rPr lang="en-US" dirty="0"/>
              <a:t>Recruitment Procedure</a:t>
            </a:r>
            <a:br>
              <a:rPr lang="en-US" dirty="0"/>
            </a:br>
            <a:r>
              <a:rPr lang="en-US" dirty="0"/>
              <a:t> </a:t>
            </a:r>
          </a:p>
        </p:txBody>
      </p:sp>
      <p:pic>
        <p:nvPicPr>
          <p:cNvPr id="7" name="Picture 6" descr="A screenshot of a cell phone&#10;&#10;Description generated with very high confidence">
            <a:extLst>
              <a:ext uri="{FF2B5EF4-FFF2-40B4-BE49-F238E27FC236}">
                <a16:creationId xmlns:a16="http://schemas.microsoft.com/office/drawing/2014/main" id="{71F308A3-1556-4C9F-83E2-76C4AA28BCF8}"/>
              </a:ext>
            </a:extLst>
          </p:cNvPr>
          <p:cNvPicPr>
            <a:picLocks noChangeAspect="1"/>
          </p:cNvPicPr>
          <p:nvPr/>
        </p:nvPicPr>
        <p:blipFill>
          <a:blip r:embed="rId2"/>
          <a:stretch>
            <a:fillRect/>
          </a:stretch>
        </p:blipFill>
        <p:spPr>
          <a:xfrm>
            <a:off x="1451580" y="2112387"/>
            <a:ext cx="2390738" cy="1449702"/>
          </a:xfrm>
          <a:prstGeom prst="rect">
            <a:avLst/>
          </a:prstGeom>
        </p:spPr>
      </p:pic>
      <p:pic>
        <p:nvPicPr>
          <p:cNvPr id="13" name="Picture 12" descr="A screenshot of a cell phone&#10;&#10;Description generated with very high confidence">
            <a:extLst>
              <a:ext uri="{FF2B5EF4-FFF2-40B4-BE49-F238E27FC236}">
                <a16:creationId xmlns:a16="http://schemas.microsoft.com/office/drawing/2014/main" id="{6582CA79-3432-4149-BD26-AC5A8D82BF91}"/>
              </a:ext>
            </a:extLst>
          </p:cNvPr>
          <p:cNvPicPr>
            <a:picLocks noChangeAspect="1"/>
          </p:cNvPicPr>
          <p:nvPr/>
        </p:nvPicPr>
        <p:blipFill>
          <a:blip r:embed="rId3"/>
          <a:stretch>
            <a:fillRect/>
          </a:stretch>
        </p:blipFill>
        <p:spPr>
          <a:xfrm>
            <a:off x="1451580" y="4076700"/>
            <a:ext cx="5313296" cy="1691692"/>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0D69B3E2-3471-4CEE-A369-380E27CC20DF}"/>
              </a:ext>
            </a:extLst>
          </p:cNvPr>
          <p:cNvPicPr>
            <a:picLocks noChangeAspect="1"/>
          </p:cNvPicPr>
          <p:nvPr/>
        </p:nvPicPr>
        <p:blipFill>
          <a:blip r:embed="rId4"/>
          <a:stretch>
            <a:fillRect/>
          </a:stretch>
        </p:blipFill>
        <p:spPr>
          <a:xfrm>
            <a:off x="4166668" y="2112387"/>
            <a:ext cx="2391342" cy="1509466"/>
          </a:xfrm>
          <a:prstGeom prst="rect">
            <a:avLst/>
          </a:prstGeom>
        </p:spPr>
      </p:pic>
      <p:sp>
        <p:nvSpPr>
          <p:cNvPr id="3" name="Content Placeholder 2">
            <a:extLst>
              <a:ext uri="{FF2B5EF4-FFF2-40B4-BE49-F238E27FC236}">
                <a16:creationId xmlns:a16="http://schemas.microsoft.com/office/drawing/2014/main" id="{C852B0CF-E9B3-4CA1-B427-4984514A2D29}"/>
              </a:ext>
            </a:extLst>
          </p:cNvPr>
          <p:cNvSpPr>
            <a:spLocks noGrp="1"/>
          </p:cNvSpPr>
          <p:nvPr>
            <p:ph idx="1"/>
          </p:nvPr>
        </p:nvSpPr>
        <p:spPr>
          <a:xfrm>
            <a:off x="6882361" y="2015734"/>
            <a:ext cx="4169336" cy="3450613"/>
          </a:xfrm>
        </p:spPr>
        <p:txBody>
          <a:bodyPr>
            <a:normAutofit/>
          </a:bodyPr>
          <a:lstStyle/>
          <a:p>
            <a:pPr>
              <a:lnSpc>
                <a:spcPct val="110000"/>
              </a:lnSpc>
            </a:pPr>
            <a:r>
              <a:rPr lang="en-US" sz="1700" dirty="0"/>
              <a:t>For making Prediction about the next two months in advance to ensure proper availability of employee, we just need to call prediction method that will automatically return the value for next two months.</a:t>
            </a:r>
          </a:p>
          <a:p>
            <a:pPr>
              <a:lnSpc>
                <a:spcPct val="110000"/>
              </a:lnSpc>
            </a:pPr>
            <a:r>
              <a:rPr lang="en-US" sz="1700" dirty="0"/>
              <a:t>We can automate the process for making the prediction for next two month along with the current month employee demand prediction, so HR team can assure proper availability of the employee. </a:t>
            </a:r>
          </a:p>
          <a:p>
            <a:pPr>
              <a:lnSpc>
                <a:spcPct val="110000"/>
              </a:lnSpc>
            </a:pPr>
            <a:endParaRPr lang="en-US" sz="1700" dirty="0"/>
          </a:p>
          <a:p>
            <a:pPr>
              <a:lnSpc>
                <a:spcPct val="110000"/>
              </a:lnSpc>
            </a:pPr>
            <a:endParaRPr lang="en-US" sz="1700" dirty="0"/>
          </a:p>
          <a:p>
            <a:pPr>
              <a:lnSpc>
                <a:spcPct val="110000"/>
              </a:lnSpc>
            </a:pPr>
            <a:endParaRPr lang="en-US" sz="1700" dirty="0"/>
          </a:p>
        </p:txBody>
      </p:sp>
    </p:spTree>
    <p:extLst>
      <p:ext uri="{BB962C8B-B14F-4D97-AF65-F5344CB8AC3E}">
        <p14:creationId xmlns:p14="http://schemas.microsoft.com/office/powerpoint/2010/main" val="11754562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805</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Gallery</vt:lpstr>
      <vt:lpstr>Recruitment solution  for Capgemini  (hackathon)</vt:lpstr>
      <vt:lpstr>Content </vt:lpstr>
      <vt:lpstr>Introduction </vt:lpstr>
      <vt:lpstr>Data cleaning </vt:lpstr>
      <vt:lpstr>Data Pre-processing</vt:lpstr>
      <vt:lpstr>Data pre-processing (cont.) </vt:lpstr>
      <vt:lpstr>Algorithm Selection </vt:lpstr>
      <vt:lpstr>Algorithm Selection (Cont.)</vt:lpstr>
      <vt:lpstr>Recruitment Procedure  </vt:lpstr>
      <vt:lpstr>PowerPoint Presentation</vt:lpstr>
      <vt:lpstr>PowerPoint Presentation</vt:lpstr>
      <vt:lpstr>Conclusion </vt:lpstr>
      <vt:lpstr>Future Scope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 solution  for Capgemini  (hackathon)</dc:title>
  <dc:creator>naveen rishishwar</dc:creator>
  <cp:lastModifiedBy>naveen rishishwar</cp:lastModifiedBy>
  <cp:revision>9</cp:revision>
  <dcterms:created xsi:type="dcterms:W3CDTF">2018-10-14T06:28:20Z</dcterms:created>
  <dcterms:modified xsi:type="dcterms:W3CDTF">2018-10-14T11:19:30Z</dcterms:modified>
</cp:coreProperties>
</file>