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2" r:id="rId25"/>
    <p:sldId id="283"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15-Dec-21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15-Dec-21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15-Dec-21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15-Dec-21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15-Dec-21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EC2A7-018F-4139-87CF-8A1B8B237741}"/>
              </a:ext>
            </a:extLst>
          </p:cNvPr>
          <p:cNvSpPr>
            <a:spLocks noGrp="1"/>
          </p:cNvSpPr>
          <p:nvPr>
            <p:ph type="ctrTitle"/>
          </p:nvPr>
        </p:nvSpPr>
        <p:spPr/>
        <p:txBody>
          <a:bodyPr/>
          <a:lstStyle/>
          <a:p>
            <a:r>
              <a:rPr lang="en-US" dirty="0"/>
              <a:t>Crime rate Analysis</a:t>
            </a:r>
            <a:endParaRPr lang="en-RW" dirty="0"/>
          </a:p>
        </p:txBody>
      </p:sp>
      <p:sp>
        <p:nvSpPr>
          <p:cNvPr id="3" name="Subtitle 2">
            <a:extLst>
              <a:ext uri="{FF2B5EF4-FFF2-40B4-BE49-F238E27FC236}">
                <a16:creationId xmlns:a16="http://schemas.microsoft.com/office/drawing/2014/main" id="{7EC6FC93-299D-45F6-911B-E4237CA4AA8B}"/>
              </a:ext>
            </a:extLst>
          </p:cNvPr>
          <p:cNvSpPr>
            <a:spLocks noGrp="1"/>
          </p:cNvSpPr>
          <p:nvPr>
            <p:ph type="subTitle" idx="1"/>
          </p:nvPr>
        </p:nvSpPr>
        <p:spPr/>
        <p:txBody>
          <a:bodyPr/>
          <a:lstStyle/>
          <a:p>
            <a:r>
              <a:rPr lang="en-US" dirty="0"/>
              <a:t>Rishita Gupta</a:t>
            </a:r>
          </a:p>
          <a:p>
            <a:r>
              <a:rPr lang="en-US" dirty="0"/>
              <a:t>05601012020</a:t>
            </a:r>
          </a:p>
          <a:p>
            <a:r>
              <a:rPr lang="en-US" dirty="0"/>
              <a:t>Cse-1</a:t>
            </a:r>
            <a:endParaRPr lang="en-RW" dirty="0"/>
          </a:p>
        </p:txBody>
      </p:sp>
    </p:spTree>
    <p:extLst>
      <p:ext uri="{BB962C8B-B14F-4D97-AF65-F5344CB8AC3E}">
        <p14:creationId xmlns:p14="http://schemas.microsoft.com/office/powerpoint/2010/main" val="3949147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64EDB4-0DF7-4028-B514-8F37A7BD68B0}"/>
              </a:ext>
            </a:extLst>
          </p:cNvPr>
          <p:cNvSpPr>
            <a:spLocks noGrp="1"/>
          </p:cNvSpPr>
          <p:nvPr>
            <p:ph idx="1"/>
          </p:nvPr>
        </p:nvSpPr>
        <p:spPr>
          <a:xfrm>
            <a:off x="508248" y="115409"/>
            <a:ext cx="10131425" cy="1378999"/>
          </a:xfrm>
        </p:spPr>
        <p:txBody>
          <a:bodyPr/>
          <a:lstStyle/>
          <a:p>
            <a:pPr marL="0" indent="0">
              <a:buNone/>
            </a:pPr>
            <a:r>
              <a:rPr lang="en-US" dirty="0"/>
              <a:t>Step 2: Answering the set of questions given to us using </a:t>
            </a:r>
            <a:r>
              <a:rPr lang="en-US" dirty="0" err="1"/>
              <a:t>Numpy</a:t>
            </a:r>
            <a:r>
              <a:rPr lang="en-US" dirty="0"/>
              <a:t> and Pandas libraries</a:t>
            </a:r>
          </a:p>
          <a:p>
            <a:endParaRPr lang="en-RW" dirty="0"/>
          </a:p>
        </p:txBody>
      </p:sp>
      <p:pic>
        <p:nvPicPr>
          <p:cNvPr id="4" name="Picture 3">
            <a:extLst>
              <a:ext uri="{FF2B5EF4-FFF2-40B4-BE49-F238E27FC236}">
                <a16:creationId xmlns:a16="http://schemas.microsoft.com/office/drawing/2014/main" id="{41122538-1027-4807-98BB-73DF9D5DE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403" y="1001689"/>
            <a:ext cx="4153557" cy="5256954"/>
          </a:xfrm>
          <a:prstGeom prst="rect">
            <a:avLst/>
          </a:prstGeom>
        </p:spPr>
      </p:pic>
      <p:pic>
        <p:nvPicPr>
          <p:cNvPr id="5" name="Picture 4">
            <a:extLst>
              <a:ext uri="{FF2B5EF4-FFF2-40B4-BE49-F238E27FC236}">
                <a16:creationId xmlns:a16="http://schemas.microsoft.com/office/drawing/2014/main" id="{C71E0011-87EE-4E29-A527-FA6268799174}"/>
              </a:ext>
            </a:extLst>
          </p:cNvPr>
          <p:cNvPicPr>
            <a:picLocks noChangeAspect="1"/>
          </p:cNvPicPr>
          <p:nvPr/>
        </p:nvPicPr>
        <p:blipFill rotWithShape="1">
          <a:blip r:embed="rId3">
            <a:extLst>
              <a:ext uri="{28A0092B-C50C-407E-A947-70E740481C1C}">
                <a14:useLocalDpi xmlns:a14="http://schemas.microsoft.com/office/drawing/2010/main" val="0"/>
              </a:ext>
            </a:extLst>
          </a:blip>
          <a:srcRect l="8121"/>
          <a:stretch/>
        </p:blipFill>
        <p:spPr bwMode="auto">
          <a:xfrm>
            <a:off x="6096000" y="1001689"/>
            <a:ext cx="3747929" cy="52569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99140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70FF-6BA9-45E1-8E49-79E4CD51C290}"/>
              </a:ext>
            </a:extLst>
          </p:cNvPr>
          <p:cNvSpPr>
            <a:spLocks noGrp="1"/>
          </p:cNvSpPr>
          <p:nvPr>
            <p:ph type="title"/>
          </p:nvPr>
        </p:nvSpPr>
        <p:spPr/>
        <p:txBody>
          <a:bodyPr/>
          <a:lstStyle/>
          <a:p>
            <a:r>
              <a:rPr lang="en-US" dirty="0"/>
              <a:t>Data Preprocessing</a:t>
            </a:r>
            <a:endParaRPr lang="en-RW" dirty="0"/>
          </a:p>
        </p:txBody>
      </p:sp>
      <p:sp>
        <p:nvSpPr>
          <p:cNvPr id="3" name="Content Placeholder 2">
            <a:extLst>
              <a:ext uri="{FF2B5EF4-FFF2-40B4-BE49-F238E27FC236}">
                <a16:creationId xmlns:a16="http://schemas.microsoft.com/office/drawing/2014/main" id="{E754F70C-585E-48B2-A6A1-D57B0B543B08}"/>
              </a:ext>
            </a:extLst>
          </p:cNvPr>
          <p:cNvSpPr>
            <a:spLocks noGrp="1"/>
          </p:cNvSpPr>
          <p:nvPr>
            <p:ph idx="1"/>
          </p:nvPr>
        </p:nvSpPr>
        <p:spPr>
          <a:xfrm>
            <a:off x="685801" y="2065867"/>
            <a:ext cx="10131425" cy="3997911"/>
          </a:xfrm>
        </p:spPr>
        <p:txBody>
          <a:bodyPr>
            <a:normAutofit/>
          </a:bodyPr>
          <a:lstStyle/>
          <a:p>
            <a:pPr marL="0" indent="0">
              <a:buNone/>
            </a:pPr>
            <a:endParaRPr lang="en-US" dirty="0"/>
          </a:p>
          <a:p>
            <a:r>
              <a:rPr lang="en-US" dirty="0"/>
              <a:t>Step 1: </a:t>
            </a:r>
            <a:r>
              <a:rPr lang="en-IN" sz="1800" dirty="0">
                <a:effectLst/>
                <a:latin typeface="Times New Roman" panose="02020603050405020304" pitchFamily="18" charset="0"/>
                <a:ea typeface="Times New Roman" panose="02020603050405020304" pitchFamily="18" charset="0"/>
              </a:rPr>
              <a:t>Splitting date feature into days, month, years, hours and minutes using the time module of python.</a:t>
            </a:r>
          </a:p>
          <a:p>
            <a:endParaRPr lang="en-RW" sz="1800" dirty="0">
              <a:effectLst/>
              <a:latin typeface="Arial" panose="020B0604020202020204" pitchFamily="34" charset="0"/>
              <a:ea typeface="Arial" panose="020B0604020202020204" pitchFamily="34" charset="0"/>
            </a:endParaRPr>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RW" dirty="0"/>
          </a:p>
        </p:txBody>
      </p:sp>
      <p:pic>
        <p:nvPicPr>
          <p:cNvPr id="5" name="Picture 4">
            <a:extLst>
              <a:ext uri="{FF2B5EF4-FFF2-40B4-BE49-F238E27FC236}">
                <a16:creationId xmlns:a16="http://schemas.microsoft.com/office/drawing/2014/main" id="{10E92085-68EA-4873-9028-579BAA9B2153}"/>
              </a:ext>
            </a:extLst>
          </p:cNvPr>
          <p:cNvPicPr>
            <a:picLocks noChangeAspect="1"/>
          </p:cNvPicPr>
          <p:nvPr/>
        </p:nvPicPr>
        <p:blipFill>
          <a:blip r:embed="rId2"/>
          <a:stretch>
            <a:fillRect/>
          </a:stretch>
        </p:blipFill>
        <p:spPr>
          <a:xfrm>
            <a:off x="1093786" y="2976587"/>
            <a:ext cx="8129593" cy="2332260"/>
          </a:xfrm>
          <a:prstGeom prst="rect">
            <a:avLst/>
          </a:prstGeom>
        </p:spPr>
      </p:pic>
    </p:spTree>
    <p:extLst>
      <p:ext uri="{BB962C8B-B14F-4D97-AF65-F5344CB8AC3E}">
        <p14:creationId xmlns:p14="http://schemas.microsoft.com/office/powerpoint/2010/main" val="3009643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3FBA6-A0BC-424A-80E6-DFA0B4789E54}"/>
              </a:ext>
            </a:extLst>
          </p:cNvPr>
          <p:cNvSpPr>
            <a:spLocks noGrp="1"/>
          </p:cNvSpPr>
          <p:nvPr>
            <p:ph idx="1"/>
          </p:nvPr>
        </p:nvSpPr>
        <p:spPr>
          <a:xfrm>
            <a:off x="774577" y="710214"/>
            <a:ext cx="10131425" cy="1290221"/>
          </a:xfrm>
        </p:spPr>
        <p:txBody>
          <a:bodyPr/>
          <a:lstStyle/>
          <a:p>
            <a:r>
              <a:rPr lang="en-US" dirty="0"/>
              <a:t>Step 2:</a:t>
            </a:r>
            <a:r>
              <a:rPr lang="en-IN" sz="1800" dirty="0">
                <a:effectLst/>
                <a:latin typeface="Times New Roman" panose="02020603050405020304" pitchFamily="18" charset="0"/>
                <a:ea typeface="Times New Roman" panose="02020603050405020304" pitchFamily="18" charset="0"/>
              </a:rPr>
              <a:t>Converting Categorical Data into Numerical data using </a:t>
            </a:r>
            <a:r>
              <a:rPr lang="en-IN" sz="1800" dirty="0" err="1">
                <a:effectLst/>
                <a:latin typeface="Times New Roman" panose="02020603050405020304" pitchFamily="18" charset="0"/>
                <a:ea typeface="Times New Roman" panose="02020603050405020304" pitchFamily="18" charset="0"/>
              </a:rPr>
              <a:t>BaseN</a:t>
            </a:r>
            <a:r>
              <a:rPr lang="en-IN" sz="1800" dirty="0">
                <a:effectLst/>
                <a:latin typeface="Times New Roman" panose="02020603050405020304" pitchFamily="18" charset="0"/>
                <a:ea typeface="Times New Roman" panose="02020603050405020304" pitchFamily="18" charset="0"/>
              </a:rPr>
              <a:t> encoder and Binary Encoder and using the decomposing function as well.</a:t>
            </a:r>
          </a:p>
          <a:p>
            <a:pPr marL="0" indent="0">
              <a:buNone/>
            </a:pPr>
            <a:endParaRPr lang="en-RW" sz="1800" dirty="0">
              <a:effectLst/>
              <a:latin typeface="Arial" panose="020B0604020202020204" pitchFamily="34" charset="0"/>
              <a:ea typeface="Arial" panose="020B0604020202020204" pitchFamily="34" charset="0"/>
            </a:endParaRPr>
          </a:p>
          <a:p>
            <a:endParaRPr lang="en-US" dirty="0"/>
          </a:p>
          <a:p>
            <a:endParaRPr lang="en-US" dirty="0"/>
          </a:p>
          <a:p>
            <a:endParaRPr lang="en-RW" dirty="0"/>
          </a:p>
        </p:txBody>
      </p:sp>
      <p:pic>
        <p:nvPicPr>
          <p:cNvPr id="5" name="Picture 4">
            <a:extLst>
              <a:ext uri="{FF2B5EF4-FFF2-40B4-BE49-F238E27FC236}">
                <a16:creationId xmlns:a16="http://schemas.microsoft.com/office/drawing/2014/main" id="{ED9216A9-31E7-445D-8092-791415BDE856}"/>
              </a:ext>
            </a:extLst>
          </p:cNvPr>
          <p:cNvPicPr>
            <a:picLocks noChangeAspect="1"/>
          </p:cNvPicPr>
          <p:nvPr/>
        </p:nvPicPr>
        <p:blipFill>
          <a:blip r:embed="rId2"/>
          <a:stretch>
            <a:fillRect/>
          </a:stretch>
        </p:blipFill>
        <p:spPr>
          <a:xfrm>
            <a:off x="1285997" y="2760509"/>
            <a:ext cx="7627182" cy="4025456"/>
          </a:xfrm>
          <a:prstGeom prst="rect">
            <a:avLst/>
          </a:prstGeom>
        </p:spPr>
      </p:pic>
      <p:pic>
        <p:nvPicPr>
          <p:cNvPr id="6" name="Picture 5">
            <a:extLst>
              <a:ext uri="{FF2B5EF4-FFF2-40B4-BE49-F238E27FC236}">
                <a16:creationId xmlns:a16="http://schemas.microsoft.com/office/drawing/2014/main" id="{ADE1E985-3A14-422F-A684-420C5DC0D8C9}"/>
              </a:ext>
            </a:extLst>
          </p:cNvPr>
          <p:cNvPicPr>
            <a:picLocks noChangeAspect="1"/>
          </p:cNvPicPr>
          <p:nvPr/>
        </p:nvPicPr>
        <p:blipFill>
          <a:blip r:embed="rId3"/>
          <a:stretch>
            <a:fillRect/>
          </a:stretch>
        </p:blipFill>
        <p:spPr>
          <a:xfrm>
            <a:off x="1285997" y="1208076"/>
            <a:ext cx="7627183" cy="1212177"/>
          </a:xfrm>
          <a:prstGeom prst="rect">
            <a:avLst/>
          </a:prstGeom>
        </p:spPr>
      </p:pic>
    </p:spTree>
    <p:extLst>
      <p:ext uri="{BB962C8B-B14F-4D97-AF65-F5344CB8AC3E}">
        <p14:creationId xmlns:p14="http://schemas.microsoft.com/office/powerpoint/2010/main" val="1470959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53216-7FC4-48CC-813B-2AAC3047AB84}"/>
              </a:ext>
            </a:extLst>
          </p:cNvPr>
          <p:cNvSpPr>
            <a:spLocks noGrp="1"/>
          </p:cNvSpPr>
          <p:nvPr>
            <p:ph idx="1"/>
          </p:nvPr>
        </p:nvSpPr>
        <p:spPr>
          <a:xfrm>
            <a:off x="419471" y="408372"/>
            <a:ext cx="10131425" cy="1101750"/>
          </a:xfrm>
        </p:spPr>
        <p:txBody>
          <a:bodyPr/>
          <a:lstStyle/>
          <a:p>
            <a:r>
              <a:rPr lang="en-US" dirty="0"/>
              <a:t>Step 3: </a:t>
            </a:r>
            <a:r>
              <a:rPr lang="en-IN" sz="1800" dirty="0">
                <a:effectLst/>
                <a:latin typeface="Times New Roman" panose="02020603050405020304" pitchFamily="18" charset="0"/>
                <a:ea typeface="Times New Roman" panose="02020603050405020304" pitchFamily="18" charset="0"/>
              </a:rPr>
              <a:t>Dropping unnecessary columns and selecting important features for fitting in the model.</a:t>
            </a:r>
            <a:endParaRPr lang="en-RW" sz="1800" dirty="0">
              <a:effectLst/>
              <a:latin typeface="Arial" panose="020B0604020202020204" pitchFamily="34" charset="0"/>
              <a:ea typeface="Arial" panose="020B0604020202020204" pitchFamily="34" charset="0"/>
            </a:endParaRPr>
          </a:p>
          <a:p>
            <a:endParaRPr lang="en-RW" dirty="0"/>
          </a:p>
        </p:txBody>
      </p:sp>
      <p:pic>
        <p:nvPicPr>
          <p:cNvPr id="5" name="Picture 4">
            <a:extLst>
              <a:ext uri="{FF2B5EF4-FFF2-40B4-BE49-F238E27FC236}">
                <a16:creationId xmlns:a16="http://schemas.microsoft.com/office/drawing/2014/main" id="{6F42E9BE-734B-4D00-BAC4-99D63AF18324}"/>
              </a:ext>
            </a:extLst>
          </p:cNvPr>
          <p:cNvPicPr>
            <a:picLocks noChangeAspect="1"/>
          </p:cNvPicPr>
          <p:nvPr/>
        </p:nvPicPr>
        <p:blipFill>
          <a:blip r:embed="rId2"/>
          <a:stretch>
            <a:fillRect/>
          </a:stretch>
        </p:blipFill>
        <p:spPr>
          <a:xfrm>
            <a:off x="902122" y="1213839"/>
            <a:ext cx="6547123" cy="592566"/>
          </a:xfrm>
          <a:prstGeom prst="rect">
            <a:avLst/>
          </a:prstGeom>
        </p:spPr>
      </p:pic>
      <p:pic>
        <p:nvPicPr>
          <p:cNvPr id="7" name="Picture 6">
            <a:extLst>
              <a:ext uri="{FF2B5EF4-FFF2-40B4-BE49-F238E27FC236}">
                <a16:creationId xmlns:a16="http://schemas.microsoft.com/office/drawing/2014/main" id="{4CB9FF83-B401-4FBB-9855-FF3D33EC3BE4}"/>
              </a:ext>
            </a:extLst>
          </p:cNvPr>
          <p:cNvPicPr>
            <a:picLocks noChangeAspect="1"/>
          </p:cNvPicPr>
          <p:nvPr/>
        </p:nvPicPr>
        <p:blipFill>
          <a:blip r:embed="rId3"/>
          <a:stretch>
            <a:fillRect/>
          </a:stretch>
        </p:blipFill>
        <p:spPr>
          <a:xfrm>
            <a:off x="902121" y="2106214"/>
            <a:ext cx="6106705" cy="592565"/>
          </a:xfrm>
          <a:prstGeom prst="rect">
            <a:avLst/>
          </a:prstGeom>
        </p:spPr>
      </p:pic>
      <p:pic>
        <p:nvPicPr>
          <p:cNvPr id="9" name="Picture 8">
            <a:extLst>
              <a:ext uri="{FF2B5EF4-FFF2-40B4-BE49-F238E27FC236}">
                <a16:creationId xmlns:a16="http://schemas.microsoft.com/office/drawing/2014/main" id="{BF7232C4-5E54-4D87-BE85-14FA03A73E56}"/>
              </a:ext>
            </a:extLst>
          </p:cNvPr>
          <p:cNvPicPr>
            <a:picLocks noChangeAspect="1"/>
          </p:cNvPicPr>
          <p:nvPr/>
        </p:nvPicPr>
        <p:blipFill>
          <a:blip r:embed="rId4"/>
          <a:stretch>
            <a:fillRect/>
          </a:stretch>
        </p:blipFill>
        <p:spPr>
          <a:xfrm>
            <a:off x="902121" y="3113870"/>
            <a:ext cx="7127945" cy="472709"/>
          </a:xfrm>
          <a:prstGeom prst="rect">
            <a:avLst/>
          </a:prstGeom>
        </p:spPr>
      </p:pic>
      <p:sp>
        <p:nvSpPr>
          <p:cNvPr id="10" name="TextBox 9">
            <a:extLst>
              <a:ext uri="{FF2B5EF4-FFF2-40B4-BE49-F238E27FC236}">
                <a16:creationId xmlns:a16="http://schemas.microsoft.com/office/drawing/2014/main" id="{1BD31257-C9D7-4881-A3FE-82B6BA05C004}"/>
              </a:ext>
            </a:extLst>
          </p:cNvPr>
          <p:cNvSpPr txBox="1"/>
          <p:nvPr/>
        </p:nvSpPr>
        <p:spPr>
          <a:xfrm>
            <a:off x="419471" y="4159222"/>
            <a:ext cx="6356411" cy="646331"/>
          </a:xfrm>
          <a:prstGeom prst="rect">
            <a:avLst/>
          </a:prstGeom>
          <a:noFill/>
        </p:spPr>
        <p:txBody>
          <a:bodyPr wrap="square" rtlCol="0">
            <a:spAutoFit/>
          </a:bodyPr>
          <a:lstStyle/>
          <a:p>
            <a:pPr marL="285750" indent="-285750">
              <a:buFont typeface="Arial" panose="020B0604020202020204" pitchFamily="34" charset="0"/>
              <a:buChar char="•"/>
            </a:pPr>
            <a:r>
              <a:rPr lang="en-US" dirty="0"/>
              <a:t>Step 4:</a:t>
            </a:r>
            <a:r>
              <a:rPr lang="en-IN" sz="1800" dirty="0">
                <a:effectLst/>
                <a:latin typeface="Times New Roman" panose="02020603050405020304" pitchFamily="18" charset="0"/>
                <a:ea typeface="Times New Roman" panose="02020603050405020304" pitchFamily="18" charset="0"/>
              </a:rPr>
              <a:t>Using Standard Scaler to normalize the dataset.</a:t>
            </a:r>
            <a:r>
              <a:rPr lang="en-IN" sz="1800" dirty="0">
                <a:effectLst/>
                <a:latin typeface="Arial" panose="020B0604020202020204" pitchFamily="34" charset="0"/>
                <a:ea typeface="Arial" panose="020B0604020202020204" pitchFamily="34" charset="0"/>
              </a:rPr>
              <a:t> </a:t>
            </a:r>
            <a:endParaRPr lang="en-RW" sz="1800" dirty="0">
              <a:effectLst/>
              <a:latin typeface="Arial" panose="020B0604020202020204" pitchFamily="34" charset="0"/>
              <a:ea typeface="Arial" panose="020B0604020202020204" pitchFamily="34" charset="0"/>
            </a:endParaRPr>
          </a:p>
          <a:p>
            <a:endParaRPr lang="en-RW" dirty="0"/>
          </a:p>
        </p:txBody>
      </p:sp>
      <p:pic>
        <p:nvPicPr>
          <p:cNvPr id="12" name="Picture 11">
            <a:extLst>
              <a:ext uri="{FF2B5EF4-FFF2-40B4-BE49-F238E27FC236}">
                <a16:creationId xmlns:a16="http://schemas.microsoft.com/office/drawing/2014/main" id="{6DE62BF1-2761-47C8-AA68-F9D5BA0E9301}"/>
              </a:ext>
            </a:extLst>
          </p:cNvPr>
          <p:cNvPicPr>
            <a:picLocks noChangeAspect="1"/>
          </p:cNvPicPr>
          <p:nvPr/>
        </p:nvPicPr>
        <p:blipFill>
          <a:blip r:embed="rId5"/>
          <a:stretch>
            <a:fillRect/>
          </a:stretch>
        </p:blipFill>
        <p:spPr>
          <a:xfrm>
            <a:off x="807836" y="4833693"/>
            <a:ext cx="7316513" cy="1620935"/>
          </a:xfrm>
          <a:prstGeom prst="rect">
            <a:avLst/>
          </a:prstGeom>
        </p:spPr>
      </p:pic>
    </p:spTree>
    <p:extLst>
      <p:ext uri="{BB962C8B-B14F-4D97-AF65-F5344CB8AC3E}">
        <p14:creationId xmlns:p14="http://schemas.microsoft.com/office/powerpoint/2010/main" val="1631160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6FBB55-F416-4D56-97BF-7511658BD2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4002" y="530833"/>
            <a:ext cx="5854892" cy="2751067"/>
          </a:xfrm>
          <a:prstGeom prst="rect">
            <a:avLst/>
          </a:prstGeom>
        </p:spPr>
      </p:pic>
      <p:sp>
        <p:nvSpPr>
          <p:cNvPr id="7" name="TextBox 6">
            <a:extLst>
              <a:ext uri="{FF2B5EF4-FFF2-40B4-BE49-F238E27FC236}">
                <a16:creationId xmlns:a16="http://schemas.microsoft.com/office/drawing/2014/main" id="{4E6D3963-6151-48CA-9DAD-36226B67F3C9}"/>
              </a:ext>
            </a:extLst>
          </p:cNvPr>
          <p:cNvSpPr txBox="1"/>
          <p:nvPr/>
        </p:nvSpPr>
        <p:spPr>
          <a:xfrm>
            <a:off x="4545367" y="94048"/>
            <a:ext cx="3275860" cy="369332"/>
          </a:xfrm>
          <a:prstGeom prst="rect">
            <a:avLst/>
          </a:prstGeom>
          <a:noFill/>
        </p:spPr>
        <p:txBody>
          <a:bodyPr wrap="square" rtlCol="0">
            <a:spAutoFit/>
          </a:bodyPr>
          <a:lstStyle/>
          <a:p>
            <a:r>
              <a:rPr lang="en-US" dirty="0"/>
              <a:t>         Original Dataset</a:t>
            </a:r>
            <a:endParaRPr lang="en-RW" dirty="0"/>
          </a:p>
        </p:txBody>
      </p:sp>
      <p:sp>
        <p:nvSpPr>
          <p:cNvPr id="8" name="TextBox 7">
            <a:extLst>
              <a:ext uri="{FF2B5EF4-FFF2-40B4-BE49-F238E27FC236}">
                <a16:creationId xmlns:a16="http://schemas.microsoft.com/office/drawing/2014/main" id="{45D6587B-527F-4FD0-BF35-EC09A3E6ADA0}"/>
              </a:ext>
            </a:extLst>
          </p:cNvPr>
          <p:cNvSpPr txBox="1"/>
          <p:nvPr/>
        </p:nvSpPr>
        <p:spPr>
          <a:xfrm>
            <a:off x="4545367" y="3576101"/>
            <a:ext cx="3275860" cy="369332"/>
          </a:xfrm>
          <a:prstGeom prst="rect">
            <a:avLst/>
          </a:prstGeom>
          <a:noFill/>
        </p:spPr>
        <p:txBody>
          <a:bodyPr wrap="square" rtlCol="0">
            <a:spAutoFit/>
          </a:bodyPr>
          <a:lstStyle/>
          <a:p>
            <a:r>
              <a:rPr lang="en-US" dirty="0"/>
              <a:t>Dataset After Preprocessing</a:t>
            </a:r>
            <a:endParaRPr lang="en-RW" dirty="0"/>
          </a:p>
        </p:txBody>
      </p:sp>
      <p:pic>
        <p:nvPicPr>
          <p:cNvPr id="9" name="Picture 8">
            <a:extLst>
              <a:ext uri="{FF2B5EF4-FFF2-40B4-BE49-F238E27FC236}">
                <a16:creationId xmlns:a16="http://schemas.microsoft.com/office/drawing/2014/main" id="{0E9B7FA7-7E63-42A9-97C3-18CC9B8833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6865" y="3945433"/>
            <a:ext cx="6340920" cy="2606287"/>
          </a:xfrm>
          <a:prstGeom prst="rect">
            <a:avLst/>
          </a:prstGeom>
        </p:spPr>
      </p:pic>
    </p:spTree>
    <p:extLst>
      <p:ext uri="{BB962C8B-B14F-4D97-AF65-F5344CB8AC3E}">
        <p14:creationId xmlns:p14="http://schemas.microsoft.com/office/powerpoint/2010/main" val="3472375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BFB3-7E41-47F0-9FD8-758BEB0E2AB2}"/>
              </a:ext>
            </a:extLst>
          </p:cNvPr>
          <p:cNvSpPr>
            <a:spLocks noGrp="1"/>
          </p:cNvSpPr>
          <p:nvPr>
            <p:ph type="title"/>
          </p:nvPr>
        </p:nvSpPr>
        <p:spPr/>
        <p:txBody>
          <a:bodyPr/>
          <a:lstStyle/>
          <a:p>
            <a:r>
              <a:rPr lang="en-US" dirty="0"/>
              <a:t>Model Training</a:t>
            </a:r>
            <a:endParaRPr lang="en-RW" dirty="0"/>
          </a:p>
        </p:txBody>
      </p:sp>
      <p:sp>
        <p:nvSpPr>
          <p:cNvPr id="3" name="Content Placeholder 2">
            <a:extLst>
              <a:ext uri="{FF2B5EF4-FFF2-40B4-BE49-F238E27FC236}">
                <a16:creationId xmlns:a16="http://schemas.microsoft.com/office/drawing/2014/main" id="{165B0F6F-9D63-44BA-8B98-4F80C9FF98C4}"/>
              </a:ext>
            </a:extLst>
          </p:cNvPr>
          <p:cNvSpPr>
            <a:spLocks noGrp="1"/>
          </p:cNvSpPr>
          <p:nvPr>
            <p:ph idx="1"/>
          </p:nvPr>
        </p:nvSpPr>
        <p:spPr>
          <a:xfrm>
            <a:off x="685801" y="1724817"/>
            <a:ext cx="10131425" cy="3649133"/>
          </a:xfrm>
        </p:spPr>
        <p:txBody>
          <a:bodyPr/>
          <a:lstStyle/>
          <a:p>
            <a:r>
              <a:rPr lang="en-US" dirty="0"/>
              <a:t>Step 1: Splitting the dataset into Training and testing sets</a:t>
            </a:r>
          </a:p>
          <a:p>
            <a:endParaRPr lang="en-US" dirty="0"/>
          </a:p>
          <a:p>
            <a:endParaRPr lang="en-US" dirty="0"/>
          </a:p>
          <a:p>
            <a:endParaRPr lang="en-US" dirty="0"/>
          </a:p>
          <a:p>
            <a:endParaRPr lang="en-US" dirty="0"/>
          </a:p>
          <a:p>
            <a:endParaRPr lang="en-US" dirty="0"/>
          </a:p>
          <a:p>
            <a:endParaRPr lang="en-RW" dirty="0"/>
          </a:p>
        </p:txBody>
      </p:sp>
      <p:pic>
        <p:nvPicPr>
          <p:cNvPr id="4" name="Picture 3">
            <a:extLst>
              <a:ext uri="{FF2B5EF4-FFF2-40B4-BE49-F238E27FC236}">
                <a16:creationId xmlns:a16="http://schemas.microsoft.com/office/drawing/2014/main" id="{CBDB30A9-8C54-443A-8130-B352ACC47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760" y="2741912"/>
            <a:ext cx="7321705" cy="3303372"/>
          </a:xfrm>
          <a:prstGeom prst="rect">
            <a:avLst/>
          </a:prstGeom>
        </p:spPr>
      </p:pic>
    </p:spTree>
    <p:extLst>
      <p:ext uri="{BB962C8B-B14F-4D97-AF65-F5344CB8AC3E}">
        <p14:creationId xmlns:p14="http://schemas.microsoft.com/office/powerpoint/2010/main" val="1417549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DBF6D8-8AFA-4093-A3B0-AB89686824FD}"/>
              </a:ext>
            </a:extLst>
          </p:cNvPr>
          <p:cNvSpPr>
            <a:spLocks noGrp="1"/>
          </p:cNvSpPr>
          <p:nvPr>
            <p:ph idx="1"/>
          </p:nvPr>
        </p:nvSpPr>
        <p:spPr>
          <a:xfrm>
            <a:off x="170896" y="440267"/>
            <a:ext cx="10131425" cy="3649133"/>
          </a:xfrm>
        </p:spPr>
        <p:txBody>
          <a:bodyPr/>
          <a:lstStyle/>
          <a:p>
            <a:r>
              <a:rPr lang="en-US" dirty="0"/>
              <a:t>Step 2: Model Selection</a:t>
            </a:r>
          </a:p>
          <a:p>
            <a:endParaRPr lang="en-US" dirty="0"/>
          </a:p>
          <a:p>
            <a:endParaRPr lang="en-US" dirty="0"/>
          </a:p>
          <a:p>
            <a:pPr marL="0" indent="0">
              <a:buNone/>
            </a:pPr>
            <a:r>
              <a:rPr lang="en-US" dirty="0"/>
              <a:t>a) Decision  Tree</a:t>
            </a:r>
          </a:p>
          <a:p>
            <a:pPr marL="0" marR="0" indent="0">
              <a:lnSpc>
                <a:spcPct val="115000"/>
              </a:lnSpc>
              <a:spcBef>
                <a:spcPts val="0"/>
              </a:spcBef>
              <a:spcAft>
                <a:spcPts val="0"/>
              </a:spcAft>
              <a:buNone/>
            </a:pPr>
            <a:r>
              <a:rPr lang="en-IN" sz="1800" dirty="0">
                <a:effectLst/>
                <a:latin typeface="Times New Roman" panose="02020603050405020304" pitchFamily="18" charset="0"/>
                <a:ea typeface="Arial" panose="020B0604020202020204" pitchFamily="34" charset="0"/>
              </a:rPr>
              <a:t>Decision tree is the most powerful and popular tool for classification and prediction. A Decision tree is a flowchart like tree structure, where each internal node denotes a test on an attribute, each branch represents an outcome of the test, and each leaf node (terminal node) holds a class label.</a:t>
            </a:r>
            <a:endParaRPr lang="en-RW"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IN" sz="1800" dirty="0">
                <a:effectLst/>
                <a:latin typeface="Times New Roman" panose="02020603050405020304" pitchFamily="18" charset="0"/>
                <a:ea typeface="Arial" panose="020B0604020202020204" pitchFamily="34" charset="0"/>
              </a:rPr>
              <a:t> </a:t>
            </a:r>
            <a:endParaRPr lang="en-RW" sz="1800" dirty="0">
              <a:effectLst/>
              <a:latin typeface="Arial" panose="020B0604020202020204" pitchFamily="34" charset="0"/>
              <a:ea typeface="Arial" panose="020B0604020202020204" pitchFamily="34" charset="0"/>
            </a:endParaRPr>
          </a:p>
          <a:p>
            <a:endParaRPr lang="en-US" dirty="0"/>
          </a:p>
          <a:p>
            <a:endParaRPr lang="en-RW" dirty="0"/>
          </a:p>
        </p:txBody>
      </p:sp>
      <p:pic>
        <p:nvPicPr>
          <p:cNvPr id="4" name="Picture 3">
            <a:extLst>
              <a:ext uri="{FF2B5EF4-FFF2-40B4-BE49-F238E27FC236}">
                <a16:creationId xmlns:a16="http://schemas.microsoft.com/office/drawing/2014/main" id="{5F0AE0BE-EE1F-4AA7-8258-7B0D7A297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96" y="3390283"/>
            <a:ext cx="9084769" cy="1954320"/>
          </a:xfrm>
          <a:prstGeom prst="rect">
            <a:avLst/>
          </a:prstGeom>
        </p:spPr>
      </p:pic>
    </p:spTree>
    <p:extLst>
      <p:ext uri="{BB962C8B-B14F-4D97-AF65-F5344CB8AC3E}">
        <p14:creationId xmlns:p14="http://schemas.microsoft.com/office/powerpoint/2010/main" val="227886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424CDA-0FF3-4B93-A60A-25CFBD259B85}"/>
              </a:ext>
            </a:extLst>
          </p:cNvPr>
          <p:cNvSpPr>
            <a:spLocks noGrp="1"/>
          </p:cNvSpPr>
          <p:nvPr>
            <p:ph idx="1"/>
          </p:nvPr>
        </p:nvSpPr>
        <p:spPr>
          <a:xfrm>
            <a:off x="153140" y="443884"/>
            <a:ext cx="10131425" cy="2089212"/>
          </a:xfrm>
        </p:spPr>
        <p:txBody>
          <a:bodyPr/>
          <a:lstStyle/>
          <a:p>
            <a:pPr marL="0" indent="0">
              <a:buNone/>
            </a:pPr>
            <a:r>
              <a:rPr lang="en-US" dirty="0"/>
              <a:t>b) Logistic Regression:</a:t>
            </a:r>
          </a:p>
          <a:p>
            <a:pPr marL="0" marR="0" indent="0">
              <a:lnSpc>
                <a:spcPct val="115000"/>
              </a:lnSpc>
              <a:spcBef>
                <a:spcPts val="0"/>
              </a:spcBef>
              <a:spcAft>
                <a:spcPts val="0"/>
              </a:spcAft>
              <a:buNone/>
            </a:pPr>
            <a:r>
              <a:rPr lang="en-IN" sz="1800" dirty="0">
                <a:effectLst/>
                <a:latin typeface="Times New Roman" panose="02020603050405020304" pitchFamily="18" charset="0"/>
                <a:ea typeface="Arial" panose="020B0604020202020204" pitchFamily="34" charset="0"/>
              </a:rPr>
              <a:t>Logistic regression is a process of modelling the probability of a discrete outcome given an input variable. It is a useful analysis method for classification problems, where you are trying to determine if a new sample fits best into a category.</a:t>
            </a:r>
            <a:endParaRPr lang="en-RW"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IN" sz="1800" dirty="0">
                <a:effectLst/>
                <a:latin typeface="Times New Roman" panose="02020603050405020304" pitchFamily="18" charset="0"/>
                <a:ea typeface="Arial" panose="020B0604020202020204" pitchFamily="34" charset="0"/>
              </a:rPr>
              <a:t>It essentially uses a logistic function to model a binary output variable bounded between 0 to 1</a:t>
            </a:r>
            <a:endParaRPr lang="en-RW" sz="1800" dirty="0">
              <a:effectLst/>
              <a:latin typeface="Arial" panose="020B0604020202020204" pitchFamily="34" charset="0"/>
              <a:ea typeface="Arial" panose="020B0604020202020204" pitchFamily="34" charset="0"/>
            </a:endParaRPr>
          </a:p>
          <a:p>
            <a:endParaRPr lang="en-RW" dirty="0"/>
          </a:p>
        </p:txBody>
      </p:sp>
      <p:pic>
        <p:nvPicPr>
          <p:cNvPr id="4" name="Picture 3">
            <a:extLst>
              <a:ext uri="{FF2B5EF4-FFF2-40B4-BE49-F238E27FC236}">
                <a16:creationId xmlns:a16="http://schemas.microsoft.com/office/drawing/2014/main" id="{7E5E82D3-1BFB-4DFC-B8B9-A5E9CA680008}"/>
              </a:ext>
            </a:extLst>
          </p:cNvPr>
          <p:cNvPicPr>
            <a:picLocks noChangeAspect="1"/>
          </p:cNvPicPr>
          <p:nvPr/>
        </p:nvPicPr>
        <p:blipFill>
          <a:blip r:embed="rId2"/>
          <a:stretch>
            <a:fillRect/>
          </a:stretch>
        </p:blipFill>
        <p:spPr>
          <a:xfrm>
            <a:off x="153140" y="2846033"/>
            <a:ext cx="11235393" cy="2089212"/>
          </a:xfrm>
          <a:prstGeom prst="rect">
            <a:avLst/>
          </a:prstGeom>
        </p:spPr>
      </p:pic>
    </p:spTree>
    <p:extLst>
      <p:ext uri="{BB962C8B-B14F-4D97-AF65-F5344CB8AC3E}">
        <p14:creationId xmlns:p14="http://schemas.microsoft.com/office/powerpoint/2010/main" val="1427156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08B1D-BA5E-44E1-9771-60C8A012E76C}"/>
              </a:ext>
            </a:extLst>
          </p:cNvPr>
          <p:cNvSpPr>
            <a:spLocks noGrp="1"/>
          </p:cNvSpPr>
          <p:nvPr>
            <p:ph idx="1"/>
          </p:nvPr>
        </p:nvSpPr>
        <p:spPr>
          <a:xfrm>
            <a:off x="233039" y="561843"/>
            <a:ext cx="10131425" cy="3649133"/>
          </a:xfrm>
        </p:spPr>
        <p:txBody>
          <a:bodyPr/>
          <a:lstStyle/>
          <a:p>
            <a:pPr marL="0" indent="0">
              <a:buNone/>
            </a:pPr>
            <a:r>
              <a:rPr lang="en-US" dirty="0"/>
              <a:t>c) Random Forest:</a:t>
            </a:r>
          </a:p>
          <a:p>
            <a:pPr marL="0" marR="0" indent="0">
              <a:lnSpc>
                <a:spcPct val="107000"/>
              </a:lnSpc>
              <a:spcBef>
                <a:spcPts val="0"/>
              </a:spcBef>
              <a:spcAft>
                <a:spcPts val="0"/>
              </a:spcAft>
              <a:buNone/>
              <a:tabLst>
                <a:tab pos="1943100" algn="l"/>
              </a:tabLst>
            </a:pPr>
            <a:r>
              <a:rPr lang="en-RW" sz="1800" dirty="0">
                <a:effectLst/>
                <a:latin typeface="Times New Roman" panose="02020603050405020304" pitchFamily="18" charset="0"/>
                <a:ea typeface="Cambria" panose="02040503050406030204" pitchFamily="18" charset="0"/>
                <a:cs typeface="Times New Roman" panose="02020603050405020304" pitchFamily="18" charset="0"/>
              </a:rPr>
              <a:t>A random forest utilizes ensemble learning, to solve regression and classification </a:t>
            </a:r>
            <a:r>
              <a:rPr lang="en-RW" sz="1800" dirty="0" err="1">
                <a:effectLst/>
                <a:latin typeface="Times New Roman" panose="02020603050405020304" pitchFamily="18" charset="0"/>
                <a:ea typeface="Cambria" panose="02040503050406030204" pitchFamily="18" charset="0"/>
                <a:cs typeface="Times New Roman" panose="02020603050405020304" pitchFamily="18" charset="0"/>
              </a:rPr>
              <a:t>problems.A</a:t>
            </a:r>
            <a:r>
              <a:rPr lang="en-RW" sz="1800" dirty="0">
                <a:effectLst/>
                <a:latin typeface="Times New Roman" panose="02020603050405020304" pitchFamily="18" charset="0"/>
                <a:ea typeface="Cambria" panose="02040503050406030204" pitchFamily="18" charset="0"/>
                <a:cs typeface="Times New Roman" panose="02020603050405020304" pitchFamily="18" charset="0"/>
              </a:rPr>
              <a:t> random forest algorithm consists of many decision trees. The ‘forest’ generated by the random forest algorithm is trained through bagging</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indent="0">
              <a:lnSpc>
                <a:spcPct val="107000"/>
              </a:lnSpc>
              <a:spcBef>
                <a:spcPts val="0"/>
              </a:spcBef>
              <a:spcAft>
                <a:spcPts val="800"/>
              </a:spcAft>
              <a:buNone/>
              <a:tabLst>
                <a:tab pos="1943100" algn="l"/>
              </a:tabLst>
            </a:pPr>
            <a:r>
              <a:rPr lang="en-RW" sz="1800" dirty="0">
                <a:effectLst/>
                <a:latin typeface="Times New Roman" panose="02020603050405020304" pitchFamily="18" charset="0"/>
                <a:ea typeface="Cambria" panose="02040503050406030204" pitchFamily="18" charset="0"/>
                <a:cs typeface="Times New Roman" panose="02020603050405020304" pitchFamily="18" charset="0"/>
              </a:rPr>
              <a:t>It eradicates the limitations of a decision tree algorithm. It reduces the overfitting of datasets and increases precision.</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US" dirty="0"/>
          </a:p>
          <a:p>
            <a:endParaRPr lang="en-US" dirty="0"/>
          </a:p>
          <a:p>
            <a:endParaRPr lang="en-US" dirty="0"/>
          </a:p>
          <a:p>
            <a:endParaRPr lang="en-US" dirty="0"/>
          </a:p>
          <a:p>
            <a:endParaRPr lang="en-US" dirty="0"/>
          </a:p>
          <a:p>
            <a:endParaRPr lang="en-RW" dirty="0"/>
          </a:p>
        </p:txBody>
      </p:sp>
      <p:pic>
        <p:nvPicPr>
          <p:cNvPr id="4" name="Picture 3">
            <a:extLst>
              <a:ext uri="{FF2B5EF4-FFF2-40B4-BE49-F238E27FC236}">
                <a16:creationId xmlns:a16="http://schemas.microsoft.com/office/drawing/2014/main" id="{CFE8B00B-92CA-4D2B-8044-E3A2CDAC1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07" y="2630878"/>
            <a:ext cx="10402771" cy="2106930"/>
          </a:xfrm>
          <a:prstGeom prst="rect">
            <a:avLst/>
          </a:prstGeom>
        </p:spPr>
      </p:pic>
    </p:spTree>
    <p:extLst>
      <p:ext uri="{BB962C8B-B14F-4D97-AF65-F5344CB8AC3E}">
        <p14:creationId xmlns:p14="http://schemas.microsoft.com/office/powerpoint/2010/main" val="2981252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469DFE-B98C-45BE-AA94-4C4F472A715F}"/>
              </a:ext>
            </a:extLst>
          </p:cNvPr>
          <p:cNvSpPr>
            <a:spLocks noGrp="1"/>
          </p:cNvSpPr>
          <p:nvPr>
            <p:ph idx="1"/>
          </p:nvPr>
        </p:nvSpPr>
        <p:spPr>
          <a:xfrm>
            <a:off x="224162" y="133165"/>
            <a:ext cx="10131425" cy="2479829"/>
          </a:xfrm>
        </p:spPr>
        <p:txBody>
          <a:bodyPr/>
          <a:lstStyle/>
          <a:p>
            <a:pPr marL="0" indent="0">
              <a:buNone/>
            </a:pPr>
            <a:r>
              <a:rPr lang="en-US" dirty="0"/>
              <a:t>d) SVM(Support Vector Machine):</a:t>
            </a:r>
          </a:p>
          <a:p>
            <a:pPr marL="0" indent="0">
              <a:buNone/>
            </a:pPr>
            <a:r>
              <a:rPr lang="en-RW" sz="1800" dirty="0">
                <a:effectLst/>
                <a:latin typeface="Times New Roman" panose="02020603050405020304" pitchFamily="18" charset="0"/>
                <a:ea typeface="Cambria" panose="02040503050406030204" pitchFamily="18" charset="0"/>
                <a:cs typeface="Times New Roman" panose="02020603050405020304" pitchFamily="18" charset="0"/>
              </a:rPr>
              <a:t>In the SVM algorithm, we plot each data item as a point in n-dimensional space (where n is a number of features you have) with the value of each feature being the value of a particular coordinate. Then, we perform classification by finding the hyper-plane that differentiates the two classes very well</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RW" dirty="0"/>
          </a:p>
        </p:txBody>
      </p:sp>
      <p:pic>
        <p:nvPicPr>
          <p:cNvPr id="4" name="Picture 3">
            <a:extLst>
              <a:ext uri="{FF2B5EF4-FFF2-40B4-BE49-F238E27FC236}">
                <a16:creationId xmlns:a16="http://schemas.microsoft.com/office/drawing/2014/main" id="{127714C0-1DB8-47DA-9B94-14802C3FF8D1}"/>
              </a:ext>
            </a:extLst>
          </p:cNvPr>
          <p:cNvPicPr>
            <a:picLocks noChangeAspect="1"/>
          </p:cNvPicPr>
          <p:nvPr/>
        </p:nvPicPr>
        <p:blipFill>
          <a:blip r:embed="rId2"/>
          <a:stretch>
            <a:fillRect/>
          </a:stretch>
        </p:blipFill>
        <p:spPr>
          <a:xfrm>
            <a:off x="224162" y="2163323"/>
            <a:ext cx="11411332" cy="2081684"/>
          </a:xfrm>
          <a:prstGeom prst="rect">
            <a:avLst/>
          </a:prstGeom>
        </p:spPr>
      </p:pic>
    </p:spTree>
    <p:extLst>
      <p:ext uri="{BB962C8B-B14F-4D97-AF65-F5344CB8AC3E}">
        <p14:creationId xmlns:p14="http://schemas.microsoft.com/office/powerpoint/2010/main" val="38647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C776-0D02-4CDB-8CC5-B9AE1C170D2B}"/>
              </a:ext>
            </a:extLst>
          </p:cNvPr>
          <p:cNvSpPr>
            <a:spLocks noGrp="1"/>
          </p:cNvSpPr>
          <p:nvPr>
            <p:ph type="title"/>
          </p:nvPr>
        </p:nvSpPr>
        <p:spPr/>
        <p:txBody>
          <a:bodyPr/>
          <a:lstStyle/>
          <a:p>
            <a:r>
              <a:rPr lang="en-US" dirty="0"/>
              <a:t>Introduction</a:t>
            </a:r>
            <a:endParaRPr lang="en-RW" dirty="0"/>
          </a:p>
        </p:txBody>
      </p:sp>
      <p:sp>
        <p:nvSpPr>
          <p:cNvPr id="3" name="Content Placeholder 2">
            <a:extLst>
              <a:ext uri="{FF2B5EF4-FFF2-40B4-BE49-F238E27FC236}">
                <a16:creationId xmlns:a16="http://schemas.microsoft.com/office/drawing/2014/main" id="{6A6068B1-6706-419F-B5BB-36E18F25A4D8}"/>
              </a:ext>
            </a:extLst>
          </p:cNvPr>
          <p:cNvSpPr>
            <a:spLocks noGrp="1"/>
          </p:cNvSpPr>
          <p:nvPr>
            <p:ph idx="1"/>
          </p:nvPr>
        </p:nvSpPr>
        <p:spPr/>
        <p:txBody>
          <a:bodyPr/>
          <a:lstStyle/>
          <a:p>
            <a:r>
              <a:rPr lang="en-RW" sz="1800" dirty="0">
                <a:effectLst/>
                <a:latin typeface="Times New Roman" panose="02020603050405020304" pitchFamily="18" charset="0"/>
                <a:ea typeface="Calibri" panose="020F0502020204030204" pitchFamily="34" charset="0"/>
                <a:cs typeface="Times New Roman" panose="02020603050405020304" pitchFamily="18" charset="0"/>
              </a:rPr>
              <a:t>Crime is one of the biggest and dominating problem in our society and its prevention is an important.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a:t>
            </a:r>
            <a:r>
              <a:rPr lang="en-RW" sz="1800" dirty="0">
                <a:effectLst/>
                <a:latin typeface="Times New Roman" panose="02020603050405020304" pitchFamily="18" charset="0"/>
                <a:ea typeface="Calibri" panose="020F0502020204030204" pitchFamily="34" charset="0"/>
                <a:cs typeface="Times New Roman" panose="02020603050405020304" pitchFamily="18" charset="0"/>
              </a:rPr>
              <a:t>ask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RW" sz="1800" dirty="0">
                <a:effectLst/>
                <a:latin typeface="Times New Roman" panose="02020603050405020304" pitchFamily="18" charset="0"/>
                <a:ea typeface="Calibri" panose="020F0502020204030204" pitchFamily="34" charset="0"/>
                <a:cs typeface="Times New Roman" panose="02020603050405020304" pitchFamily="18" charset="0"/>
              </a:rPr>
              <a:t>Crimes are of different type – robbery, murder, rape, assault, battery, false imprisonment, kidnapping, homicide. The crime activities have been increased at a faster rate and it is the responsibility of police department to control and reduce the crime activities. Crime prediction and criminal identification are the major problems to the police department as there are tremendous amount of crime data that exist. There is a need of technology through which the case solving could be faster. This require keeping track of all the crimes and maintaining a database for same which may be used for future reference. The current problem faced are maintaining of proper dataset of crime and analysing this data to help in predicting and solving crimes in future.</a:t>
            </a:r>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RW" dirty="0"/>
          </a:p>
        </p:txBody>
      </p:sp>
    </p:spTree>
    <p:extLst>
      <p:ext uri="{BB962C8B-B14F-4D97-AF65-F5344CB8AC3E}">
        <p14:creationId xmlns:p14="http://schemas.microsoft.com/office/powerpoint/2010/main" val="31297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EE851-81FE-462F-8647-153F895B4A8D}"/>
              </a:ext>
            </a:extLst>
          </p:cNvPr>
          <p:cNvSpPr>
            <a:spLocks noGrp="1"/>
          </p:cNvSpPr>
          <p:nvPr>
            <p:ph idx="1"/>
          </p:nvPr>
        </p:nvSpPr>
        <p:spPr>
          <a:xfrm>
            <a:off x="99875" y="170402"/>
            <a:ext cx="10131425" cy="1803400"/>
          </a:xfrm>
        </p:spPr>
        <p:txBody>
          <a:bodyPr/>
          <a:lstStyle/>
          <a:p>
            <a:pPr marL="0" indent="0">
              <a:buNone/>
            </a:pPr>
            <a:r>
              <a:rPr lang="en-US" dirty="0"/>
              <a:t>e) KNN( K-Nearest Neighbors):</a:t>
            </a:r>
            <a:br>
              <a:rPr lang="en-US" dirty="0"/>
            </a:br>
            <a:r>
              <a:rPr lang="en-IN" sz="1800" dirty="0">
                <a:effectLst/>
                <a:latin typeface="Times New Roman" panose="02020603050405020304" pitchFamily="18" charset="0"/>
                <a:ea typeface="Arial" panose="020B0604020202020204" pitchFamily="34" charset="0"/>
              </a:rPr>
              <a:t>K Nearest </a:t>
            </a:r>
            <a:r>
              <a:rPr lang="en-IN" sz="1800" dirty="0" err="1">
                <a:effectLst/>
                <a:latin typeface="Times New Roman" panose="02020603050405020304" pitchFamily="18" charset="0"/>
                <a:ea typeface="Arial" panose="020B0604020202020204" pitchFamily="34" charset="0"/>
              </a:rPr>
              <a:t>Neighbor</a:t>
            </a:r>
            <a:r>
              <a:rPr lang="en-IN" sz="1800" dirty="0">
                <a:effectLst/>
                <a:latin typeface="Times New Roman" panose="02020603050405020304" pitchFamily="18" charset="0"/>
                <a:ea typeface="Arial" panose="020B0604020202020204" pitchFamily="34" charset="0"/>
              </a:rPr>
              <a:t> algorithm falls under the Supervised Learning category and is used for classification (most commonly) and regression. It is a versatile algorithm also used for imputing missing values and resampling datasets. As the name (K Nearest </a:t>
            </a:r>
            <a:r>
              <a:rPr lang="en-IN" sz="1800" dirty="0" err="1">
                <a:effectLst/>
                <a:latin typeface="Times New Roman" panose="02020603050405020304" pitchFamily="18" charset="0"/>
                <a:ea typeface="Arial" panose="020B0604020202020204" pitchFamily="34" charset="0"/>
              </a:rPr>
              <a:t>Neighbor</a:t>
            </a:r>
            <a:r>
              <a:rPr lang="en-IN" sz="1800" dirty="0">
                <a:effectLst/>
                <a:latin typeface="Times New Roman" panose="02020603050405020304" pitchFamily="18" charset="0"/>
                <a:ea typeface="Arial" panose="020B0604020202020204" pitchFamily="34" charset="0"/>
              </a:rPr>
              <a:t>) suggests it considers K Nearest </a:t>
            </a:r>
            <a:r>
              <a:rPr lang="en-IN" sz="1800" dirty="0" err="1">
                <a:effectLst/>
                <a:latin typeface="Times New Roman" panose="02020603050405020304" pitchFamily="18" charset="0"/>
                <a:ea typeface="Arial" panose="020B0604020202020204" pitchFamily="34" charset="0"/>
              </a:rPr>
              <a:t>Neighbors</a:t>
            </a:r>
            <a:r>
              <a:rPr lang="en-IN" sz="1800" dirty="0">
                <a:effectLst/>
                <a:latin typeface="Times New Roman" panose="02020603050405020304" pitchFamily="18" charset="0"/>
                <a:ea typeface="Arial" panose="020B0604020202020204" pitchFamily="34" charset="0"/>
              </a:rPr>
              <a:t> (Data points) to predict the class or continuous value for the new Datapoint.</a:t>
            </a:r>
            <a:endParaRPr lang="en-RW" sz="1800" dirty="0">
              <a:effectLst/>
              <a:latin typeface="Arial" panose="020B0604020202020204" pitchFamily="34" charset="0"/>
              <a:ea typeface="Arial" panose="020B0604020202020204" pitchFamily="34" charset="0"/>
            </a:endParaRPr>
          </a:p>
          <a:p>
            <a:pPr marL="0" indent="0">
              <a:buNone/>
            </a:pPr>
            <a:endParaRPr lang="en-RW" dirty="0"/>
          </a:p>
        </p:txBody>
      </p:sp>
      <p:pic>
        <p:nvPicPr>
          <p:cNvPr id="4" name="Picture 3">
            <a:extLst>
              <a:ext uri="{FF2B5EF4-FFF2-40B4-BE49-F238E27FC236}">
                <a16:creationId xmlns:a16="http://schemas.microsoft.com/office/drawing/2014/main" id="{10068A3C-CEC5-480A-9D86-3D95E2257600}"/>
              </a:ext>
            </a:extLst>
          </p:cNvPr>
          <p:cNvPicPr>
            <a:picLocks noChangeAspect="1"/>
          </p:cNvPicPr>
          <p:nvPr/>
        </p:nvPicPr>
        <p:blipFill>
          <a:blip r:embed="rId2"/>
          <a:stretch>
            <a:fillRect/>
          </a:stretch>
        </p:blipFill>
        <p:spPr>
          <a:xfrm>
            <a:off x="175944" y="1902533"/>
            <a:ext cx="10564954" cy="1879353"/>
          </a:xfrm>
          <a:prstGeom prst="rect">
            <a:avLst/>
          </a:prstGeom>
        </p:spPr>
      </p:pic>
    </p:spTree>
    <p:extLst>
      <p:ext uri="{BB962C8B-B14F-4D97-AF65-F5344CB8AC3E}">
        <p14:creationId xmlns:p14="http://schemas.microsoft.com/office/powerpoint/2010/main" val="312613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0BD0-2479-493C-A371-319126F3D354}"/>
              </a:ext>
            </a:extLst>
          </p:cNvPr>
          <p:cNvSpPr>
            <a:spLocks noGrp="1"/>
          </p:cNvSpPr>
          <p:nvPr>
            <p:ph type="title"/>
          </p:nvPr>
        </p:nvSpPr>
        <p:spPr>
          <a:xfrm>
            <a:off x="383960" y="103573"/>
            <a:ext cx="10131425" cy="1456267"/>
          </a:xfrm>
        </p:spPr>
        <p:txBody>
          <a:bodyPr/>
          <a:lstStyle/>
          <a:p>
            <a:r>
              <a:rPr lang="en-US" dirty="0"/>
              <a:t>Model Evaluation</a:t>
            </a:r>
            <a:endParaRPr lang="en-RW" dirty="0"/>
          </a:p>
        </p:txBody>
      </p:sp>
      <p:pic>
        <p:nvPicPr>
          <p:cNvPr id="4" name="Content Placeholder 3">
            <a:extLst>
              <a:ext uri="{FF2B5EF4-FFF2-40B4-BE49-F238E27FC236}">
                <a16:creationId xmlns:a16="http://schemas.microsoft.com/office/drawing/2014/main" id="{64EC6E53-6A5A-4091-976B-A0E60CEA2B00}"/>
              </a:ext>
            </a:extLst>
          </p:cNvPr>
          <p:cNvPicPr>
            <a:picLocks noGrp="1" noChangeAspect="1"/>
          </p:cNvPicPr>
          <p:nvPr>
            <p:ph idx="1"/>
          </p:nvPr>
        </p:nvPicPr>
        <p:blipFill>
          <a:blip r:embed="rId2"/>
          <a:stretch>
            <a:fillRect/>
          </a:stretch>
        </p:blipFill>
        <p:spPr>
          <a:xfrm>
            <a:off x="266256" y="1354287"/>
            <a:ext cx="5042592" cy="3456547"/>
          </a:xfrm>
          <a:prstGeom prst="rect">
            <a:avLst/>
          </a:prstGeom>
        </p:spPr>
      </p:pic>
      <p:pic>
        <p:nvPicPr>
          <p:cNvPr id="5" name="Picture 4">
            <a:extLst>
              <a:ext uri="{FF2B5EF4-FFF2-40B4-BE49-F238E27FC236}">
                <a16:creationId xmlns:a16="http://schemas.microsoft.com/office/drawing/2014/main" id="{A0D35A93-4D04-46CF-B23A-FFBB633E8D68}"/>
              </a:ext>
            </a:extLst>
          </p:cNvPr>
          <p:cNvPicPr>
            <a:picLocks noChangeAspect="1"/>
          </p:cNvPicPr>
          <p:nvPr/>
        </p:nvPicPr>
        <p:blipFill>
          <a:blip r:embed="rId3"/>
          <a:stretch>
            <a:fillRect/>
          </a:stretch>
        </p:blipFill>
        <p:spPr>
          <a:xfrm>
            <a:off x="266256" y="4971631"/>
            <a:ext cx="6464562" cy="1717694"/>
          </a:xfrm>
          <a:prstGeom prst="rect">
            <a:avLst/>
          </a:prstGeom>
        </p:spPr>
      </p:pic>
    </p:spTree>
    <p:extLst>
      <p:ext uri="{BB962C8B-B14F-4D97-AF65-F5344CB8AC3E}">
        <p14:creationId xmlns:p14="http://schemas.microsoft.com/office/powerpoint/2010/main" val="1180023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EC004-4F1A-4011-9F23-17CB76AB97E6}"/>
              </a:ext>
            </a:extLst>
          </p:cNvPr>
          <p:cNvSpPr>
            <a:spLocks noGrp="1"/>
          </p:cNvSpPr>
          <p:nvPr>
            <p:ph type="title"/>
          </p:nvPr>
        </p:nvSpPr>
        <p:spPr/>
        <p:txBody>
          <a:bodyPr/>
          <a:lstStyle/>
          <a:p>
            <a:r>
              <a:rPr lang="en-US" dirty="0"/>
              <a:t>Data Visualization</a:t>
            </a:r>
            <a:endParaRPr lang="en-RW" dirty="0"/>
          </a:p>
        </p:txBody>
      </p:sp>
      <p:pic>
        <p:nvPicPr>
          <p:cNvPr id="6" name="Picture 5">
            <a:extLst>
              <a:ext uri="{FF2B5EF4-FFF2-40B4-BE49-F238E27FC236}">
                <a16:creationId xmlns:a16="http://schemas.microsoft.com/office/drawing/2014/main" id="{51F466D0-3A60-48B2-99EA-B1EA1F19BDCA}"/>
              </a:ext>
            </a:extLst>
          </p:cNvPr>
          <p:cNvPicPr>
            <a:picLocks noChangeAspect="1"/>
          </p:cNvPicPr>
          <p:nvPr/>
        </p:nvPicPr>
        <p:blipFill>
          <a:blip r:embed="rId2"/>
          <a:stretch>
            <a:fillRect/>
          </a:stretch>
        </p:blipFill>
        <p:spPr>
          <a:xfrm>
            <a:off x="570392" y="1999178"/>
            <a:ext cx="7666036" cy="4376276"/>
          </a:xfrm>
          <a:prstGeom prst="rect">
            <a:avLst/>
          </a:prstGeom>
        </p:spPr>
      </p:pic>
    </p:spTree>
    <p:extLst>
      <p:ext uri="{BB962C8B-B14F-4D97-AF65-F5344CB8AC3E}">
        <p14:creationId xmlns:p14="http://schemas.microsoft.com/office/powerpoint/2010/main" val="213792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84161F-4C7A-41BB-ACA4-6A49C43BCDA3}"/>
              </a:ext>
            </a:extLst>
          </p:cNvPr>
          <p:cNvPicPr>
            <a:picLocks noChangeAspect="1"/>
          </p:cNvPicPr>
          <p:nvPr/>
        </p:nvPicPr>
        <p:blipFill>
          <a:blip r:embed="rId2"/>
          <a:stretch>
            <a:fillRect/>
          </a:stretch>
        </p:blipFill>
        <p:spPr>
          <a:xfrm>
            <a:off x="426129" y="312320"/>
            <a:ext cx="4572000" cy="3465723"/>
          </a:xfrm>
          <a:prstGeom prst="rect">
            <a:avLst/>
          </a:prstGeom>
        </p:spPr>
      </p:pic>
      <p:pic>
        <p:nvPicPr>
          <p:cNvPr id="5" name="Picture 4">
            <a:extLst>
              <a:ext uri="{FF2B5EF4-FFF2-40B4-BE49-F238E27FC236}">
                <a16:creationId xmlns:a16="http://schemas.microsoft.com/office/drawing/2014/main" id="{92CD6E2D-0EB6-49BA-9C91-630BF55CDEC8}"/>
              </a:ext>
            </a:extLst>
          </p:cNvPr>
          <p:cNvPicPr>
            <a:picLocks noChangeAspect="1"/>
          </p:cNvPicPr>
          <p:nvPr/>
        </p:nvPicPr>
        <p:blipFill>
          <a:blip r:embed="rId3"/>
          <a:stretch>
            <a:fillRect/>
          </a:stretch>
        </p:blipFill>
        <p:spPr>
          <a:xfrm>
            <a:off x="5194413" y="312320"/>
            <a:ext cx="5209522" cy="3465723"/>
          </a:xfrm>
          <a:prstGeom prst="rect">
            <a:avLst/>
          </a:prstGeom>
        </p:spPr>
      </p:pic>
      <p:pic>
        <p:nvPicPr>
          <p:cNvPr id="6" name="Picture 5">
            <a:extLst>
              <a:ext uri="{FF2B5EF4-FFF2-40B4-BE49-F238E27FC236}">
                <a16:creationId xmlns:a16="http://schemas.microsoft.com/office/drawing/2014/main" id="{404C84E0-1462-4943-A495-6B563A57AA65}"/>
              </a:ext>
            </a:extLst>
          </p:cNvPr>
          <p:cNvPicPr>
            <a:picLocks noChangeAspect="1"/>
          </p:cNvPicPr>
          <p:nvPr/>
        </p:nvPicPr>
        <p:blipFill>
          <a:blip r:embed="rId4"/>
          <a:stretch>
            <a:fillRect/>
          </a:stretch>
        </p:blipFill>
        <p:spPr>
          <a:xfrm>
            <a:off x="358140" y="3938539"/>
            <a:ext cx="5812968" cy="2799612"/>
          </a:xfrm>
          <a:prstGeom prst="rect">
            <a:avLst/>
          </a:prstGeom>
        </p:spPr>
      </p:pic>
      <p:pic>
        <p:nvPicPr>
          <p:cNvPr id="7" name="Picture 6">
            <a:extLst>
              <a:ext uri="{FF2B5EF4-FFF2-40B4-BE49-F238E27FC236}">
                <a16:creationId xmlns:a16="http://schemas.microsoft.com/office/drawing/2014/main" id="{573620C5-1728-4E39-9169-F15DC272C6E5}"/>
              </a:ext>
            </a:extLst>
          </p:cNvPr>
          <p:cNvPicPr>
            <a:picLocks noChangeAspect="1"/>
          </p:cNvPicPr>
          <p:nvPr/>
        </p:nvPicPr>
        <p:blipFill>
          <a:blip r:embed="rId5"/>
          <a:stretch>
            <a:fillRect/>
          </a:stretch>
        </p:blipFill>
        <p:spPr>
          <a:xfrm>
            <a:off x="6354401" y="3938538"/>
            <a:ext cx="5301990" cy="2799611"/>
          </a:xfrm>
          <a:prstGeom prst="rect">
            <a:avLst/>
          </a:prstGeom>
        </p:spPr>
      </p:pic>
    </p:spTree>
    <p:extLst>
      <p:ext uri="{BB962C8B-B14F-4D97-AF65-F5344CB8AC3E}">
        <p14:creationId xmlns:p14="http://schemas.microsoft.com/office/powerpoint/2010/main" val="178967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F129-3FFA-46DC-A7C1-E56693188705}"/>
              </a:ext>
            </a:extLst>
          </p:cNvPr>
          <p:cNvSpPr>
            <a:spLocks noGrp="1"/>
          </p:cNvSpPr>
          <p:nvPr>
            <p:ph type="title"/>
          </p:nvPr>
        </p:nvSpPr>
        <p:spPr>
          <a:xfrm>
            <a:off x="685800" y="338666"/>
            <a:ext cx="10131425" cy="1456267"/>
          </a:xfrm>
        </p:spPr>
        <p:txBody>
          <a:bodyPr/>
          <a:lstStyle/>
          <a:p>
            <a:r>
              <a:rPr lang="en-US" dirty="0"/>
              <a:t>Challenges </a:t>
            </a:r>
            <a:r>
              <a:rPr lang="en-US" dirty="0" err="1"/>
              <a:t>FAced</a:t>
            </a:r>
            <a:endParaRPr lang="en-RW" dirty="0"/>
          </a:p>
        </p:txBody>
      </p:sp>
      <p:sp>
        <p:nvSpPr>
          <p:cNvPr id="3" name="Content Placeholder 2">
            <a:extLst>
              <a:ext uri="{FF2B5EF4-FFF2-40B4-BE49-F238E27FC236}">
                <a16:creationId xmlns:a16="http://schemas.microsoft.com/office/drawing/2014/main" id="{293EA1E5-1C4C-4144-8B4B-ED4E3032CD8B}"/>
              </a:ext>
            </a:extLst>
          </p:cNvPr>
          <p:cNvSpPr>
            <a:spLocks noGrp="1"/>
          </p:cNvSpPr>
          <p:nvPr>
            <p:ph idx="1"/>
          </p:nvPr>
        </p:nvSpPr>
        <p:spPr/>
        <p:txBody>
          <a:bodyPr/>
          <a:lstStyle/>
          <a:p>
            <a:r>
              <a:rPr lang="en-US" sz="1800" dirty="0">
                <a:effectLst/>
                <a:latin typeface="Times New Roman" panose="02020603050405020304" pitchFamily="18" charset="0"/>
                <a:ea typeface="Arial" panose="020B0604020202020204" pitchFamily="34" charset="0"/>
                <a:cs typeface="Arial" panose="020B0604020202020204" pitchFamily="34" charset="0"/>
              </a:rPr>
              <a:t>It was difficult to get all the members together on the same page and coordination was a bit difficult. Sometimes, the work done by fellow members didn’t sync with the one submitted by another causing disparities. Time management and distribution was also one of the challenges faced. </a:t>
            </a:r>
          </a:p>
          <a:p>
            <a:r>
              <a:rPr lang="en-US" sz="1800" dirty="0">
                <a:effectLst/>
                <a:latin typeface="Times New Roman" panose="02020603050405020304" pitchFamily="18" charset="0"/>
                <a:ea typeface="Arial" panose="020B0604020202020204" pitchFamily="34" charset="0"/>
                <a:cs typeface="Arial" panose="020B0604020202020204" pitchFamily="34" charset="0"/>
              </a:rPr>
              <a:t> Less time was left for model development and more time was given to data preprocessing.</a:t>
            </a:r>
            <a:endParaRPr lang="en-US" dirty="0">
              <a:latin typeface="Times New Roman" panose="02020603050405020304" pitchFamily="18" charset="0"/>
              <a:ea typeface="Arial" panose="020B0604020202020204" pitchFamily="34" charset="0"/>
              <a:cs typeface="Arial" panose="020B0604020202020204" pitchFamily="34" charset="0"/>
            </a:endParaRPr>
          </a:p>
          <a:p>
            <a:r>
              <a:rPr lang="en-US" sz="1800" dirty="0">
                <a:effectLst/>
                <a:latin typeface="Times New Roman" panose="02020603050405020304" pitchFamily="18" charset="0"/>
                <a:ea typeface="Arial" panose="020B0604020202020204" pitchFamily="34" charset="0"/>
                <a:cs typeface="Arial" panose="020B0604020202020204" pitchFamily="34" charset="0"/>
              </a:rPr>
              <a:t>Another issue is asymmetrical data: when information in one system does not reflect the changes made in another system, leaving it outdated. It became a crucial step to filter data to avoid such ambiguities.</a:t>
            </a:r>
            <a:endParaRPr lang="en-RW" sz="1800" dirty="0">
              <a:effectLst/>
              <a:latin typeface="Arial" panose="020B0604020202020204" pitchFamily="34" charset="0"/>
              <a:ea typeface="Arial" panose="020B0604020202020204" pitchFamily="34" charset="0"/>
            </a:endParaRPr>
          </a:p>
          <a:p>
            <a:endParaRPr lang="en-RW" dirty="0"/>
          </a:p>
        </p:txBody>
      </p:sp>
    </p:spTree>
    <p:extLst>
      <p:ext uri="{BB962C8B-B14F-4D97-AF65-F5344CB8AC3E}">
        <p14:creationId xmlns:p14="http://schemas.microsoft.com/office/powerpoint/2010/main" val="3187491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5174-899C-4FBA-B1CB-AD02744639A3}"/>
              </a:ext>
            </a:extLst>
          </p:cNvPr>
          <p:cNvSpPr>
            <a:spLocks noGrp="1"/>
          </p:cNvSpPr>
          <p:nvPr>
            <p:ph type="title"/>
          </p:nvPr>
        </p:nvSpPr>
        <p:spPr/>
        <p:txBody>
          <a:bodyPr/>
          <a:lstStyle/>
          <a:p>
            <a:r>
              <a:rPr lang="en-US" dirty="0"/>
              <a:t>Conclusion</a:t>
            </a:r>
            <a:endParaRPr lang="en-RW" dirty="0"/>
          </a:p>
        </p:txBody>
      </p:sp>
      <p:sp>
        <p:nvSpPr>
          <p:cNvPr id="3" name="Content Placeholder 2">
            <a:extLst>
              <a:ext uri="{FF2B5EF4-FFF2-40B4-BE49-F238E27FC236}">
                <a16:creationId xmlns:a16="http://schemas.microsoft.com/office/drawing/2014/main" id="{262860FE-89C9-4E28-BD54-B309C35AE098}"/>
              </a:ext>
            </a:extLst>
          </p:cNvPr>
          <p:cNvSpPr>
            <a:spLocks noGrp="1"/>
          </p:cNvSpPr>
          <p:nvPr>
            <p:ph idx="1"/>
          </p:nvPr>
        </p:nvSpPr>
        <p:spPr/>
        <p:txBody>
          <a:bodyPr/>
          <a:lstStyle/>
          <a:p>
            <a:r>
              <a:rPr lang="en-RW" sz="1800" dirty="0">
                <a:effectLst/>
                <a:latin typeface="Times New Roman" panose="02020603050405020304" pitchFamily="18" charset="0"/>
                <a:ea typeface="Calibri" panose="020F0502020204030204" pitchFamily="34" charset="0"/>
                <a:cs typeface="Times New Roman" panose="02020603050405020304" pitchFamily="18" charset="0"/>
              </a:rPr>
              <a:t>With the help of machine learning technology, it has become easy to find out relation and patterns among various data. The work in this project mainly revolves around predicting the type of crime which may happen if we know the location of where it has occurred. Using the concept of machine learning we have built a model using training data set that have undergone data cleaning and data transformation. The model predicts the type of crime with accuracy of 0.</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816</a:t>
            </a:r>
            <a:r>
              <a:rPr lang="en-RW" sz="1800" dirty="0">
                <a:effectLst/>
                <a:latin typeface="Times New Roman" panose="02020603050405020304" pitchFamily="18" charset="0"/>
                <a:ea typeface="Calibri" panose="020F0502020204030204" pitchFamily="34" charset="0"/>
                <a:cs typeface="Times New Roman" panose="02020603050405020304" pitchFamily="18" charset="0"/>
              </a:rPr>
              <a:t>. Data visualization helps in analysis of data set. The graphs include bar, pie, line and scatter graphs each having its own characteristics. We generated many graphs and found interesting statistics that helped in understanding crimes datasets that can help in capturing the factors that can help in keeping society safe.</a:t>
            </a:r>
            <a:endParaRPr lang="en-RW"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RW" dirty="0"/>
          </a:p>
        </p:txBody>
      </p:sp>
    </p:spTree>
    <p:extLst>
      <p:ext uri="{BB962C8B-B14F-4D97-AF65-F5344CB8AC3E}">
        <p14:creationId xmlns:p14="http://schemas.microsoft.com/office/powerpoint/2010/main" val="1656330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1FF1-FF43-4703-8181-C43CC5F44C60}"/>
              </a:ext>
            </a:extLst>
          </p:cNvPr>
          <p:cNvSpPr>
            <a:spLocks noGrp="1"/>
          </p:cNvSpPr>
          <p:nvPr>
            <p:ph type="title"/>
          </p:nvPr>
        </p:nvSpPr>
        <p:spPr/>
        <p:txBody>
          <a:bodyPr/>
          <a:lstStyle/>
          <a:p>
            <a:r>
              <a:rPr lang="en-US" dirty="0"/>
              <a:t>Bibliography</a:t>
            </a:r>
            <a:endParaRPr lang="en-RW" dirty="0"/>
          </a:p>
        </p:txBody>
      </p:sp>
      <p:sp>
        <p:nvSpPr>
          <p:cNvPr id="3" name="Content Placeholder 2">
            <a:extLst>
              <a:ext uri="{FF2B5EF4-FFF2-40B4-BE49-F238E27FC236}">
                <a16:creationId xmlns:a16="http://schemas.microsoft.com/office/drawing/2014/main" id="{0B7B1F17-EBB8-4FAF-BA68-3F595EA44596}"/>
              </a:ext>
            </a:extLst>
          </p:cNvPr>
          <p:cNvSpPr>
            <a:spLocks noGrp="1"/>
          </p:cNvSpPr>
          <p:nvPr>
            <p:ph idx="1"/>
          </p:nvPr>
        </p:nvSpPr>
        <p:spPr/>
        <p:txBody>
          <a:bodyPr>
            <a:normAutofit/>
          </a:bodyPr>
          <a:lstStyle/>
          <a:p>
            <a:pPr marL="0" marR="0" algn="ctr">
              <a:lnSpc>
                <a:spcPct val="115000"/>
              </a:lnSpc>
              <a:spcBef>
                <a:spcPts val="0"/>
              </a:spcBef>
              <a:spcAft>
                <a:spcPts val="0"/>
              </a:spcAft>
            </a:pPr>
            <a:r>
              <a:rPr lang="en-IN" sz="1800" b="1" dirty="0">
                <a:effectLst/>
                <a:latin typeface="Times New Roman" panose="02020603050405020304" pitchFamily="18" charset="0"/>
                <a:ea typeface="Times New Roman" panose="02020603050405020304" pitchFamily="18" charset="0"/>
              </a:rPr>
              <a:t> </a:t>
            </a:r>
            <a:endParaRPr lang="en-RW"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cs typeface="Arial" panose="020B0604020202020204" pitchFamily="34" charset="0"/>
              </a:rPr>
              <a:t>[1] Ashish Sharma, Dinesh </a:t>
            </a:r>
            <a:r>
              <a:rPr lang="en-US" sz="1800" dirty="0" err="1">
                <a:effectLst/>
                <a:latin typeface="Times New Roman" panose="02020603050405020304" pitchFamily="18" charset="0"/>
                <a:ea typeface="Arial" panose="020B0604020202020204" pitchFamily="34" charset="0"/>
                <a:cs typeface="Arial" panose="020B0604020202020204" pitchFamily="34" charset="0"/>
              </a:rPr>
              <a:t>Bhuriya</a:t>
            </a:r>
            <a:r>
              <a:rPr lang="en-US" sz="1800" dirty="0">
                <a:effectLst/>
                <a:latin typeface="Times New Roman" panose="02020603050405020304" pitchFamily="18" charset="0"/>
                <a:ea typeface="Arial" panose="020B0604020202020204" pitchFamily="34" charset="0"/>
                <a:cs typeface="Arial" panose="020B0604020202020204" pitchFamily="34" charset="0"/>
              </a:rPr>
              <a:t>, Upendra Singh. </a:t>
            </a:r>
            <a:endParaRPr lang="en-RW"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cs typeface="Arial" panose="020B0604020202020204" pitchFamily="34" charset="0"/>
              </a:rPr>
              <a:t>"Survey of Stock Market Prediction Using Machine Learning Approach", ICECA 2017.</a:t>
            </a:r>
            <a:endParaRPr lang="en-RW"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cs typeface="Arial" panose="020B0604020202020204" pitchFamily="34" charset="0"/>
              </a:rPr>
              <a:t>[2] Machine Learning in Production: Developing and Optimizing Data Science Workflows and</a:t>
            </a:r>
            <a:endParaRPr lang="en-RW"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cs typeface="Arial" panose="020B0604020202020204" pitchFamily="34" charset="0"/>
              </a:rPr>
              <a:t>Applications (Addition-Wesley Data &amp; Analytics)</a:t>
            </a:r>
            <a:endParaRPr lang="en-RW"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cs typeface="Arial" panose="020B0604020202020204" pitchFamily="34" charset="0"/>
              </a:rPr>
              <a:t>[3] Python : The Complete Reference - Martin C. Brown</a:t>
            </a:r>
            <a:endParaRPr lang="en-RW"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cs typeface="Arial" panose="020B0604020202020204" pitchFamily="34" charset="0"/>
              </a:rPr>
              <a:t>[4] https://docs.anaconda.com/anaconda/install/windows/</a:t>
            </a:r>
            <a:endParaRPr lang="en-RW"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cs typeface="Arial" panose="020B0604020202020204" pitchFamily="34" charset="0"/>
              </a:rPr>
              <a:t>[</a:t>
            </a:r>
            <a:r>
              <a:rPr lang="en-US" dirty="0">
                <a:latin typeface="Times New Roman" panose="02020603050405020304" pitchFamily="18" charset="0"/>
                <a:ea typeface="Arial" panose="020B0604020202020204" pitchFamily="34" charset="0"/>
                <a:cs typeface="Arial" panose="020B0604020202020204" pitchFamily="34" charset="0"/>
              </a:rPr>
              <a:t>5</a:t>
            </a:r>
            <a:r>
              <a:rPr lang="en-US" sz="1800" dirty="0">
                <a:effectLst/>
                <a:latin typeface="Times New Roman" panose="02020603050405020304" pitchFamily="18" charset="0"/>
                <a:ea typeface="Arial" panose="020B0604020202020204" pitchFamily="34" charset="0"/>
                <a:cs typeface="Arial" panose="020B0604020202020204" pitchFamily="34" charset="0"/>
              </a:rPr>
              <a:t>] Prashant S. Chavan, Prof. Dr. </a:t>
            </a:r>
            <a:r>
              <a:rPr lang="en-US" sz="1800" dirty="0" err="1">
                <a:effectLst/>
                <a:latin typeface="Times New Roman" panose="02020603050405020304" pitchFamily="18" charset="0"/>
                <a:ea typeface="Arial" panose="020B0604020202020204" pitchFamily="34" charset="0"/>
                <a:cs typeface="Arial" panose="020B0604020202020204" pitchFamily="34" charset="0"/>
              </a:rPr>
              <a:t>Shrishail</a:t>
            </a:r>
            <a:r>
              <a:rPr lang="en-US" sz="1800" dirty="0">
                <a:effectLst/>
                <a:latin typeface="Times New Roman" panose="02020603050405020304" pitchFamily="18" charset="0"/>
                <a:ea typeface="Arial" panose="020B0604020202020204" pitchFamily="34" charset="0"/>
                <a:cs typeface="Arial" panose="020B0604020202020204" pitchFamily="34" charset="0"/>
              </a:rPr>
              <a:t>. T. Patil ―Parameters for Stock Market Prediction,‖ Prashant S Chavan et al, </a:t>
            </a:r>
            <a:r>
              <a:rPr lang="en-US" sz="1800" dirty="0" err="1">
                <a:effectLst/>
                <a:latin typeface="Times New Roman" panose="02020603050405020304" pitchFamily="18" charset="0"/>
                <a:ea typeface="Arial" panose="020B0604020202020204" pitchFamily="34" charset="0"/>
                <a:cs typeface="Arial" panose="020B0604020202020204" pitchFamily="34" charset="0"/>
              </a:rPr>
              <a:t>Int.J.Computer</a:t>
            </a:r>
            <a:r>
              <a:rPr lang="en-US" sz="1800" dirty="0">
                <a:effectLst/>
                <a:latin typeface="Times New Roman" panose="02020603050405020304" pitchFamily="18" charset="0"/>
                <a:ea typeface="Arial" panose="020B0604020202020204" pitchFamily="34" charset="0"/>
                <a:cs typeface="Arial" panose="020B0604020202020204" pitchFamily="34" charset="0"/>
              </a:rPr>
              <a:t> Technology &amp; Applications, Vol 4 (2),337-340.</a:t>
            </a:r>
            <a:endParaRPr lang="en-RW"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cs typeface="Arial" panose="020B0604020202020204" pitchFamily="34" charset="0"/>
              </a:rPr>
              <a:t>[6] Machine learning course from </a:t>
            </a:r>
            <a:r>
              <a:rPr lang="en-US" sz="1800" dirty="0" err="1">
                <a:effectLst/>
                <a:latin typeface="Times New Roman" panose="02020603050405020304" pitchFamily="18" charset="0"/>
                <a:ea typeface="Arial" panose="020B0604020202020204" pitchFamily="34" charset="0"/>
                <a:cs typeface="Arial" panose="020B0604020202020204" pitchFamily="34" charset="0"/>
              </a:rPr>
              <a:t>udemy</a:t>
            </a:r>
            <a:endParaRPr lang="en-RW" sz="1800" dirty="0">
              <a:effectLst/>
              <a:latin typeface="Arial" panose="020B0604020202020204" pitchFamily="34" charset="0"/>
              <a:ea typeface="Arial" panose="020B0604020202020204" pitchFamily="34" charset="0"/>
            </a:endParaRPr>
          </a:p>
          <a:p>
            <a:endParaRPr lang="en-RW" dirty="0"/>
          </a:p>
        </p:txBody>
      </p:sp>
    </p:spTree>
    <p:extLst>
      <p:ext uri="{BB962C8B-B14F-4D97-AF65-F5344CB8AC3E}">
        <p14:creationId xmlns:p14="http://schemas.microsoft.com/office/powerpoint/2010/main" val="181104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48DB-D6DB-4207-8B70-DEC5DA86B896}"/>
              </a:ext>
            </a:extLst>
          </p:cNvPr>
          <p:cNvSpPr>
            <a:spLocks noGrp="1"/>
          </p:cNvSpPr>
          <p:nvPr>
            <p:ph type="title"/>
          </p:nvPr>
        </p:nvSpPr>
        <p:spPr/>
        <p:txBody>
          <a:bodyPr/>
          <a:lstStyle/>
          <a:p>
            <a:r>
              <a:rPr lang="en-US" dirty="0"/>
              <a:t>AIM</a:t>
            </a:r>
            <a:endParaRPr lang="en-RW" dirty="0"/>
          </a:p>
        </p:txBody>
      </p:sp>
      <p:sp>
        <p:nvSpPr>
          <p:cNvPr id="3" name="Content Placeholder 2">
            <a:extLst>
              <a:ext uri="{FF2B5EF4-FFF2-40B4-BE49-F238E27FC236}">
                <a16:creationId xmlns:a16="http://schemas.microsoft.com/office/drawing/2014/main" id="{269CC606-6E4D-4C47-977C-33A39BF2443B}"/>
              </a:ext>
            </a:extLst>
          </p:cNvPr>
          <p:cNvSpPr>
            <a:spLocks noGrp="1"/>
          </p:cNvSpPr>
          <p:nvPr>
            <p:ph idx="1"/>
          </p:nvPr>
        </p:nvSpPr>
        <p:spPr/>
        <p:txBody>
          <a:bodyPr/>
          <a:lstStyle/>
          <a:p>
            <a:r>
              <a:rPr lang="en-RW" sz="1800" dirty="0">
                <a:effectLst/>
                <a:latin typeface="Times New Roman" panose="02020603050405020304" pitchFamily="18" charset="0"/>
                <a:ea typeface="Calibri" panose="020F0502020204030204" pitchFamily="34" charset="0"/>
              </a:rPr>
              <a:t>The aim of this project is to make crime prediction using the features present in the dataset. The dataset is extracted from the official sites. With the help of machine learning algorithm, using python as core we can predict the type of crime which will occur in a particular area. The objective would be to train a model for prediction. The training would be done using the training data set which will be validated using the test dataset. Building the model will be done using better algorithm depending upon the accuracy. The K-Nearest Neighbour (KNN) classification and other algorithm will be used for crime prediction. Visualization of dataset is done to analyse the crimes which may have occurred in the country. </a:t>
            </a:r>
            <a:endParaRPr lang="en-RW" dirty="0"/>
          </a:p>
        </p:txBody>
      </p:sp>
    </p:spTree>
    <p:extLst>
      <p:ext uri="{BB962C8B-B14F-4D97-AF65-F5344CB8AC3E}">
        <p14:creationId xmlns:p14="http://schemas.microsoft.com/office/powerpoint/2010/main" val="4104898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D934-FB0E-40BA-BC99-36641B20E969}"/>
              </a:ext>
            </a:extLst>
          </p:cNvPr>
          <p:cNvSpPr>
            <a:spLocks noGrp="1"/>
          </p:cNvSpPr>
          <p:nvPr>
            <p:ph type="title"/>
          </p:nvPr>
        </p:nvSpPr>
        <p:spPr/>
        <p:txBody>
          <a:bodyPr/>
          <a:lstStyle/>
          <a:p>
            <a:r>
              <a:rPr lang="en-US" dirty="0"/>
              <a:t>Problem Statement</a:t>
            </a:r>
            <a:endParaRPr lang="en-RW" dirty="0"/>
          </a:p>
        </p:txBody>
      </p:sp>
      <p:sp>
        <p:nvSpPr>
          <p:cNvPr id="3" name="Content Placeholder 2">
            <a:extLst>
              <a:ext uri="{FF2B5EF4-FFF2-40B4-BE49-F238E27FC236}">
                <a16:creationId xmlns:a16="http://schemas.microsoft.com/office/drawing/2014/main" id="{A632AC57-633E-452E-898F-02117F0776C0}"/>
              </a:ext>
            </a:extLst>
          </p:cNvPr>
          <p:cNvSpPr>
            <a:spLocks noGrp="1"/>
          </p:cNvSpPr>
          <p:nvPr>
            <p:ph idx="1"/>
          </p:nvPr>
        </p:nvSpPr>
        <p:spPr/>
        <p:txBody>
          <a:bodyPr>
            <a:normAutofit fontScale="92500" lnSpcReduction="20000"/>
          </a:bodyPr>
          <a:lstStyle/>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We were given a dataset containing the masked data on reported incidents of crime (with the exception of murders where data exists for each victim) that occurred at a place from 2019 to 2021. </a:t>
            </a:r>
            <a:endParaRPr lang="en-RW"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RW"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Detail of Columns:</a:t>
            </a:r>
            <a:endParaRPr lang="en-RW"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RW" sz="1800" dirty="0">
              <a:effectLst/>
              <a:latin typeface="Arial" panose="020B0604020202020204" pitchFamily="34" charset="0"/>
              <a:ea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Id: Unique identifier (#Primary Key)</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Date: Date and time when the incident occurred. Best estimated values.</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Crime_Id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is directly linked to the Primary Type and Description. </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Primary Type: The primary description of the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Crime_Id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Description: The secondary description of the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Crime_Id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 subcategory of the primary description.</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Location_description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Description of the location where the incident occurred.</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Arrest: Indicates whether an arrest was made.</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Domestic: Indicates whether the incident was domestic-related</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indent="0">
              <a:lnSpc>
                <a:spcPct val="115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RW" sz="1800" dirty="0">
              <a:effectLst/>
              <a:latin typeface="Arial" panose="020B0604020202020204" pitchFamily="34" charset="0"/>
              <a:ea typeface="Arial" panose="020B0604020202020204" pitchFamily="34" charset="0"/>
            </a:endParaRPr>
          </a:p>
          <a:p>
            <a:endParaRPr lang="en-RW" dirty="0"/>
          </a:p>
        </p:txBody>
      </p:sp>
    </p:spTree>
    <p:extLst>
      <p:ext uri="{BB962C8B-B14F-4D97-AF65-F5344CB8AC3E}">
        <p14:creationId xmlns:p14="http://schemas.microsoft.com/office/powerpoint/2010/main" val="255273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28FB-74C3-4736-A76A-F3CBDBF82FE1}"/>
              </a:ext>
            </a:extLst>
          </p:cNvPr>
          <p:cNvSpPr>
            <a:spLocks noGrp="1"/>
          </p:cNvSpPr>
          <p:nvPr>
            <p:ph type="title"/>
          </p:nvPr>
        </p:nvSpPr>
        <p:spPr/>
        <p:txBody>
          <a:bodyPr/>
          <a:lstStyle/>
          <a:p>
            <a:r>
              <a:rPr lang="en-US" dirty="0"/>
              <a:t>Software Required</a:t>
            </a:r>
            <a:endParaRPr lang="en-RW" dirty="0"/>
          </a:p>
        </p:txBody>
      </p:sp>
      <p:sp>
        <p:nvSpPr>
          <p:cNvPr id="3" name="Content Placeholder 2">
            <a:extLst>
              <a:ext uri="{FF2B5EF4-FFF2-40B4-BE49-F238E27FC236}">
                <a16:creationId xmlns:a16="http://schemas.microsoft.com/office/drawing/2014/main" id="{CBBBAAD1-3448-4AD6-9530-CD9DE7B153C6}"/>
              </a:ext>
            </a:extLst>
          </p:cNvPr>
          <p:cNvSpPr>
            <a:spLocks noGrp="1"/>
          </p:cNvSpPr>
          <p:nvPr>
            <p:ph idx="1"/>
          </p:nvPr>
        </p:nvSpPr>
        <p:spPr/>
        <p:txBody>
          <a:bodyPr/>
          <a:lstStyle/>
          <a:p>
            <a:pPr marL="0" indent="0">
              <a:buNone/>
            </a:pPr>
            <a:r>
              <a:rPr lang="en-US" dirty="0"/>
              <a:t>Tools Used:</a:t>
            </a:r>
          </a:p>
          <a:p>
            <a:r>
              <a:rPr lang="en-US" dirty="0" err="1"/>
              <a:t>Anancond</a:t>
            </a:r>
            <a:r>
              <a:rPr lang="en-US" dirty="0"/>
              <a:t> Navigator 1.9.6</a:t>
            </a:r>
          </a:p>
          <a:p>
            <a:r>
              <a:rPr lang="en-US" dirty="0" err="1"/>
              <a:t>Jupyter</a:t>
            </a:r>
            <a:r>
              <a:rPr lang="en-US" dirty="0"/>
              <a:t> Notebook 5.7.4</a:t>
            </a:r>
          </a:p>
          <a:p>
            <a:endParaRPr lang="en-US" dirty="0"/>
          </a:p>
          <a:p>
            <a:pPr marL="0" indent="0">
              <a:buNone/>
            </a:pPr>
            <a:r>
              <a:rPr lang="en-US" dirty="0"/>
              <a:t>Libraries Used:</a:t>
            </a:r>
          </a:p>
          <a:p>
            <a:pPr marL="0" indent="0">
              <a:buNone/>
            </a:pPr>
            <a:r>
              <a:rPr lang="en-US" dirty="0"/>
              <a:t>Analyzing- </a:t>
            </a:r>
            <a:r>
              <a:rPr lang="en-US" dirty="0" err="1"/>
              <a:t>Numpy</a:t>
            </a:r>
            <a:r>
              <a:rPr lang="en-US" dirty="0"/>
              <a:t>, Pandas, Scikit-Learn</a:t>
            </a:r>
          </a:p>
          <a:p>
            <a:pPr marL="0" indent="0">
              <a:buNone/>
            </a:pPr>
            <a:r>
              <a:rPr lang="en-US" dirty="0"/>
              <a:t>Visualization-Matplotlib, Seaborn</a:t>
            </a:r>
          </a:p>
          <a:p>
            <a:pPr marL="0" indent="0">
              <a:buNone/>
            </a:pPr>
            <a:endParaRPr lang="en-RW" dirty="0"/>
          </a:p>
        </p:txBody>
      </p:sp>
    </p:spTree>
    <p:extLst>
      <p:ext uri="{BB962C8B-B14F-4D97-AF65-F5344CB8AC3E}">
        <p14:creationId xmlns:p14="http://schemas.microsoft.com/office/powerpoint/2010/main" val="254694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0129-8ABA-49F9-93BF-D8B2A242C998}"/>
              </a:ext>
            </a:extLst>
          </p:cNvPr>
          <p:cNvSpPr>
            <a:spLocks noGrp="1"/>
          </p:cNvSpPr>
          <p:nvPr>
            <p:ph type="title"/>
          </p:nvPr>
        </p:nvSpPr>
        <p:spPr/>
        <p:txBody>
          <a:bodyPr/>
          <a:lstStyle/>
          <a:p>
            <a:r>
              <a:rPr lang="en-US" dirty="0"/>
              <a:t>Tasks To do</a:t>
            </a:r>
            <a:endParaRPr lang="en-RW" dirty="0"/>
          </a:p>
        </p:txBody>
      </p:sp>
      <p:sp>
        <p:nvSpPr>
          <p:cNvPr id="3" name="Content Placeholder 2">
            <a:extLst>
              <a:ext uri="{FF2B5EF4-FFF2-40B4-BE49-F238E27FC236}">
                <a16:creationId xmlns:a16="http://schemas.microsoft.com/office/drawing/2014/main" id="{00E1C113-3D5A-4EC9-AE28-A06386A1BEC9}"/>
              </a:ext>
            </a:extLst>
          </p:cNvPr>
          <p:cNvSpPr>
            <a:spLocks noGrp="1"/>
          </p:cNvSpPr>
          <p:nvPr>
            <p:ph idx="1"/>
          </p:nvPr>
        </p:nvSpPr>
        <p:spPr/>
        <p:txBody>
          <a:bodyPr>
            <a:normAutofit fontScale="77500" lnSpcReduction="20000"/>
          </a:bodyPr>
          <a:lstStyle/>
          <a:p>
            <a:pPr marL="0" marR="0" indent="0">
              <a:lnSpc>
                <a:spcPct val="115000"/>
              </a:lnSpc>
              <a:spcBef>
                <a:spcPts val="0"/>
              </a:spcBef>
              <a:spcAft>
                <a:spcPts val="0"/>
              </a:spcAft>
              <a:buNone/>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RW"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Exploratory Analysis</a:t>
            </a:r>
            <a:endParaRPr lang="en-RW" sz="1800" dirty="0">
              <a:effectLst/>
              <a:latin typeface="Arial" panose="020B0604020202020204" pitchFamily="34" charset="0"/>
              <a:ea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What is the type of data you see in the dataset: Continuous or Categorical? </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Which month and year had highest crimes</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What type of crimes are most common? </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Where are different types of crimes most likely to occur?</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Which crime has highest arrests</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How many domestics assaults are there?</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Which fields are important for analysis.</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indent="0">
              <a:lnSpc>
                <a:spcPct val="115000"/>
              </a:lnSpc>
              <a:spcBef>
                <a:spcPts val="0"/>
              </a:spcBef>
              <a:spcAft>
                <a:spcPts val="0"/>
              </a:spcAft>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RW"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Predictive Analysis</a:t>
            </a:r>
            <a:endParaRPr lang="en-RW" sz="1800" dirty="0">
              <a:effectLst/>
              <a:latin typeface="Arial" panose="020B0604020202020204" pitchFamily="34" charset="0"/>
              <a:ea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Predict the future rate for crime in the city based on the various categories</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Present a technical report on the data, supported with graphs</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Crime vs arrest</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Crimes per year, per day, per hour</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Identify crimes per location</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What measures this city police may take to decrease the predicted rate of crime?</a:t>
            </a:r>
            <a:endParaRPr lang="en-RW" sz="1800" dirty="0">
              <a:effectLst/>
              <a:latin typeface="Cambria" panose="02040503050406030204" pitchFamily="18" charset="0"/>
              <a:ea typeface="Cambria" panose="02040503050406030204" pitchFamily="18" charset="0"/>
              <a:cs typeface="Times New Roman" panose="02020603050405020304" pitchFamily="18" charset="0"/>
            </a:endParaRPr>
          </a:p>
          <a:p>
            <a:endParaRPr lang="en-RW" dirty="0"/>
          </a:p>
        </p:txBody>
      </p:sp>
    </p:spTree>
    <p:extLst>
      <p:ext uri="{BB962C8B-B14F-4D97-AF65-F5344CB8AC3E}">
        <p14:creationId xmlns:p14="http://schemas.microsoft.com/office/powerpoint/2010/main" val="304527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C0A1-30E2-4724-8336-9596CB962499}"/>
              </a:ext>
            </a:extLst>
          </p:cNvPr>
          <p:cNvSpPr>
            <a:spLocks noGrp="1"/>
          </p:cNvSpPr>
          <p:nvPr>
            <p:ph type="title"/>
          </p:nvPr>
        </p:nvSpPr>
        <p:spPr/>
        <p:txBody>
          <a:bodyPr/>
          <a:lstStyle/>
          <a:p>
            <a:r>
              <a:rPr lang="en-US" dirty="0"/>
              <a:t>Implementation</a:t>
            </a:r>
            <a:endParaRPr lang="en-RW" dirty="0"/>
          </a:p>
        </p:txBody>
      </p:sp>
      <p:sp>
        <p:nvSpPr>
          <p:cNvPr id="3" name="Content Placeholder 2">
            <a:extLst>
              <a:ext uri="{FF2B5EF4-FFF2-40B4-BE49-F238E27FC236}">
                <a16:creationId xmlns:a16="http://schemas.microsoft.com/office/drawing/2014/main" id="{154E52EE-01B8-4746-815C-E22C24467BD4}"/>
              </a:ext>
            </a:extLst>
          </p:cNvPr>
          <p:cNvSpPr>
            <a:spLocks noGrp="1"/>
          </p:cNvSpPr>
          <p:nvPr>
            <p:ph idx="1"/>
          </p:nvPr>
        </p:nvSpPr>
        <p:spPr/>
        <p:txBody>
          <a:bodyPr/>
          <a:lstStyle/>
          <a:p>
            <a:r>
              <a:rPr lang="en-US" dirty="0" err="1"/>
              <a:t>Explorartory</a:t>
            </a:r>
            <a:r>
              <a:rPr lang="en-US" dirty="0"/>
              <a:t> data Analysis</a:t>
            </a:r>
          </a:p>
          <a:p>
            <a:r>
              <a:rPr lang="en-US" dirty="0"/>
              <a:t>Data Preprocessing</a:t>
            </a:r>
          </a:p>
          <a:p>
            <a:r>
              <a:rPr lang="en-US" dirty="0"/>
              <a:t>Model Training</a:t>
            </a:r>
          </a:p>
          <a:p>
            <a:r>
              <a:rPr lang="en-US" dirty="0"/>
              <a:t>Model Evaluation</a:t>
            </a:r>
          </a:p>
          <a:p>
            <a:r>
              <a:rPr lang="en-US" dirty="0"/>
              <a:t>Data Visualization</a:t>
            </a:r>
            <a:endParaRPr lang="en-RW" dirty="0"/>
          </a:p>
        </p:txBody>
      </p:sp>
    </p:spTree>
    <p:extLst>
      <p:ext uri="{BB962C8B-B14F-4D97-AF65-F5344CB8AC3E}">
        <p14:creationId xmlns:p14="http://schemas.microsoft.com/office/powerpoint/2010/main" val="1748082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0337-E740-4D36-8541-9FAC5F00736F}"/>
              </a:ext>
            </a:extLst>
          </p:cNvPr>
          <p:cNvSpPr>
            <a:spLocks noGrp="1"/>
          </p:cNvSpPr>
          <p:nvPr>
            <p:ph type="title"/>
          </p:nvPr>
        </p:nvSpPr>
        <p:spPr/>
        <p:txBody>
          <a:bodyPr/>
          <a:lstStyle/>
          <a:p>
            <a:r>
              <a:rPr lang="en-US" dirty="0"/>
              <a:t>Exploratory Data Analysis</a:t>
            </a:r>
            <a:endParaRPr lang="en-RW" dirty="0"/>
          </a:p>
        </p:txBody>
      </p:sp>
      <p:sp>
        <p:nvSpPr>
          <p:cNvPr id="3" name="Content Placeholder 2">
            <a:extLst>
              <a:ext uri="{FF2B5EF4-FFF2-40B4-BE49-F238E27FC236}">
                <a16:creationId xmlns:a16="http://schemas.microsoft.com/office/drawing/2014/main" id="{41F92011-064D-4B6B-9BE1-DBF44FE29D2F}"/>
              </a:ext>
            </a:extLst>
          </p:cNvPr>
          <p:cNvSpPr>
            <a:spLocks noGrp="1"/>
          </p:cNvSpPr>
          <p:nvPr>
            <p:ph idx="1"/>
          </p:nvPr>
        </p:nvSpPr>
        <p:spPr>
          <a:xfrm>
            <a:off x="685800" y="721640"/>
            <a:ext cx="10131425" cy="3649133"/>
          </a:xfrm>
        </p:spPr>
        <p:txBody>
          <a:bodyPr/>
          <a:lstStyle/>
          <a:p>
            <a:pPr marL="0" indent="0">
              <a:buNone/>
            </a:pPr>
            <a:r>
              <a:rPr lang="en-US" dirty="0"/>
              <a:t>Step 1: Cleaning and analyzing the Dataset (Using </a:t>
            </a:r>
            <a:r>
              <a:rPr lang="en-US" dirty="0" err="1"/>
              <a:t>ProfileReport</a:t>
            </a:r>
            <a:r>
              <a:rPr lang="en-US" dirty="0"/>
              <a:t> Function of Python):</a:t>
            </a:r>
          </a:p>
          <a:p>
            <a:endParaRPr lang="en-US" dirty="0"/>
          </a:p>
          <a:p>
            <a:endParaRPr lang="en-US" dirty="0"/>
          </a:p>
        </p:txBody>
      </p:sp>
      <p:pic>
        <p:nvPicPr>
          <p:cNvPr id="4" name="Picture 3">
            <a:extLst>
              <a:ext uri="{FF2B5EF4-FFF2-40B4-BE49-F238E27FC236}">
                <a16:creationId xmlns:a16="http://schemas.microsoft.com/office/drawing/2014/main" id="{AA62B75E-02CA-4115-92A0-9DB0D39CA6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110" y="2732637"/>
            <a:ext cx="8924804" cy="3649133"/>
          </a:xfrm>
          <a:prstGeom prst="rect">
            <a:avLst/>
          </a:prstGeom>
        </p:spPr>
      </p:pic>
    </p:spTree>
    <p:extLst>
      <p:ext uri="{BB962C8B-B14F-4D97-AF65-F5344CB8AC3E}">
        <p14:creationId xmlns:p14="http://schemas.microsoft.com/office/powerpoint/2010/main" val="2814160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B5119A-FC8F-4C0D-B9B6-CA8FAEDA79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977" y="870013"/>
            <a:ext cx="10682046" cy="4900472"/>
          </a:xfrm>
          <a:prstGeom prst="rect">
            <a:avLst/>
          </a:prstGeom>
        </p:spPr>
      </p:pic>
    </p:spTree>
    <p:extLst>
      <p:ext uri="{BB962C8B-B14F-4D97-AF65-F5344CB8AC3E}">
        <p14:creationId xmlns:p14="http://schemas.microsoft.com/office/powerpoint/2010/main" val="2665052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{C288B43B-BC8B-4C93-9513-0435B0FF3813}tf03457452</Template>
  <TotalTime>76</TotalTime>
  <Words>1454</Words>
  <Application>Microsoft Office PowerPoint</Application>
  <PresentationFormat>Widescreen</PresentationFormat>
  <Paragraphs>117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vt:lpstr>
      <vt:lpstr>Symbol</vt:lpstr>
      <vt:lpstr>Times New Roman</vt:lpstr>
      <vt:lpstr>Celestial</vt:lpstr>
      <vt:lpstr>Crime rate Analysis</vt:lpstr>
      <vt:lpstr>Introduction</vt:lpstr>
      <vt:lpstr>AIM</vt:lpstr>
      <vt:lpstr>Problem Statement</vt:lpstr>
      <vt:lpstr>Software Required</vt:lpstr>
      <vt:lpstr>Tasks To do</vt:lpstr>
      <vt:lpstr>Implementation</vt:lpstr>
      <vt:lpstr>Exploratory Data Analysis</vt:lpstr>
      <vt:lpstr>PowerPoint Presentation</vt:lpstr>
      <vt:lpstr>PowerPoint Presentation</vt:lpstr>
      <vt:lpstr>Data Preprocessing</vt:lpstr>
      <vt:lpstr>PowerPoint Presentation</vt:lpstr>
      <vt:lpstr>PowerPoint Presentation</vt:lpstr>
      <vt:lpstr>PowerPoint Presentation</vt:lpstr>
      <vt:lpstr>Model Training</vt:lpstr>
      <vt:lpstr>PowerPoint Presentation</vt:lpstr>
      <vt:lpstr>PowerPoint Presentation</vt:lpstr>
      <vt:lpstr>PowerPoint Presentation</vt:lpstr>
      <vt:lpstr>PowerPoint Presentation</vt:lpstr>
      <vt:lpstr>PowerPoint Presentation</vt:lpstr>
      <vt:lpstr>Model Evaluation</vt:lpstr>
      <vt:lpstr>Data Visualization</vt:lpstr>
      <vt:lpstr>PowerPoint Presentation</vt:lpstr>
      <vt:lpstr>Challenges FAced</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rate Analysis</dc:title>
  <dc:creator>rishita gupta</dc:creator>
  <cp:lastModifiedBy>rishita gupta</cp:lastModifiedBy>
  <cp:revision>1</cp:revision>
  <dcterms:created xsi:type="dcterms:W3CDTF">2021-12-15T15:44:37Z</dcterms:created>
  <dcterms:modified xsi:type="dcterms:W3CDTF">2021-12-15T17:00:51Z</dcterms:modified>
</cp:coreProperties>
</file>