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75" r:id="rId3"/>
    <p:sldId id="258" r:id="rId4"/>
    <p:sldId id="277" r:id="rId5"/>
    <p:sldId id="278" r:id="rId6"/>
    <p:sldId id="279" r:id="rId7"/>
    <p:sldId id="276" r:id="rId8"/>
    <p:sldId id="280" r:id="rId9"/>
    <p:sldId id="272" r:id="rId10"/>
  </p:sldIdLst>
  <p:sldSz cx="9144000" cy="5143500" type="screen16x9"/>
  <p:notesSz cx="6858000" cy="9144000"/>
  <p:embeddedFontLst>
    <p:embeddedFont>
      <p:font typeface="Rubik" panose="020B0604020202020204" charset="-79"/>
      <p:regular r:id="rId12"/>
      <p:bold r:id="rId13"/>
      <p:italic r:id="rId14"/>
      <p:boldItalic r:id="rId15"/>
    </p:embeddedFont>
    <p:embeddedFont>
      <p:font typeface="Rubik SemiBold" panose="020B0604020202020204" charset="-79"/>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0A8FDD-567D-4B31-AFD0-C8B5576B9A98}">
  <a:tblStyle styleId="{280A8FDD-567D-4B31-AFD0-C8B5576B9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29EEA5-5330-4434-9BB4-397310904E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82" d="100"/>
          <a:sy n="82" d="100"/>
        </p:scale>
        <p:origin x="960" y="60"/>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386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52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de147f26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de147f26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905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de147f26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de147f26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46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de147f26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de147f26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5314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535000"/>
            <a:ext cx="7713900" cy="8382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1902450"/>
            <a:ext cx="2583900" cy="669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3382225" y="1902450"/>
            <a:ext cx="5022300" cy="2706000"/>
          </a:xfrm>
          <a:prstGeom prst="rect">
            <a:avLst/>
          </a:prstGeom>
          <a:noFill/>
          <a:ln>
            <a:noFill/>
          </a:ln>
        </p:spPr>
      </p:sp>
      <p:sp>
        <p:nvSpPr>
          <p:cNvPr id="12" name="Google Shape;12;p2"/>
          <p:cNvSpPr/>
          <p:nvPr/>
        </p:nvSpPr>
        <p:spPr>
          <a:xfrm rot="10800000">
            <a:off x="8429000" y="-789600"/>
            <a:ext cx="1505100" cy="1505100"/>
          </a:xfrm>
          <a:prstGeom prst="blockArc">
            <a:avLst>
              <a:gd name="adj1" fmla="val 10156944"/>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9"/>
        <p:cNvGrpSpPr/>
        <p:nvPr/>
      </p:nvGrpSpPr>
      <p:grpSpPr>
        <a:xfrm>
          <a:off x="0" y="0"/>
          <a:ext cx="0" cy="0"/>
          <a:chOff x="0" y="0"/>
          <a:chExt cx="0" cy="0"/>
        </a:xfrm>
      </p:grpSpPr>
      <p:grpSp>
        <p:nvGrpSpPr>
          <p:cNvPr id="220" name="Google Shape;220;p26"/>
          <p:cNvGrpSpPr/>
          <p:nvPr/>
        </p:nvGrpSpPr>
        <p:grpSpPr>
          <a:xfrm>
            <a:off x="154000" y="-698812"/>
            <a:ext cx="9675400" cy="5842312"/>
            <a:chOff x="154000" y="-698812"/>
            <a:chExt cx="9675400" cy="5842312"/>
          </a:xfrm>
        </p:grpSpPr>
        <p:grpSp>
          <p:nvGrpSpPr>
            <p:cNvPr id="221" name="Google Shape;221;p26"/>
            <p:cNvGrpSpPr/>
            <p:nvPr/>
          </p:nvGrpSpPr>
          <p:grpSpPr>
            <a:xfrm rot="5400000">
              <a:off x="-210550" y="4113950"/>
              <a:ext cx="1394100" cy="665000"/>
              <a:chOff x="7754600" y="358950"/>
              <a:chExt cx="1394100" cy="665000"/>
            </a:xfrm>
          </p:grpSpPr>
          <p:sp>
            <p:nvSpPr>
              <p:cNvPr id="222" name="Google Shape;222;p26"/>
              <p:cNvSpPr/>
              <p:nvPr/>
            </p:nvSpPr>
            <p:spPr>
              <a:xfrm>
                <a:off x="7754600" y="6193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7754600" y="3589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7754600" y="8796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6"/>
            <p:cNvSpPr/>
            <p:nvPr/>
          </p:nvSpPr>
          <p:spPr>
            <a:xfrm>
              <a:off x="8324300" y="-698812"/>
              <a:ext cx="1505100" cy="150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6"/>
        <p:cNvGrpSpPr/>
        <p:nvPr/>
      </p:nvGrpSpPr>
      <p:grpSpPr>
        <a:xfrm>
          <a:off x="0" y="0"/>
          <a:ext cx="0" cy="0"/>
          <a:chOff x="0" y="0"/>
          <a:chExt cx="0" cy="0"/>
        </a:xfrm>
      </p:grpSpPr>
      <p:grpSp>
        <p:nvGrpSpPr>
          <p:cNvPr id="227" name="Google Shape;227;p27"/>
          <p:cNvGrpSpPr/>
          <p:nvPr/>
        </p:nvGrpSpPr>
        <p:grpSpPr>
          <a:xfrm>
            <a:off x="0" y="180900"/>
            <a:ext cx="6077100" cy="5932700"/>
            <a:chOff x="0" y="180900"/>
            <a:chExt cx="6077100" cy="5932700"/>
          </a:xfrm>
        </p:grpSpPr>
        <p:sp>
          <p:nvSpPr>
            <p:cNvPr id="228" name="Google Shape;228;p27"/>
            <p:cNvSpPr/>
            <p:nvPr/>
          </p:nvSpPr>
          <p:spPr>
            <a:xfrm>
              <a:off x="0" y="18090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572000" y="4608500"/>
              <a:ext cx="1505100" cy="1505100"/>
            </a:xfrm>
            <a:prstGeom prst="blockArc">
              <a:avLst>
                <a:gd name="adj1" fmla="val 10861763"/>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0" name="Google Shape;230;p27"/>
          <p:cNvCxnSpPr/>
          <p:nvPr/>
        </p:nvCxnSpPr>
        <p:spPr>
          <a:xfrm>
            <a:off x="8771775" y="-39500"/>
            <a:ext cx="0" cy="2612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720000" y="1152475"/>
            <a:ext cx="7704000" cy="3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grpSp>
        <p:nvGrpSpPr>
          <p:cNvPr id="25" name="Google Shape;25;p4"/>
          <p:cNvGrpSpPr/>
          <p:nvPr/>
        </p:nvGrpSpPr>
        <p:grpSpPr>
          <a:xfrm>
            <a:off x="-942400" y="-487375"/>
            <a:ext cx="10580475" cy="5048125"/>
            <a:chOff x="-942400" y="-487375"/>
            <a:chExt cx="10580475" cy="5048125"/>
          </a:xfrm>
        </p:grpSpPr>
        <p:sp>
          <p:nvSpPr>
            <p:cNvPr id="26" name="Google Shape;26;p4"/>
            <p:cNvSpPr/>
            <p:nvPr/>
          </p:nvSpPr>
          <p:spPr>
            <a:xfrm>
              <a:off x="8715275" y="3637950"/>
              <a:ext cx="922800" cy="92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942400" y="-487375"/>
              <a:ext cx="1505100" cy="1505100"/>
            </a:xfrm>
            <a:prstGeom prst="blockArc">
              <a:avLst>
                <a:gd name="adj1" fmla="val 10667045"/>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2" name="Google Shape;42;p6"/>
          <p:cNvGrpSpPr/>
          <p:nvPr/>
        </p:nvGrpSpPr>
        <p:grpSpPr>
          <a:xfrm>
            <a:off x="-383550" y="-832675"/>
            <a:ext cx="10292992" cy="5809825"/>
            <a:chOff x="-383550" y="-832675"/>
            <a:chExt cx="10292992" cy="5809825"/>
          </a:xfrm>
        </p:grpSpPr>
        <p:sp>
          <p:nvSpPr>
            <p:cNvPr id="43" name="Google Shape;43;p6"/>
            <p:cNvSpPr/>
            <p:nvPr/>
          </p:nvSpPr>
          <p:spPr>
            <a:xfrm rot="10800000">
              <a:off x="8404342" y="-832675"/>
              <a:ext cx="1505100" cy="1505100"/>
            </a:xfrm>
            <a:prstGeom prst="blockArc">
              <a:avLst>
                <a:gd name="adj1" fmla="val 10648351"/>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383550" y="4239750"/>
              <a:ext cx="737400" cy="73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grpSp>
        <p:nvGrpSpPr>
          <p:cNvPr id="55" name="Google Shape;55;p8"/>
          <p:cNvGrpSpPr/>
          <p:nvPr/>
        </p:nvGrpSpPr>
        <p:grpSpPr>
          <a:xfrm>
            <a:off x="-886233" y="4447825"/>
            <a:ext cx="10030233" cy="2057275"/>
            <a:chOff x="-886233" y="4447825"/>
            <a:chExt cx="10030233" cy="2057275"/>
          </a:xfrm>
        </p:grpSpPr>
        <p:sp>
          <p:nvSpPr>
            <p:cNvPr id="56" name="Google Shape;56;p8"/>
            <p:cNvSpPr/>
            <p:nvPr/>
          </p:nvSpPr>
          <p:spPr>
            <a:xfrm>
              <a:off x="7247100" y="4608500"/>
              <a:ext cx="1896900" cy="18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886233" y="4447825"/>
              <a:ext cx="1505100" cy="1505100"/>
            </a:xfrm>
            <a:prstGeom prst="blockArc">
              <a:avLst>
                <a:gd name="adj1" fmla="val 10611263"/>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Google Shape;58;p8"/>
          <p:cNvCxnSpPr/>
          <p:nvPr/>
        </p:nvCxnSpPr>
        <p:spPr>
          <a:xfrm>
            <a:off x="1925" y="267450"/>
            <a:ext cx="2499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01813" y="17591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61" name="Google Shape;61;p9"/>
          <p:cNvSpPr txBox="1">
            <a:spLocks noGrp="1"/>
          </p:cNvSpPr>
          <p:nvPr>
            <p:ph type="subTitle" idx="1"/>
          </p:nvPr>
        </p:nvSpPr>
        <p:spPr>
          <a:xfrm>
            <a:off x="2201888" y="2602226"/>
            <a:ext cx="47403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62" name="Google Shape;62;p9"/>
          <p:cNvGrpSpPr/>
          <p:nvPr/>
        </p:nvGrpSpPr>
        <p:grpSpPr>
          <a:xfrm flipH="1">
            <a:off x="5275" y="0"/>
            <a:ext cx="8986325" cy="6113600"/>
            <a:chOff x="157675" y="0"/>
            <a:chExt cx="8986325" cy="6113600"/>
          </a:xfrm>
        </p:grpSpPr>
        <p:sp>
          <p:nvSpPr>
            <p:cNvPr id="63" name="Google Shape;63;p9"/>
            <p:cNvSpPr/>
            <p:nvPr/>
          </p:nvSpPr>
          <p:spPr>
            <a:xfrm>
              <a:off x="7638900" y="4608500"/>
              <a:ext cx="1505100" cy="1505100"/>
            </a:xfrm>
            <a:prstGeom prst="blockArc">
              <a:avLst>
                <a:gd name="adj1" fmla="val 10850519"/>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5400000">
              <a:off x="-46722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20687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6875" y="0"/>
            <a:ext cx="9144000" cy="5157300"/>
          </a:xfrm>
          <a:prstGeom prst="rect">
            <a:avLst/>
          </a:prstGeom>
          <a:noFill/>
          <a:ln>
            <a:noFill/>
          </a:ln>
        </p:spPr>
      </p:sp>
      <p:sp>
        <p:nvSpPr>
          <p:cNvPr id="68" name="Google Shape;68;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2" hasCustomPrompt="1"/>
          </p:nvPr>
        </p:nvSpPr>
        <p:spPr>
          <a:xfrm>
            <a:off x="1453025"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3" hasCustomPrompt="1"/>
          </p:nvPr>
        </p:nvSpPr>
        <p:spPr>
          <a:xfrm>
            <a:off x="1453025"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4" hasCustomPrompt="1"/>
          </p:nvPr>
        </p:nvSpPr>
        <p:spPr>
          <a:xfrm>
            <a:off x="4152300"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5" hasCustomPrompt="1"/>
          </p:nvPr>
        </p:nvSpPr>
        <p:spPr>
          <a:xfrm>
            <a:off x="4152300"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6" hasCustomPrompt="1"/>
          </p:nvPr>
        </p:nvSpPr>
        <p:spPr>
          <a:xfrm>
            <a:off x="6851575"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7" hasCustomPrompt="1"/>
          </p:nvPr>
        </p:nvSpPr>
        <p:spPr>
          <a:xfrm>
            <a:off x="6851575"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1"/>
          </p:nvPr>
        </p:nvSpPr>
        <p:spPr>
          <a:xfrm>
            <a:off x="719975"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4" name="Google Shape;84;p13"/>
          <p:cNvSpPr txBox="1">
            <a:spLocks noGrp="1"/>
          </p:cNvSpPr>
          <p:nvPr>
            <p:ph type="subTitle" idx="8"/>
          </p:nvPr>
        </p:nvSpPr>
        <p:spPr>
          <a:xfrm>
            <a:off x="3419250"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5" name="Google Shape;85;p13"/>
          <p:cNvSpPr txBox="1">
            <a:spLocks noGrp="1"/>
          </p:cNvSpPr>
          <p:nvPr>
            <p:ph type="subTitle" idx="9"/>
          </p:nvPr>
        </p:nvSpPr>
        <p:spPr>
          <a:xfrm>
            <a:off x="6118525"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6" name="Google Shape;86;p13"/>
          <p:cNvSpPr txBox="1">
            <a:spLocks noGrp="1"/>
          </p:cNvSpPr>
          <p:nvPr>
            <p:ph type="subTitle" idx="13"/>
          </p:nvPr>
        </p:nvSpPr>
        <p:spPr>
          <a:xfrm>
            <a:off x="719975"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7" name="Google Shape;87;p13"/>
          <p:cNvSpPr txBox="1">
            <a:spLocks noGrp="1"/>
          </p:cNvSpPr>
          <p:nvPr>
            <p:ph type="subTitle" idx="14"/>
          </p:nvPr>
        </p:nvSpPr>
        <p:spPr>
          <a:xfrm>
            <a:off x="3419250"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8" name="Google Shape;88;p13"/>
          <p:cNvSpPr txBox="1">
            <a:spLocks noGrp="1"/>
          </p:cNvSpPr>
          <p:nvPr>
            <p:ph type="subTitle" idx="15"/>
          </p:nvPr>
        </p:nvSpPr>
        <p:spPr>
          <a:xfrm>
            <a:off x="6118525"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89" name="Google Shape;89;p13"/>
          <p:cNvGrpSpPr/>
          <p:nvPr/>
        </p:nvGrpSpPr>
        <p:grpSpPr>
          <a:xfrm rot="10800000" flipH="1">
            <a:off x="114950" y="-914400"/>
            <a:ext cx="9049506" cy="6113600"/>
            <a:chOff x="137219" y="0"/>
            <a:chExt cx="9049506" cy="6113600"/>
          </a:xfrm>
        </p:grpSpPr>
        <p:sp>
          <p:nvSpPr>
            <p:cNvPr id="90" name="Google Shape;90;p13"/>
            <p:cNvSpPr/>
            <p:nvPr/>
          </p:nvSpPr>
          <p:spPr>
            <a:xfrm>
              <a:off x="7681625" y="4608500"/>
              <a:ext cx="1505100" cy="1505100"/>
            </a:xfrm>
            <a:prstGeom prst="blockArc">
              <a:avLst>
                <a:gd name="adj1" fmla="val 10850519"/>
                <a:gd name="adj2" fmla="val 21580673"/>
                <a:gd name="adj3" fmla="val 130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5400000">
              <a:off x="-487681" y="6249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5400000">
              <a:off x="-227331" y="6249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1"/>
          <p:cNvSpPr txBox="1">
            <a:spLocks noGrp="1"/>
          </p:cNvSpPr>
          <p:nvPr>
            <p:ph type="subTitle" idx="1"/>
          </p:nvPr>
        </p:nvSpPr>
        <p:spPr>
          <a:xfrm>
            <a:off x="715100" y="1137550"/>
            <a:ext cx="7704000" cy="9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59" name="Google Shape;159;p21"/>
          <p:cNvSpPr txBox="1">
            <a:spLocks noGrp="1"/>
          </p:cNvSpPr>
          <p:nvPr>
            <p:ph type="subTitle" idx="2"/>
          </p:nvPr>
        </p:nvSpPr>
        <p:spPr>
          <a:xfrm>
            <a:off x="715100" y="2135100"/>
            <a:ext cx="77040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60" name="Google Shape;160;p21"/>
          <p:cNvSpPr txBox="1">
            <a:spLocks noGrp="1"/>
          </p:cNvSpPr>
          <p:nvPr>
            <p:ph type="subTitle" idx="3"/>
          </p:nvPr>
        </p:nvSpPr>
        <p:spPr>
          <a:xfrm>
            <a:off x="715100" y="3708051"/>
            <a:ext cx="7704000" cy="9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1" name="Google Shape;161;p21"/>
          <p:cNvGrpSpPr/>
          <p:nvPr/>
        </p:nvGrpSpPr>
        <p:grpSpPr>
          <a:xfrm>
            <a:off x="6573300" y="-437338"/>
            <a:ext cx="2570700" cy="5374688"/>
            <a:chOff x="6573300" y="-437338"/>
            <a:chExt cx="2570700" cy="5374688"/>
          </a:xfrm>
        </p:grpSpPr>
        <p:grpSp>
          <p:nvGrpSpPr>
            <p:cNvPr id="162" name="Google Shape;162;p21"/>
            <p:cNvGrpSpPr/>
            <p:nvPr/>
          </p:nvGrpSpPr>
          <p:grpSpPr>
            <a:xfrm>
              <a:off x="8668925" y="-437338"/>
              <a:ext cx="404650" cy="1394100"/>
              <a:chOff x="8671475" y="-4186738"/>
              <a:chExt cx="404650" cy="1394100"/>
            </a:xfrm>
          </p:grpSpPr>
          <p:sp>
            <p:nvSpPr>
              <p:cNvPr id="163" name="Google Shape;163;p21"/>
              <p:cNvSpPr/>
              <p:nvPr/>
            </p:nvSpPr>
            <p:spPr>
              <a:xfrm rot="-5400000">
                <a:off x="8306925" y="-3561838"/>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rot="-5400000">
                <a:off x="8046575" y="-3561838"/>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1"/>
            <p:cNvSpPr/>
            <p:nvPr/>
          </p:nvSpPr>
          <p:spPr>
            <a:xfrm rot="10800000">
              <a:off x="6573300" y="479305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6" name="Google Shape;166;p21"/>
          <p:cNvCxnSpPr/>
          <p:nvPr/>
        </p:nvCxnSpPr>
        <p:spPr>
          <a:xfrm rot="10800000">
            <a:off x="0" y="221600"/>
            <a:ext cx="4214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ubik"/>
              <a:buNone/>
              <a:defRPr sz="3000">
                <a:solidFill>
                  <a:schemeClr val="dk1"/>
                </a:solidFill>
                <a:latin typeface="Rubik"/>
                <a:ea typeface="Rubik"/>
                <a:cs typeface="Rubik"/>
                <a:sym typeface="Rubik"/>
              </a:defRPr>
            </a:lvl1pPr>
            <a:lvl2pPr lvl="1"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2pPr>
            <a:lvl3pPr lvl="2"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3pPr>
            <a:lvl4pPr lvl="3"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4pPr>
            <a:lvl5pPr lvl="4"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5pPr>
            <a:lvl6pPr lvl="5"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6pPr>
            <a:lvl7pPr lvl="6"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7pPr>
            <a:lvl8pPr lvl="7"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8pPr>
            <a:lvl9pPr lvl="8"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8" r:id="rId7"/>
    <p:sldLayoutId id="2147483659" r:id="rId8"/>
    <p:sldLayoutId id="2147483667"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1"/>
          <p:cNvSpPr txBox="1">
            <a:spLocks noGrp="1"/>
          </p:cNvSpPr>
          <p:nvPr>
            <p:ph type="ctrTitle"/>
          </p:nvPr>
        </p:nvSpPr>
        <p:spPr>
          <a:xfrm>
            <a:off x="356461" y="93725"/>
            <a:ext cx="8072539" cy="1045401"/>
          </a:xfrm>
          <a:prstGeom prst="rect">
            <a:avLst/>
          </a:prstGeom>
        </p:spPr>
        <p:txBody>
          <a:bodyPr spcFirstLastPara="1" wrap="square" lIns="91425" tIns="91425" rIns="91425" bIns="91425" anchor="b" anchorCtr="0">
            <a:noAutofit/>
          </a:bodyPr>
          <a:lstStyle/>
          <a:p>
            <a:pPr marL="0" indent="0" algn="ctr">
              <a:spcBef>
                <a:spcPts val="0"/>
              </a:spcBef>
              <a:buClr>
                <a:schemeClr val="dk1"/>
              </a:buClr>
              <a:buSzPct val="163636"/>
              <a:buNone/>
            </a:pPr>
            <a:r>
              <a:rPr lang="en-US" sz="2800" b="1" dirty="0">
                <a:latin typeface="Rubik" panose="020B0604020202020204" charset="-79"/>
                <a:ea typeface="Times New Roman"/>
                <a:cs typeface="Rubik" panose="020B0604020202020204" charset="-79"/>
                <a:sym typeface="Times New Roman"/>
              </a:rPr>
              <a:t>Recognizing stages of Depression &amp; </a:t>
            </a:r>
            <a:br>
              <a:rPr lang="en-US" sz="2800" b="1" dirty="0">
                <a:latin typeface="Rubik" panose="020B0604020202020204" charset="-79"/>
                <a:ea typeface="Times New Roman"/>
                <a:cs typeface="Rubik" panose="020B0604020202020204" charset="-79"/>
                <a:sym typeface="Times New Roman"/>
              </a:rPr>
            </a:br>
            <a:r>
              <a:rPr lang="en-US" sz="2800" b="1" dirty="0">
                <a:latin typeface="Rubik" panose="020B0604020202020204" charset="-79"/>
                <a:ea typeface="Times New Roman"/>
                <a:cs typeface="Rubik" panose="020B0604020202020204" charset="-79"/>
                <a:sym typeface="Times New Roman"/>
              </a:rPr>
              <a:t>Optimizing through Guided Imagery</a:t>
            </a:r>
          </a:p>
        </p:txBody>
      </p:sp>
      <p:cxnSp>
        <p:nvCxnSpPr>
          <p:cNvPr id="244" name="Google Shape;244;p31"/>
          <p:cNvCxnSpPr/>
          <p:nvPr/>
        </p:nvCxnSpPr>
        <p:spPr>
          <a:xfrm>
            <a:off x="-17300" y="1220663"/>
            <a:ext cx="8421900" cy="0"/>
          </a:xfrm>
          <a:prstGeom prst="straightConnector1">
            <a:avLst/>
          </a:prstGeom>
          <a:noFill/>
          <a:ln w="19050" cap="flat" cmpd="sng">
            <a:solidFill>
              <a:schemeClr val="dk1"/>
            </a:solidFill>
            <a:prstDash val="solid"/>
            <a:round/>
            <a:headEnd type="none" w="med" len="med"/>
            <a:tailEnd type="none" w="med" len="med"/>
          </a:ln>
        </p:spPr>
      </p:cxnSp>
      <p:grpSp>
        <p:nvGrpSpPr>
          <p:cNvPr id="245" name="Google Shape;245;p31"/>
          <p:cNvGrpSpPr/>
          <p:nvPr/>
        </p:nvGrpSpPr>
        <p:grpSpPr>
          <a:xfrm>
            <a:off x="-17300" y="4608500"/>
            <a:ext cx="2081350" cy="477900"/>
            <a:chOff x="-17300" y="4167225"/>
            <a:chExt cx="2081350" cy="477900"/>
          </a:xfrm>
        </p:grpSpPr>
        <p:sp>
          <p:nvSpPr>
            <p:cNvPr id="246" name="Google Shape;246;p31"/>
            <p:cNvSpPr/>
            <p:nvPr/>
          </p:nvSpPr>
          <p:spPr>
            <a:xfrm>
              <a:off x="1586150" y="4167225"/>
              <a:ext cx="477900" cy="47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31"/>
            <p:cNvGrpSpPr/>
            <p:nvPr/>
          </p:nvGrpSpPr>
          <p:grpSpPr>
            <a:xfrm>
              <a:off x="-17300" y="4203850"/>
              <a:ext cx="1394100" cy="404650"/>
              <a:chOff x="-17300" y="4203850"/>
              <a:chExt cx="1394100" cy="404650"/>
            </a:xfrm>
          </p:grpSpPr>
          <p:sp>
            <p:nvSpPr>
              <p:cNvPr id="248" name="Google Shape;248;p31"/>
              <p:cNvSpPr/>
              <p:nvPr/>
            </p:nvSpPr>
            <p:spPr>
              <a:xfrm>
                <a:off x="-17300" y="44642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17300" y="420385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F3CDCFEF-419B-8E38-560A-F11274BC9885}"/>
              </a:ext>
            </a:extLst>
          </p:cNvPr>
          <p:cNvSpPr txBox="1"/>
          <p:nvPr/>
        </p:nvSpPr>
        <p:spPr>
          <a:xfrm>
            <a:off x="1464468" y="1357953"/>
            <a:ext cx="6093382" cy="3861570"/>
          </a:xfrm>
          <a:prstGeom prst="rect">
            <a:avLst/>
          </a:prstGeom>
          <a:noFill/>
        </p:spPr>
        <p:txBody>
          <a:bodyPr wrap="square">
            <a:spAutoFit/>
          </a:bodyPr>
          <a:lstStyle/>
          <a:p>
            <a:pPr marL="0" lvl="0" indent="0" algn="ctr" rtl="0">
              <a:lnSpc>
                <a:spcPct val="80000"/>
              </a:lnSpc>
              <a:spcBef>
                <a:spcPts val="0"/>
              </a:spcBef>
              <a:spcAft>
                <a:spcPts val="0"/>
              </a:spcAft>
              <a:buClr>
                <a:srgbClr val="888888"/>
              </a:buClr>
              <a:buSzPct val="100000"/>
              <a:buNone/>
            </a:pPr>
            <a:r>
              <a:rPr lang="en-US" sz="1800" b="1" i="0" u="none" dirty="0">
                <a:solidFill>
                  <a:schemeClr val="dk1"/>
                </a:solidFill>
                <a:latin typeface="Times New Roman"/>
                <a:ea typeface="Times New Roman"/>
                <a:cs typeface="Times New Roman"/>
                <a:sym typeface="Times New Roman"/>
              </a:rPr>
              <a:t>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GRESS</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i="0" u="none">
                <a:solidFill>
                  <a:schemeClr val="dk1"/>
                </a:solidFill>
                <a:latin typeface="Times New Roman" panose="02020603050405020304" pitchFamily="18" charset="0"/>
                <a:ea typeface="Times New Roman"/>
                <a:cs typeface="Times New Roman" panose="02020603050405020304" pitchFamily="18" charset="0"/>
                <a:sym typeface="Times New Roman"/>
              </a:rPr>
              <a:t>SEMINAR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Session 2023-24</a:t>
            </a:r>
          </a:p>
          <a:p>
            <a:pPr marL="0" lvl="0" indent="0" algn="ctr" rtl="0">
              <a:lnSpc>
                <a:spcPct val="80000"/>
              </a:lnSpc>
              <a:spcBef>
                <a:spcPts val="440"/>
              </a:spcBef>
              <a:spcAft>
                <a:spcPts val="0"/>
              </a:spcAft>
              <a:buClr>
                <a:schemeClr val="dk1"/>
              </a:buClr>
              <a:buSzPct val="100000"/>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(G11)</a:t>
            </a:r>
          </a:p>
          <a:p>
            <a:pPr marL="0" lvl="0" indent="0" algn="ctr" rtl="0">
              <a:lnSpc>
                <a:spcPct val="80000"/>
              </a:lnSpc>
              <a:spcBef>
                <a:spcPts val="440"/>
              </a:spcBef>
              <a:spcAft>
                <a:spcPts val="0"/>
              </a:spcAft>
              <a:buClr>
                <a:schemeClr val="dk1"/>
              </a:buClr>
              <a:buSzPct val="100000"/>
              <a:buNone/>
            </a:pP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Guided by </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Prof. Nikita P. </a:t>
            </a: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Giradkar</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Projectees</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Rishita Uikey</a:t>
            </a: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Saloni </a:t>
            </a: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Urade</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Arpita Mishra</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Sakshi Deshmukh</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Achal </a:t>
            </a: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Akulwar</a:t>
            </a: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rgbClr val="888888"/>
              </a:buClr>
              <a:buSzPct val="100000"/>
              <a:buNone/>
            </a:pP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720000" y="2295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Rubik" panose="020B0604020202020204" charset="-79"/>
                <a:ea typeface="Times New Roman"/>
                <a:cs typeface="Rubik" panose="020B0604020202020204" charset="-79"/>
                <a:sym typeface="Times New Roman"/>
              </a:rPr>
              <a:t>Problem Definition</a:t>
            </a:r>
            <a:endParaRPr sz="3200" dirty="0">
              <a:latin typeface="Rubik" panose="020B0604020202020204" charset="-79"/>
              <a:cs typeface="Rubik" panose="020B0604020202020204" charset="-79"/>
            </a:endParaRPr>
          </a:p>
        </p:txBody>
      </p:sp>
      <p:sp>
        <p:nvSpPr>
          <p:cNvPr id="3" name="Text Placeholder 2">
            <a:extLst>
              <a:ext uri="{FF2B5EF4-FFF2-40B4-BE49-F238E27FC236}">
                <a16:creationId xmlns:a16="http://schemas.microsoft.com/office/drawing/2014/main" id="{A90076A9-7EBF-6AA8-1B0C-787D9782101B}"/>
              </a:ext>
            </a:extLst>
          </p:cNvPr>
          <p:cNvSpPr>
            <a:spLocks noGrp="1"/>
          </p:cNvSpPr>
          <p:nvPr>
            <p:ph type="body" idx="1"/>
          </p:nvPr>
        </p:nvSpPr>
        <p:spPr>
          <a:xfrm>
            <a:off x="173255" y="906213"/>
            <a:ext cx="8536791" cy="3851767"/>
          </a:xfrm>
        </p:spPr>
        <p:txBody>
          <a:bodyPr/>
          <a:lstStyle/>
          <a:p>
            <a:pPr algn="just">
              <a:lnSpc>
                <a:spcPct val="120000"/>
              </a:lnSpc>
              <a:spcBef>
                <a:spcPts val="600"/>
              </a:spcBef>
            </a:pPr>
            <a:r>
              <a:rPr lang="en-US" sz="18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Depression</a:t>
            </a:r>
            <a:r>
              <a:rPr lang="en-US" sz="1800" dirty="0">
                <a:solidFill>
                  <a:schemeClr val="tx1"/>
                </a:solidFill>
                <a:effectLst/>
                <a:latin typeface="Times New Roman" panose="02020603050405020304" pitchFamily="18" charset="0"/>
                <a:ea typeface="Open Sans" panose="020B0606030504020204" pitchFamily="34" charset="0"/>
                <a:cs typeface="Times New Roman" panose="02020603050405020304" pitchFamily="18" charset="0"/>
              </a:rPr>
              <a:t> is increasing day by day and people are not aware of there suffering which leads to lack of activity and emotionally unstable (they fail to understand about emotion or their thinking) and in worst case death (</a:t>
            </a:r>
            <a:r>
              <a:rPr lang="en-US" sz="18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suicide)</a:t>
            </a:r>
            <a:r>
              <a:rPr lang="en-US" sz="1800" dirty="0">
                <a:solidFill>
                  <a:schemeClr val="tx1"/>
                </a:solidFill>
                <a:effectLst/>
                <a:latin typeface="Times New Roman" panose="02020603050405020304" pitchFamily="18" charset="0"/>
                <a:ea typeface="Open Sans" panose="020B0606030504020204" pitchFamily="34" charset="0"/>
                <a:cs typeface="Times New Roman" panose="02020603050405020304" pitchFamily="18" charset="0"/>
              </a:rPr>
              <a:t> is occur due to depression.</a:t>
            </a:r>
          </a:p>
          <a:p>
            <a:pPr algn="just">
              <a:lnSpc>
                <a:spcPct val="120000"/>
              </a:lnSpc>
              <a:spcBef>
                <a:spcPts val="600"/>
              </a:spcBef>
            </a:pPr>
            <a:r>
              <a:rPr lang="en-US" sz="18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To decrease the death rate and optimize the disorder from beginner stage we are introducing our project which detect the depression and give solution through guided imagery.</a:t>
            </a:r>
            <a:endParaRPr lang="en-US" sz="1800" dirty="0">
              <a:solidFill>
                <a:schemeClr val="tx1"/>
              </a:solidFill>
              <a:effectLst/>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153308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614213" y="173256"/>
            <a:ext cx="7780820" cy="5775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Work done </a:t>
            </a:r>
            <a:endParaRPr sz="3200" b="1" dirty="0"/>
          </a:p>
        </p:txBody>
      </p:sp>
      <p:pic>
        <p:nvPicPr>
          <p:cNvPr id="4" name="Picture 3">
            <a:extLst>
              <a:ext uri="{FF2B5EF4-FFF2-40B4-BE49-F238E27FC236}">
                <a16:creationId xmlns:a16="http://schemas.microsoft.com/office/drawing/2014/main" id="{05459E40-1ED3-4FF8-95E9-DAC351CA394C}"/>
              </a:ext>
            </a:extLst>
          </p:cNvPr>
          <p:cNvPicPr>
            <a:picLocks noChangeAspect="1"/>
          </p:cNvPicPr>
          <p:nvPr/>
        </p:nvPicPr>
        <p:blipFill rotWithShape="1">
          <a:blip r:embed="rId3"/>
          <a:srcRect t="9719" b="39462"/>
          <a:stretch/>
        </p:blipFill>
        <p:spPr>
          <a:xfrm>
            <a:off x="705172" y="782664"/>
            <a:ext cx="7610034" cy="2180669"/>
          </a:xfrm>
          <a:prstGeom prst="rect">
            <a:avLst/>
          </a:prstGeom>
        </p:spPr>
      </p:pic>
      <p:pic>
        <p:nvPicPr>
          <p:cNvPr id="7" name="Picture 6">
            <a:extLst>
              <a:ext uri="{FF2B5EF4-FFF2-40B4-BE49-F238E27FC236}">
                <a16:creationId xmlns:a16="http://schemas.microsoft.com/office/drawing/2014/main" id="{829A0D90-1088-9E14-C03C-495DC1CA13F6}"/>
              </a:ext>
            </a:extLst>
          </p:cNvPr>
          <p:cNvPicPr>
            <a:picLocks noChangeAspect="1"/>
          </p:cNvPicPr>
          <p:nvPr/>
        </p:nvPicPr>
        <p:blipFill>
          <a:blip r:embed="rId4"/>
          <a:stretch>
            <a:fillRect/>
          </a:stretch>
        </p:blipFill>
        <p:spPr>
          <a:xfrm>
            <a:off x="705173" y="2944678"/>
            <a:ext cx="7625166" cy="18055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614213" y="-101600"/>
            <a:ext cx="7780820" cy="852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Literature Survey</a:t>
            </a:r>
            <a:endParaRPr lang="hi-IN" sz="3200" b="1" dirty="0"/>
          </a:p>
        </p:txBody>
      </p:sp>
      <p:graphicFrame>
        <p:nvGraphicFramePr>
          <p:cNvPr id="2" name="Table 1">
            <a:extLst>
              <a:ext uri="{FF2B5EF4-FFF2-40B4-BE49-F238E27FC236}">
                <a16:creationId xmlns:a16="http://schemas.microsoft.com/office/drawing/2014/main" id="{24BC1E53-BDF3-B73E-08F0-9B132E5F0388}"/>
              </a:ext>
            </a:extLst>
          </p:cNvPr>
          <p:cNvGraphicFramePr>
            <a:graphicFrameLocks noGrp="1"/>
          </p:cNvGraphicFramePr>
          <p:nvPr>
            <p:extLst>
              <p:ext uri="{D42A27DB-BD31-4B8C-83A1-F6EECF244321}">
                <p14:modId xmlns:p14="http://schemas.microsoft.com/office/powerpoint/2010/main" val="534742083"/>
              </p:ext>
            </p:extLst>
          </p:nvPr>
        </p:nvGraphicFramePr>
        <p:xfrm>
          <a:off x="199858" y="838201"/>
          <a:ext cx="8728242" cy="4212728"/>
        </p:xfrm>
        <a:graphic>
          <a:graphicData uri="http://schemas.openxmlformats.org/drawingml/2006/table">
            <a:tbl>
              <a:tblPr firstRow="1" bandRow="1">
                <a:tableStyleId>{280A8FDD-567D-4B31-AFD0-C8B5576B9A98}</a:tableStyleId>
              </a:tblPr>
              <a:tblGrid>
                <a:gridCol w="572859">
                  <a:extLst>
                    <a:ext uri="{9D8B030D-6E8A-4147-A177-3AD203B41FA5}">
                      <a16:colId xmlns:a16="http://schemas.microsoft.com/office/drawing/2014/main" val="1793017480"/>
                    </a:ext>
                  </a:extLst>
                </a:gridCol>
                <a:gridCol w="2537822">
                  <a:extLst>
                    <a:ext uri="{9D8B030D-6E8A-4147-A177-3AD203B41FA5}">
                      <a16:colId xmlns:a16="http://schemas.microsoft.com/office/drawing/2014/main" val="946247212"/>
                    </a:ext>
                  </a:extLst>
                </a:gridCol>
                <a:gridCol w="1825451">
                  <a:extLst>
                    <a:ext uri="{9D8B030D-6E8A-4147-A177-3AD203B41FA5}">
                      <a16:colId xmlns:a16="http://schemas.microsoft.com/office/drawing/2014/main" val="2992009228"/>
                    </a:ext>
                  </a:extLst>
                </a:gridCol>
                <a:gridCol w="3792110">
                  <a:extLst>
                    <a:ext uri="{9D8B030D-6E8A-4147-A177-3AD203B41FA5}">
                      <a16:colId xmlns:a16="http://schemas.microsoft.com/office/drawing/2014/main" val="566694572"/>
                    </a:ext>
                  </a:extLst>
                </a:gridCol>
              </a:tblGrid>
              <a:tr h="4015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Sr no</a:t>
                      </a:r>
                      <a:r>
                        <a:rPr lang="en-US" sz="1000" b="1" dirty="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Title Of the Paper</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Author</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Major Observations/Findings</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extLst>
                  <a:ext uri="{0D108BD9-81ED-4DB2-BD59-A6C34878D82A}">
                    <a16:rowId xmlns:a16="http://schemas.microsoft.com/office/drawing/2014/main" val="839310462"/>
                  </a:ext>
                </a:extLst>
              </a:tr>
              <a:tr h="1503420">
                <a:tc>
                  <a:txBody>
                    <a:bodyPr/>
                    <a:lstStyle/>
                    <a:p>
                      <a:r>
                        <a:rPr lang="en-US" sz="1000" dirty="0"/>
                        <a:t>1</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Depression detection using emotional artificial intelligence and machine </a:t>
                      </a:r>
                      <a:r>
                        <a:rPr lang="en-US" sz="1000" b="0" dirty="0" err="1">
                          <a:solidFill>
                            <a:srgbClr val="002060"/>
                          </a:solidFill>
                          <a:latin typeface="Times New Roman" panose="02020603050405020304" pitchFamily="18" charset="0"/>
                          <a:cs typeface="Times New Roman" panose="02020603050405020304" pitchFamily="18" charset="0"/>
                        </a:rPr>
                        <a:t>learning:A</a:t>
                      </a:r>
                      <a:r>
                        <a:rPr lang="en-US" sz="1000" b="0" dirty="0">
                          <a:solidFill>
                            <a:srgbClr val="002060"/>
                          </a:solidFill>
                          <a:latin typeface="Times New Roman" panose="02020603050405020304" pitchFamily="18" charset="0"/>
                          <a:cs typeface="Times New Roman" panose="02020603050405020304" pitchFamily="18" charset="0"/>
                        </a:rPr>
                        <a:t> closer review(2022)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2060"/>
                          </a:solidFill>
                          <a:latin typeface="Times New Roman" panose="02020603050405020304" pitchFamily="18" charset="0"/>
                          <a:cs typeface="Times New Roman" panose="02020603050405020304" pitchFamily="18" charset="0"/>
                        </a:rPr>
                        <a:t>Manju Lata Joshi a,</a:t>
                      </a:r>
                      <a:br>
                        <a:rPr lang="en-US" sz="1000" dirty="0">
                          <a:solidFill>
                            <a:srgbClr val="002060"/>
                          </a:solidFill>
                          <a:latin typeface="Times New Roman" panose="02020603050405020304" pitchFamily="18" charset="0"/>
                          <a:cs typeface="Times New Roman" panose="02020603050405020304" pitchFamily="18" charset="0"/>
                        </a:rPr>
                      </a:br>
                      <a:r>
                        <a:rPr lang="en-US" sz="1000" dirty="0">
                          <a:solidFill>
                            <a:srgbClr val="002060"/>
                          </a:solidFill>
                          <a:latin typeface="Times New Roman" panose="02020603050405020304" pitchFamily="18" charset="0"/>
                          <a:cs typeface="Times New Roman" panose="02020603050405020304" pitchFamily="18" charset="0"/>
                        </a:rPr>
                        <a:t>Nehal </a:t>
                      </a:r>
                      <a:r>
                        <a:rPr lang="en-US" sz="1000" dirty="0" err="1">
                          <a:solidFill>
                            <a:srgbClr val="002060"/>
                          </a:solidFill>
                          <a:latin typeface="Times New Roman" panose="02020603050405020304" pitchFamily="18" charset="0"/>
                          <a:cs typeface="Times New Roman" panose="02020603050405020304" pitchFamily="18" charset="0"/>
                        </a:rPr>
                        <a:t>Kanoongo</a:t>
                      </a:r>
                      <a:r>
                        <a:rPr lang="en-US" sz="1000" dirty="0">
                          <a:solidFill>
                            <a:srgbClr val="002060"/>
                          </a:solidFill>
                          <a:latin typeface="Times New Roman" panose="02020603050405020304" pitchFamily="18" charset="0"/>
                          <a:cs typeface="Times New Roman" panose="02020603050405020304" pitchFamily="18" charset="0"/>
                        </a:rPr>
                        <a:t> b</a:t>
                      </a:r>
                      <a:endParaRPr lang="hi-IN" sz="1000" dirty="0"/>
                    </a:p>
                  </a:txBody>
                  <a:tcPr/>
                </a:tc>
                <a:tc>
                  <a:txBody>
                    <a:bodyPr/>
                    <a:lstStyle/>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This study analyses how facial expressions, </a:t>
                      </a:r>
                      <a:r>
                        <a:rPr lang="en-US" sz="1000" dirty="0" err="1">
                          <a:solidFill>
                            <a:srgbClr val="002060"/>
                          </a:solidFill>
                          <a:latin typeface="Times New Roman" panose="02020603050405020304" pitchFamily="18" charset="0"/>
                          <a:cs typeface="Times New Roman" panose="02020603050405020304" pitchFamily="18" charset="0"/>
                        </a:rPr>
                        <a:t>images,emotional</a:t>
                      </a:r>
                      <a:r>
                        <a:rPr lang="en-US" sz="1000" dirty="0">
                          <a:solidFill>
                            <a:srgbClr val="002060"/>
                          </a:solidFill>
                          <a:latin typeface="Times New Roman" panose="02020603050405020304" pitchFamily="18" charset="0"/>
                          <a:cs typeface="Times New Roman" panose="02020603050405020304" pitchFamily="18" charset="0"/>
                        </a:rPr>
                        <a:t> chat_x0002_bots and texts on social media platforms can effectively detect one’s emotions and then depression.</a:t>
                      </a:r>
                    </a:p>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Naïve-</a:t>
                      </a:r>
                      <a:r>
                        <a:rPr lang="en-US" sz="1000" dirty="0" err="1">
                          <a:solidFill>
                            <a:srgbClr val="002060"/>
                          </a:solidFill>
                          <a:latin typeface="Times New Roman" panose="02020603050405020304" pitchFamily="18" charset="0"/>
                          <a:cs typeface="Times New Roman" panose="02020603050405020304" pitchFamily="18" charset="0"/>
                        </a:rPr>
                        <a:t>Bayes,support</a:t>
                      </a:r>
                      <a:r>
                        <a:rPr lang="en-US" sz="1000" dirty="0">
                          <a:solidFill>
                            <a:srgbClr val="002060"/>
                          </a:solidFill>
                          <a:latin typeface="Times New Roman" panose="02020603050405020304" pitchFamily="18" charset="0"/>
                          <a:cs typeface="Times New Roman" panose="02020603050405020304" pitchFamily="18" charset="0"/>
                        </a:rPr>
                        <a:t> vector </a:t>
                      </a:r>
                      <a:r>
                        <a:rPr lang="en-US" sz="1000" dirty="0" err="1">
                          <a:solidFill>
                            <a:srgbClr val="002060"/>
                          </a:solidFill>
                          <a:latin typeface="Times New Roman" panose="02020603050405020304" pitchFamily="18" charset="0"/>
                          <a:cs typeface="Times New Roman" panose="02020603050405020304" pitchFamily="18" charset="0"/>
                        </a:rPr>
                        <a:t>machines,Long</a:t>
                      </a:r>
                      <a:r>
                        <a:rPr lang="en-US" sz="1000" dirty="0">
                          <a:solidFill>
                            <a:srgbClr val="002060"/>
                          </a:solidFill>
                          <a:latin typeface="Times New Roman" panose="02020603050405020304" pitchFamily="18" charset="0"/>
                          <a:cs typeface="Times New Roman" panose="02020603050405020304" pitchFamily="18" charset="0"/>
                        </a:rPr>
                        <a:t> term short memory-Radial neural </a:t>
                      </a:r>
                      <a:r>
                        <a:rPr lang="en-US" sz="1000" dirty="0" err="1">
                          <a:solidFill>
                            <a:srgbClr val="002060"/>
                          </a:solidFill>
                          <a:latin typeface="Times New Roman" panose="02020603050405020304" pitchFamily="18" charset="0"/>
                          <a:cs typeface="Times New Roman" panose="02020603050405020304" pitchFamily="18" charset="0"/>
                        </a:rPr>
                        <a:t>networks,logistic</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regression,linear</a:t>
                      </a:r>
                      <a:r>
                        <a:rPr lang="en-US" sz="1000" dirty="0">
                          <a:solidFill>
                            <a:srgbClr val="002060"/>
                          </a:solidFill>
                          <a:latin typeface="Times New Roman" panose="02020603050405020304" pitchFamily="18" charset="0"/>
                          <a:cs typeface="Times New Roman" panose="02020603050405020304" pitchFamily="18" charset="0"/>
                        </a:rPr>
                        <a:t> support vector are various ML techniques used to recognize emotions from text processing. Artificial neural network is used for feature extraction.</a:t>
                      </a:r>
                    </a:p>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Classification of images to detect emotions through facial expressions.</a:t>
                      </a:r>
                    </a:p>
                  </a:txBody>
                  <a:tcPr/>
                </a:tc>
                <a:extLst>
                  <a:ext uri="{0D108BD9-81ED-4DB2-BD59-A6C34878D82A}">
                    <a16:rowId xmlns:a16="http://schemas.microsoft.com/office/drawing/2014/main" val="1302401113"/>
                  </a:ext>
                </a:extLst>
              </a:tr>
              <a:tr h="889000">
                <a:tc>
                  <a:txBody>
                    <a:bodyPr/>
                    <a:lstStyle/>
                    <a:p>
                      <a:r>
                        <a:rPr lang="en-US" sz="1000" dirty="0"/>
                        <a:t>2</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Deep Learning for depression detection from Textual Data(2022)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002060"/>
                          </a:solidFill>
                          <a:latin typeface="Times New Roman" panose="02020603050405020304" pitchFamily="18" charset="0"/>
                          <a:cs typeface="Times New Roman" panose="02020603050405020304" pitchFamily="18" charset="0"/>
                        </a:rPr>
                        <a:t>Amma </a:t>
                      </a:r>
                      <a:r>
                        <a:rPr lang="en-US" sz="1000" dirty="0" err="1">
                          <a:solidFill>
                            <a:srgbClr val="002060"/>
                          </a:solidFill>
                          <a:latin typeface="Times New Roman" panose="02020603050405020304" pitchFamily="18" charset="0"/>
                          <a:cs typeface="Times New Roman" panose="02020603050405020304" pitchFamily="18" charset="0"/>
                        </a:rPr>
                        <a:t>Amanat</a:t>
                      </a:r>
                      <a:r>
                        <a:rPr lang="en-US" sz="1000" dirty="0">
                          <a:solidFill>
                            <a:srgbClr val="002060"/>
                          </a:solidFill>
                          <a:latin typeface="Times New Roman" panose="02020603050405020304" pitchFamily="18" charset="0"/>
                          <a:cs typeface="Times New Roman" panose="02020603050405020304" pitchFamily="18" charset="0"/>
                        </a:rPr>
                        <a:t> 1,Muhammad Rizwan 1,*,Abdul Rehman Javed 2,Maha </a:t>
                      </a:r>
                      <a:r>
                        <a:rPr lang="en-US" sz="1000" dirty="0" err="1">
                          <a:solidFill>
                            <a:srgbClr val="002060"/>
                          </a:solidFill>
                          <a:latin typeface="Times New Roman" panose="02020603050405020304" pitchFamily="18" charset="0"/>
                          <a:cs typeface="Times New Roman" panose="02020603050405020304" pitchFamily="18" charset="0"/>
                        </a:rPr>
                        <a:t>Abdelhaq</a:t>
                      </a:r>
                      <a:r>
                        <a:rPr lang="en-US" sz="1000" dirty="0">
                          <a:solidFill>
                            <a:srgbClr val="002060"/>
                          </a:solidFill>
                          <a:latin typeface="Times New Roman" panose="02020603050405020304" pitchFamily="18" charset="0"/>
                          <a:cs typeface="Times New Roman" panose="02020603050405020304" pitchFamily="18" charset="0"/>
                        </a:rPr>
                        <a:t> 3,Raed </a:t>
                      </a:r>
                      <a:r>
                        <a:rPr lang="en-US" sz="1000" dirty="0" err="1">
                          <a:solidFill>
                            <a:srgbClr val="002060"/>
                          </a:solidFill>
                          <a:latin typeface="Times New Roman" panose="02020603050405020304" pitchFamily="18" charset="0"/>
                          <a:cs typeface="Times New Roman" panose="02020603050405020304" pitchFamily="18" charset="0"/>
                        </a:rPr>
                        <a:t>Alsaqpour</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Sharmil</a:t>
                      </a:r>
                      <a:r>
                        <a:rPr lang="en-US" sz="1000" dirty="0">
                          <a:solidFill>
                            <a:srgbClr val="002060"/>
                          </a:solidFill>
                          <a:latin typeface="Times New Roman" panose="02020603050405020304" pitchFamily="18" charset="0"/>
                          <a:cs typeface="Times New Roman" panose="02020603050405020304" pitchFamily="18" charset="0"/>
                        </a:rPr>
                        <a:t> Pandya ,</a:t>
                      </a:r>
                      <a:r>
                        <a:rPr lang="en-US" sz="1000" dirty="0" err="1">
                          <a:solidFill>
                            <a:srgbClr val="002060"/>
                          </a:solidFill>
                          <a:latin typeface="Times New Roman" panose="02020603050405020304" pitchFamily="18" charset="0"/>
                          <a:cs typeface="Times New Roman" panose="02020603050405020304" pitchFamily="18" charset="0"/>
                        </a:rPr>
                        <a:t>Mueen</a:t>
                      </a:r>
                      <a:r>
                        <a:rPr lang="en-US" sz="1000" dirty="0">
                          <a:solidFill>
                            <a:srgbClr val="002060"/>
                          </a:solidFill>
                          <a:latin typeface="Times New Roman" panose="02020603050405020304" pitchFamily="18" charset="0"/>
                          <a:cs typeface="Times New Roman" panose="02020603050405020304" pitchFamily="18" charset="0"/>
                        </a:rPr>
                        <a:t> Uddin </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Productive model by implementing long short term memory model, consisting of two hidden </a:t>
                      </a:r>
                      <a:r>
                        <a:rPr lang="en-US" sz="1000" dirty="0" err="1">
                          <a:solidFill>
                            <a:srgbClr val="002060"/>
                          </a:solidFill>
                          <a:latin typeface="Times New Roman" panose="02020603050405020304" pitchFamily="18" charset="0"/>
                          <a:cs typeface="Times New Roman" panose="02020603050405020304" pitchFamily="18" charset="0"/>
                        </a:rPr>
                        <a:t>layers.Large</a:t>
                      </a:r>
                      <a:r>
                        <a:rPr lang="en-US" sz="1000" dirty="0">
                          <a:solidFill>
                            <a:srgbClr val="002060"/>
                          </a:solidFill>
                          <a:latin typeface="Times New Roman" panose="02020603050405020304" pitchFamily="18" charset="0"/>
                          <a:cs typeface="Times New Roman" panose="02020603050405020304" pitchFamily="18" charset="0"/>
                        </a:rPr>
                        <a:t> bias with Recurrent Neural Network with two dense layers.</a:t>
                      </a:r>
                    </a:p>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Train RNN on textual data to identify depression from text, semantics, written content.</a:t>
                      </a:r>
                      <a:endParaRPr lang="en-IN" sz="1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5465669"/>
                  </a:ext>
                </a:extLst>
              </a:tr>
              <a:tr h="870089">
                <a:tc>
                  <a:txBody>
                    <a:bodyPr/>
                    <a:lstStyle/>
                    <a:p>
                      <a:r>
                        <a:rPr lang="en-US" sz="1000" dirty="0"/>
                        <a:t>3</a:t>
                      </a:r>
                      <a:endParaRPr lang="hi-IN" sz="1000" dirty="0"/>
                    </a:p>
                  </a:txBody>
                  <a:tcPr/>
                </a:tc>
                <a:tc>
                  <a:txBody>
                    <a:bodyPr/>
                    <a:lstStyle/>
                    <a:p>
                      <a:r>
                        <a:rPr lang="en-US" sz="1000" b="0" dirty="0">
                          <a:solidFill>
                            <a:srgbClr val="002060"/>
                          </a:solidFill>
                          <a:latin typeface="Times New Roman" panose="02020603050405020304" pitchFamily="18" charset="0"/>
                          <a:cs typeface="Times New Roman" panose="02020603050405020304" pitchFamily="18" charset="0"/>
                        </a:rPr>
                        <a:t>Machine Learning Algorithms for  Depression : Diagnosis,</a:t>
                      </a:r>
                    </a:p>
                    <a:p>
                      <a:r>
                        <a:rPr lang="en-US" sz="1000" b="0" dirty="0">
                          <a:solidFill>
                            <a:srgbClr val="002060"/>
                          </a:solidFill>
                          <a:latin typeface="Times New Roman" panose="02020603050405020304" pitchFamily="18" charset="0"/>
                          <a:cs typeface="Times New Roman" panose="02020603050405020304" pitchFamily="18" charset="0"/>
                        </a:rPr>
                        <a:t>Insights and Research Directions(2022)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rgbClr val="002060"/>
                          </a:solidFill>
                          <a:latin typeface="Times New Roman" panose="02020603050405020304" pitchFamily="18" charset="0"/>
                          <a:cs typeface="Times New Roman" panose="02020603050405020304" pitchFamily="18" charset="0"/>
                        </a:rPr>
                        <a:t>Shumaila</a:t>
                      </a:r>
                      <a:r>
                        <a:rPr lang="en-US" sz="1000" dirty="0">
                          <a:solidFill>
                            <a:srgbClr val="002060"/>
                          </a:solidFill>
                          <a:latin typeface="Times New Roman" panose="02020603050405020304" pitchFamily="18" charset="0"/>
                          <a:cs typeface="Times New Roman" panose="02020603050405020304" pitchFamily="18" charset="0"/>
                        </a:rPr>
                        <a:t> Aleem, Noor </a:t>
                      </a:r>
                      <a:r>
                        <a:rPr lang="en-US" sz="1000" dirty="0" err="1">
                          <a:solidFill>
                            <a:srgbClr val="002060"/>
                          </a:solidFill>
                          <a:latin typeface="Times New Roman" panose="02020603050405020304" pitchFamily="18" charset="0"/>
                          <a:cs typeface="Times New Roman" panose="02020603050405020304" pitchFamily="18" charset="0"/>
                        </a:rPr>
                        <a:t>ul</a:t>
                      </a:r>
                      <a:r>
                        <a:rPr lang="en-US" sz="1000" dirty="0">
                          <a:solidFill>
                            <a:srgbClr val="002060"/>
                          </a:solidFill>
                          <a:latin typeface="Times New Roman" panose="02020603050405020304" pitchFamily="18" charset="0"/>
                          <a:cs typeface="Times New Roman" panose="02020603050405020304" pitchFamily="18" charset="0"/>
                        </a:rPr>
                        <a:t> Huda, Rashid Amin,*,Samina Khalid, Sultan S. </a:t>
                      </a:r>
                      <a:r>
                        <a:rPr lang="en-US" sz="1000" dirty="0" err="1">
                          <a:solidFill>
                            <a:srgbClr val="002060"/>
                          </a:solidFill>
                          <a:latin typeface="Times New Roman" panose="02020603050405020304" pitchFamily="18" charset="0"/>
                          <a:cs typeface="Times New Roman" panose="02020603050405020304" pitchFamily="18" charset="0"/>
                        </a:rPr>
                        <a:t>Alshamrani</a:t>
                      </a:r>
                      <a:r>
                        <a:rPr lang="en-US" sz="1000" dirty="0">
                          <a:solidFill>
                            <a:srgbClr val="002060"/>
                          </a:solidFill>
                          <a:latin typeface="Times New Roman" panose="02020603050405020304" pitchFamily="18" charset="0"/>
                          <a:cs typeface="Times New Roman" panose="02020603050405020304" pitchFamily="18" charset="0"/>
                        </a:rPr>
                        <a:t>, Abdullah </a:t>
                      </a:r>
                      <a:r>
                        <a:rPr lang="en-US" sz="1000" dirty="0" err="1">
                          <a:solidFill>
                            <a:srgbClr val="002060"/>
                          </a:solidFill>
                          <a:latin typeface="Times New Roman" panose="02020603050405020304" pitchFamily="18" charset="0"/>
                          <a:cs typeface="Times New Roman" panose="02020603050405020304" pitchFamily="18" charset="0"/>
                        </a:rPr>
                        <a:t>Alshchri</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General model diag_x0002_nosis involving data extraction, pre-processing, training ML classifier, detection classification, performance evaluation.</a:t>
                      </a:r>
                    </a:p>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Identify Objectives, limitations of different research studies presented in the domain.</a:t>
                      </a:r>
                      <a:endParaRPr lang="en-IN" sz="1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472190"/>
                  </a:ext>
                </a:extLst>
              </a:tr>
              <a:tr h="518707">
                <a:tc>
                  <a:txBody>
                    <a:bodyPr/>
                    <a:lstStyle/>
                    <a:p>
                      <a:r>
                        <a:rPr lang="en-US" sz="1000" dirty="0"/>
                        <a:t>4</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Depression Detection using Machine learning techniques(2021)</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rgbClr val="002060"/>
                          </a:solidFill>
                          <a:latin typeface="Times New Roman" panose="02020603050405020304" pitchFamily="18" charset="0"/>
                          <a:cs typeface="Times New Roman" panose="02020603050405020304" pitchFamily="18" charset="0"/>
                        </a:rPr>
                        <a:t>Kuhaneswaran</a:t>
                      </a:r>
                      <a:r>
                        <a:rPr lang="en-US" sz="1000" dirty="0">
                          <a:solidFill>
                            <a:srgbClr val="002060"/>
                          </a:solidFill>
                          <a:latin typeface="Times New Roman" panose="02020603050405020304" pitchFamily="18" charset="0"/>
                          <a:cs typeface="Times New Roman" panose="02020603050405020304" pitchFamily="18" charset="0"/>
                        </a:rPr>
                        <a:t> A/</a:t>
                      </a:r>
                      <a:r>
                        <a:rPr lang="en-US" sz="1000" dirty="0" err="1">
                          <a:solidFill>
                            <a:srgbClr val="002060"/>
                          </a:solidFill>
                          <a:latin typeface="Times New Roman" panose="02020603050405020304" pitchFamily="18" charset="0"/>
                          <a:cs typeface="Times New Roman" panose="02020603050405020304" pitchFamily="18" charset="0"/>
                        </a:rPr>
                        <a:t>I,Govindasamy,Naveen</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Palanichamy</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002060"/>
                          </a:solidFill>
                          <a:latin typeface="Times New Roman" panose="02020603050405020304" pitchFamily="18" charset="0"/>
                          <a:cs typeface="Times New Roman" panose="02020603050405020304" pitchFamily="18" charset="0"/>
                        </a:rPr>
                        <a:t>Twitter data is fed into different type of classifier i.e. Naive Bayes and Hybrid </a:t>
                      </a:r>
                      <a:r>
                        <a:rPr lang="en-US" sz="1000" dirty="0" err="1">
                          <a:solidFill>
                            <a:srgbClr val="002060"/>
                          </a:solidFill>
                          <a:latin typeface="Times New Roman" panose="02020603050405020304" pitchFamily="18" charset="0"/>
                          <a:cs typeface="Times New Roman" panose="02020603050405020304" pitchFamily="18" charset="0"/>
                        </a:rPr>
                        <a:t>model,NBTree</a:t>
                      </a:r>
                      <a:r>
                        <a:rPr lang="en-US" sz="1000" dirty="0">
                          <a:solidFill>
                            <a:srgbClr val="002060"/>
                          </a:solidFill>
                          <a:latin typeface="Times New Roman" panose="02020603050405020304" pitchFamily="18" charset="0"/>
                          <a:cs typeface="Times New Roman" panose="02020603050405020304" pitchFamily="18" charset="0"/>
                        </a:rPr>
                        <a:t>. </a:t>
                      </a:r>
                      <a:endParaRPr lang="en-IN" sz="1000"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extLst>
                  <a:ext uri="{0D108BD9-81ED-4DB2-BD59-A6C34878D82A}">
                    <a16:rowId xmlns:a16="http://schemas.microsoft.com/office/drawing/2014/main" val="649492156"/>
                  </a:ext>
                </a:extLst>
              </a:tr>
            </a:tbl>
          </a:graphicData>
        </a:graphic>
      </p:graphicFrame>
    </p:spTree>
    <p:extLst>
      <p:ext uri="{BB962C8B-B14F-4D97-AF65-F5344CB8AC3E}">
        <p14:creationId xmlns:p14="http://schemas.microsoft.com/office/powerpoint/2010/main" val="1779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697424" y="1"/>
            <a:ext cx="7726576" cy="8446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Proposed Methodology </a:t>
            </a:r>
            <a:endParaRPr sz="3200" b="1" dirty="0"/>
          </a:p>
        </p:txBody>
      </p:sp>
      <p:sp>
        <p:nvSpPr>
          <p:cNvPr id="2" name="Rectangle 1">
            <a:extLst>
              <a:ext uri="{FF2B5EF4-FFF2-40B4-BE49-F238E27FC236}">
                <a16:creationId xmlns:a16="http://schemas.microsoft.com/office/drawing/2014/main" id="{D8011CA6-EBF6-9FB2-35BC-304891E16BD9}"/>
              </a:ext>
            </a:extLst>
          </p:cNvPr>
          <p:cNvSpPr>
            <a:spLocks noChangeArrowheads="1"/>
          </p:cNvSpPr>
          <p:nvPr/>
        </p:nvSpPr>
        <p:spPr bwMode="auto">
          <a:xfrm rot="10800000" flipV="1">
            <a:off x="575732" y="1284016"/>
            <a:ext cx="6790267" cy="233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i-IN" altLang="hi-I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hi-IN" altLang="hi-IN" sz="1800" b="1" i="0" u="none" strike="noStrike" cap="none" normalizeH="0" baseline="0" dirty="0">
                <a:ln>
                  <a:noFill/>
                </a:ln>
                <a:solidFill>
                  <a:srgbClr val="374151"/>
                </a:solidFill>
                <a:effectLst/>
                <a:latin typeface="Söhne"/>
              </a:rPr>
              <a:t>Questions and Options</a:t>
            </a:r>
            <a:endParaRPr kumimoji="0" lang="hi-IN" altLang="hi-IN"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hi-IN" altLang="hi-IN" sz="1800" b="1" i="0" u="none" strike="noStrike" cap="none" normalizeH="0" baseline="0" dirty="0">
                <a:ln>
                  <a:noFill/>
                </a:ln>
                <a:solidFill>
                  <a:srgbClr val="374151"/>
                </a:solidFill>
                <a:effectLst/>
                <a:latin typeface="Söhne"/>
              </a:rPr>
              <a:t>Graphical User Interface (GUI)</a:t>
            </a:r>
            <a:endParaRPr kumimoji="0" lang="hi-IN" altLang="hi-IN"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hi-IN" altLang="hi-IN" sz="1800" b="1" i="0" u="none" strike="noStrike" cap="none" normalizeH="0" baseline="0" dirty="0">
                <a:ln>
                  <a:noFill/>
                </a:ln>
                <a:solidFill>
                  <a:srgbClr val="374151"/>
                </a:solidFill>
                <a:effectLst/>
                <a:latin typeface="Söhne"/>
              </a:rPr>
              <a:t>Randomized Question Order</a:t>
            </a:r>
            <a:endParaRPr kumimoji="0" lang="hi-IN" altLang="hi-IN"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IN" altLang="hi-IN" sz="1800" b="1" i="0" u="none" strike="noStrike" cap="none" normalizeH="0" baseline="0" dirty="0">
                <a:ln>
                  <a:noFill/>
                </a:ln>
                <a:solidFill>
                  <a:srgbClr val="374151"/>
                </a:solidFill>
                <a:effectLst/>
                <a:latin typeface="Söhne"/>
              </a:rPr>
              <a:t>4.</a:t>
            </a:r>
            <a:r>
              <a:rPr kumimoji="0" lang="hi-IN" altLang="hi-IN" sz="1800" b="1" i="0" u="none" strike="noStrike" cap="none" normalizeH="0" baseline="0" dirty="0">
                <a:ln>
                  <a:noFill/>
                </a:ln>
                <a:solidFill>
                  <a:srgbClr val="374151"/>
                </a:solidFill>
                <a:effectLst/>
                <a:latin typeface="Söhne"/>
              </a:rPr>
              <a:t>Data Storage</a:t>
            </a:r>
            <a:endParaRPr kumimoji="0" lang="hi-IN" altLang="hi-IN"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IN" altLang="hi-IN" sz="1800" b="1" i="0" u="none" strike="noStrike" cap="none" normalizeH="0" baseline="0" dirty="0">
                <a:ln>
                  <a:noFill/>
                </a:ln>
                <a:solidFill>
                  <a:srgbClr val="374151"/>
                </a:solidFill>
                <a:effectLst/>
                <a:latin typeface="Söhne"/>
              </a:rPr>
              <a:t>5.</a:t>
            </a:r>
            <a:r>
              <a:rPr kumimoji="0" lang="hi-IN" altLang="hi-IN" sz="1800" b="1" i="0" u="none" strike="noStrike" cap="none" normalizeH="0" baseline="0" dirty="0">
                <a:ln>
                  <a:noFill/>
                </a:ln>
                <a:solidFill>
                  <a:srgbClr val="374151"/>
                </a:solidFill>
                <a:effectLst/>
                <a:latin typeface="Söhne"/>
              </a:rPr>
              <a:t>Scoring</a:t>
            </a:r>
            <a:endParaRPr kumimoji="0" lang="hi-IN" altLang="hi-IN"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IN" altLang="hi-IN" sz="1800" b="1" dirty="0">
                <a:solidFill>
                  <a:srgbClr val="374151"/>
                </a:solidFill>
                <a:latin typeface="Söhne"/>
              </a:rPr>
              <a:t>6</a:t>
            </a:r>
            <a:r>
              <a:rPr kumimoji="0" lang="en-IN" altLang="hi-IN" sz="1800" b="1" i="0" u="none" strike="noStrike" cap="none" normalizeH="0" baseline="0" dirty="0">
                <a:ln>
                  <a:noFill/>
                </a:ln>
                <a:solidFill>
                  <a:srgbClr val="374151"/>
                </a:solidFill>
                <a:effectLst/>
                <a:latin typeface="Söhne"/>
              </a:rPr>
              <a:t>.</a:t>
            </a:r>
            <a:r>
              <a:rPr kumimoji="0" lang="hi-IN" altLang="hi-IN" sz="1800" b="1" i="0" u="none" strike="noStrike" cap="none" normalizeH="0" baseline="0" dirty="0">
                <a:ln>
                  <a:noFill/>
                </a:ln>
                <a:solidFill>
                  <a:srgbClr val="374151"/>
                </a:solidFill>
                <a:effectLst/>
                <a:latin typeface="Söhne"/>
              </a:rPr>
              <a:t>Result Display</a:t>
            </a:r>
            <a:endParaRPr kumimoji="0" lang="hi-IN" altLang="hi-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68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697424" y="224725"/>
            <a:ext cx="7726576" cy="6199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Outcome </a:t>
            </a:r>
            <a:endParaRPr sz="3200" b="1" dirty="0"/>
          </a:p>
        </p:txBody>
      </p:sp>
      <p:pic>
        <p:nvPicPr>
          <p:cNvPr id="3" name="Picture 2">
            <a:extLst>
              <a:ext uri="{FF2B5EF4-FFF2-40B4-BE49-F238E27FC236}">
                <a16:creationId xmlns:a16="http://schemas.microsoft.com/office/drawing/2014/main" id="{5A1EB69F-BF60-EBB8-1F62-9D51A0C8670B}"/>
              </a:ext>
            </a:extLst>
          </p:cNvPr>
          <p:cNvPicPr>
            <a:picLocks noChangeAspect="1"/>
          </p:cNvPicPr>
          <p:nvPr/>
        </p:nvPicPr>
        <p:blipFill rotWithShape="1">
          <a:blip r:embed="rId3"/>
          <a:srcRect l="11753" t="13168" r="13224" b="5516"/>
          <a:stretch/>
        </p:blipFill>
        <p:spPr>
          <a:xfrm>
            <a:off x="380998" y="795867"/>
            <a:ext cx="4538135" cy="3852333"/>
          </a:xfrm>
          <a:prstGeom prst="rect">
            <a:avLst/>
          </a:prstGeom>
        </p:spPr>
      </p:pic>
      <p:pic>
        <p:nvPicPr>
          <p:cNvPr id="7" name="Picture 6">
            <a:extLst>
              <a:ext uri="{FF2B5EF4-FFF2-40B4-BE49-F238E27FC236}">
                <a16:creationId xmlns:a16="http://schemas.microsoft.com/office/drawing/2014/main" id="{4FD47F4B-4074-4253-24C4-860AD670F420}"/>
              </a:ext>
            </a:extLst>
          </p:cNvPr>
          <p:cNvPicPr>
            <a:picLocks noChangeAspect="1"/>
          </p:cNvPicPr>
          <p:nvPr/>
        </p:nvPicPr>
        <p:blipFill rotWithShape="1">
          <a:blip r:embed="rId4"/>
          <a:srcRect l="12871" t="13004" r="12130" b="5185"/>
          <a:stretch/>
        </p:blipFill>
        <p:spPr>
          <a:xfrm>
            <a:off x="4205615" y="1972732"/>
            <a:ext cx="4760585" cy="2921001"/>
          </a:xfrm>
          <a:prstGeom prst="rect">
            <a:avLst/>
          </a:prstGeom>
        </p:spPr>
      </p:pic>
    </p:spTree>
    <p:extLst>
      <p:ext uri="{BB962C8B-B14F-4D97-AF65-F5344CB8AC3E}">
        <p14:creationId xmlns:p14="http://schemas.microsoft.com/office/powerpoint/2010/main" val="301003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697424" y="224725"/>
            <a:ext cx="7726576" cy="6199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Result</a:t>
            </a:r>
            <a:endParaRPr sz="3200" b="1" dirty="0"/>
          </a:p>
        </p:txBody>
      </p:sp>
      <p:pic>
        <p:nvPicPr>
          <p:cNvPr id="3" name="Picture 2">
            <a:extLst>
              <a:ext uri="{FF2B5EF4-FFF2-40B4-BE49-F238E27FC236}">
                <a16:creationId xmlns:a16="http://schemas.microsoft.com/office/drawing/2014/main" id="{A3218516-EC80-9FA1-5D35-EDC783B38652}"/>
              </a:ext>
            </a:extLst>
          </p:cNvPr>
          <p:cNvPicPr>
            <a:picLocks noChangeAspect="1"/>
          </p:cNvPicPr>
          <p:nvPr/>
        </p:nvPicPr>
        <p:blipFill rotWithShape="1">
          <a:blip r:embed="rId3"/>
          <a:srcRect l="11296" t="9053" r="12223" b="23457"/>
          <a:stretch/>
        </p:blipFill>
        <p:spPr>
          <a:xfrm>
            <a:off x="169333" y="855135"/>
            <a:ext cx="4349596" cy="2159000"/>
          </a:xfrm>
          <a:prstGeom prst="rect">
            <a:avLst/>
          </a:prstGeom>
        </p:spPr>
      </p:pic>
      <p:pic>
        <p:nvPicPr>
          <p:cNvPr id="5" name="Picture 4">
            <a:extLst>
              <a:ext uri="{FF2B5EF4-FFF2-40B4-BE49-F238E27FC236}">
                <a16:creationId xmlns:a16="http://schemas.microsoft.com/office/drawing/2014/main" id="{EBC9AC48-51D2-160D-7884-CB5CE5DE55C8}"/>
              </a:ext>
            </a:extLst>
          </p:cNvPr>
          <p:cNvPicPr>
            <a:picLocks noChangeAspect="1"/>
          </p:cNvPicPr>
          <p:nvPr/>
        </p:nvPicPr>
        <p:blipFill rotWithShape="1">
          <a:blip r:embed="rId4"/>
          <a:srcRect l="9445" t="21070" r="52593" b="32675"/>
          <a:stretch/>
        </p:blipFill>
        <p:spPr>
          <a:xfrm>
            <a:off x="3124200" y="203200"/>
            <a:ext cx="3273677" cy="2243667"/>
          </a:xfrm>
          <a:prstGeom prst="rect">
            <a:avLst/>
          </a:prstGeom>
        </p:spPr>
      </p:pic>
      <p:pic>
        <p:nvPicPr>
          <p:cNvPr id="11" name="Picture 10">
            <a:extLst>
              <a:ext uri="{FF2B5EF4-FFF2-40B4-BE49-F238E27FC236}">
                <a16:creationId xmlns:a16="http://schemas.microsoft.com/office/drawing/2014/main" id="{8C6EBC89-CEEF-A1BA-6024-E9FEF4225D58}"/>
              </a:ext>
            </a:extLst>
          </p:cNvPr>
          <p:cNvPicPr>
            <a:picLocks noChangeAspect="1"/>
          </p:cNvPicPr>
          <p:nvPr/>
        </p:nvPicPr>
        <p:blipFill rotWithShape="1">
          <a:blip r:embed="rId5"/>
          <a:srcRect l="1204" t="4938" r="64166" b="55885"/>
          <a:stretch/>
        </p:blipFill>
        <p:spPr>
          <a:xfrm>
            <a:off x="2108202" y="1955802"/>
            <a:ext cx="2953656" cy="1879600"/>
          </a:xfrm>
          <a:prstGeom prst="rect">
            <a:avLst/>
          </a:prstGeom>
        </p:spPr>
      </p:pic>
      <p:pic>
        <p:nvPicPr>
          <p:cNvPr id="15" name="Picture 14">
            <a:extLst>
              <a:ext uri="{FF2B5EF4-FFF2-40B4-BE49-F238E27FC236}">
                <a16:creationId xmlns:a16="http://schemas.microsoft.com/office/drawing/2014/main" id="{A519E4FA-F9DF-88BC-A983-EA2DE7A8D9AA}"/>
              </a:ext>
            </a:extLst>
          </p:cNvPr>
          <p:cNvPicPr>
            <a:picLocks noChangeAspect="1"/>
          </p:cNvPicPr>
          <p:nvPr/>
        </p:nvPicPr>
        <p:blipFill rotWithShape="1">
          <a:blip r:embed="rId6"/>
          <a:srcRect l="-185" r="67963" b="53251"/>
          <a:stretch/>
        </p:blipFill>
        <p:spPr>
          <a:xfrm>
            <a:off x="5850468" y="0"/>
            <a:ext cx="2946400" cy="2404534"/>
          </a:xfrm>
          <a:prstGeom prst="rect">
            <a:avLst/>
          </a:prstGeom>
        </p:spPr>
      </p:pic>
      <p:pic>
        <p:nvPicPr>
          <p:cNvPr id="17" name="Picture 16">
            <a:extLst>
              <a:ext uri="{FF2B5EF4-FFF2-40B4-BE49-F238E27FC236}">
                <a16:creationId xmlns:a16="http://schemas.microsoft.com/office/drawing/2014/main" id="{C5469A62-0AF2-46D9-27DB-EC730651F478}"/>
              </a:ext>
            </a:extLst>
          </p:cNvPr>
          <p:cNvPicPr>
            <a:picLocks noChangeAspect="1"/>
          </p:cNvPicPr>
          <p:nvPr/>
        </p:nvPicPr>
        <p:blipFill rotWithShape="1">
          <a:blip r:embed="rId7"/>
          <a:srcRect l="6575" t="10205" r="61758" b="42717"/>
          <a:stretch/>
        </p:blipFill>
        <p:spPr>
          <a:xfrm>
            <a:off x="59267" y="2722033"/>
            <a:ext cx="2895600" cy="2421467"/>
          </a:xfrm>
          <a:prstGeom prst="rect">
            <a:avLst/>
          </a:prstGeom>
        </p:spPr>
      </p:pic>
      <p:pic>
        <p:nvPicPr>
          <p:cNvPr id="19" name="Picture 18">
            <a:extLst>
              <a:ext uri="{FF2B5EF4-FFF2-40B4-BE49-F238E27FC236}">
                <a16:creationId xmlns:a16="http://schemas.microsoft.com/office/drawing/2014/main" id="{D1001734-1772-98C9-53B9-16D8432BD17F}"/>
              </a:ext>
            </a:extLst>
          </p:cNvPr>
          <p:cNvPicPr>
            <a:picLocks noChangeAspect="1"/>
          </p:cNvPicPr>
          <p:nvPr/>
        </p:nvPicPr>
        <p:blipFill rotWithShape="1">
          <a:blip r:embed="rId8"/>
          <a:srcRect l="8055" t="6254" r="62500" b="41894"/>
          <a:stretch/>
        </p:blipFill>
        <p:spPr>
          <a:xfrm>
            <a:off x="6299201" y="2031999"/>
            <a:ext cx="2692400" cy="2667001"/>
          </a:xfrm>
          <a:prstGeom prst="rect">
            <a:avLst/>
          </a:prstGeom>
        </p:spPr>
      </p:pic>
      <p:pic>
        <p:nvPicPr>
          <p:cNvPr id="29" name="Picture 28">
            <a:extLst>
              <a:ext uri="{FF2B5EF4-FFF2-40B4-BE49-F238E27FC236}">
                <a16:creationId xmlns:a16="http://schemas.microsoft.com/office/drawing/2014/main" id="{3BDA862D-D277-C91A-C6E9-5CF981E323A6}"/>
              </a:ext>
            </a:extLst>
          </p:cNvPr>
          <p:cNvPicPr>
            <a:picLocks noChangeAspect="1"/>
          </p:cNvPicPr>
          <p:nvPr/>
        </p:nvPicPr>
        <p:blipFill rotWithShape="1">
          <a:blip r:embed="rId9"/>
          <a:srcRect l="7500" t="11358" r="60741" b="42716"/>
          <a:stretch/>
        </p:blipFill>
        <p:spPr>
          <a:xfrm>
            <a:off x="3945467" y="3179233"/>
            <a:ext cx="2414852" cy="1964267"/>
          </a:xfrm>
          <a:prstGeom prst="rect">
            <a:avLst/>
          </a:prstGeom>
        </p:spPr>
      </p:pic>
    </p:spTree>
    <p:extLst>
      <p:ext uri="{BB962C8B-B14F-4D97-AF65-F5344CB8AC3E}">
        <p14:creationId xmlns:p14="http://schemas.microsoft.com/office/powerpoint/2010/main" val="405152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878D-7555-601A-F78F-46017D691256}"/>
              </a:ext>
            </a:extLst>
          </p:cNvPr>
          <p:cNvSpPr>
            <a:spLocks noGrp="1"/>
          </p:cNvSpPr>
          <p:nvPr>
            <p:ph type="title"/>
          </p:nvPr>
        </p:nvSpPr>
        <p:spPr/>
        <p:txBody>
          <a:bodyPr/>
          <a:lstStyle/>
          <a:p>
            <a:r>
              <a:rPr lang="en-US" dirty="0"/>
              <a:t>Conti……</a:t>
            </a:r>
            <a:endParaRPr lang="hi-IN" dirty="0"/>
          </a:p>
        </p:txBody>
      </p:sp>
      <p:pic>
        <p:nvPicPr>
          <p:cNvPr id="6" name="Picture 5">
            <a:extLst>
              <a:ext uri="{FF2B5EF4-FFF2-40B4-BE49-F238E27FC236}">
                <a16:creationId xmlns:a16="http://schemas.microsoft.com/office/drawing/2014/main" id="{18E7060A-A2C7-DFF3-668E-EE0CCE2F392E}"/>
              </a:ext>
            </a:extLst>
          </p:cNvPr>
          <p:cNvPicPr>
            <a:picLocks noChangeAspect="1"/>
          </p:cNvPicPr>
          <p:nvPr/>
        </p:nvPicPr>
        <p:blipFill rotWithShape="1">
          <a:blip r:embed="rId2"/>
          <a:srcRect l="8148" t="12675" r="11852" b="18684"/>
          <a:stretch/>
        </p:blipFill>
        <p:spPr>
          <a:xfrm>
            <a:off x="1159933" y="1176865"/>
            <a:ext cx="7315200" cy="3530601"/>
          </a:xfrm>
          <a:prstGeom prst="rect">
            <a:avLst/>
          </a:prstGeom>
        </p:spPr>
      </p:pic>
    </p:spTree>
    <p:extLst>
      <p:ext uri="{BB962C8B-B14F-4D97-AF65-F5344CB8AC3E}">
        <p14:creationId xmlns:p14="http://schemas.microsoft.com/office/powerpoint/2010/main" val="152913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1906293" y="1937288"/>
            <a:ext cx="7625166" cy="1697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THANK YOU……</a:t>
            </a:r>
            <a:endParaRPr sz="6600" dirty="0"/>
          </a:p>
        </p:txBody>
      </p:sp>
    </p:spTree>
  </p:cSld>
  <p:clrMapOvr>
    <a:masterClrMapping/>
  </p:clrMapOvr>
</p:sld>
</file>

<file path=ppt/theme/theme1.xml><?xml version="1.0" encoding="utf-8"?>
<a:theme xmlns:a="http://schemas.openxmlformats.org/drawingml/2006/main" name=" Physiotherapy Case Study by Slidesgo">
  <a:themeElements>
    <a:clrScheme name="Simple Light">
      <a:dk1>
        <a:srgbClr val="37545A"/>
      </a:dk1>
      <a:lt1>
        <a:srgbClr val="F2F2F2"/>
      </a:lt1>
      <a:dk2>
        <a:srgbClr val="A8C8B1"/>
      </a:dk2>
      <a:lt2>
        <a:srgbClr val="99CBD1"/>
      </a:lt2>
      <a:accent1>
        <a:srgbClr val="FFFFFF"/>
      </a:accent1>
      <a:accent2>
        <a:srgbClr val="FFFFFF"/>
      </a:accent2>
      <a:accent3>
        <a:srgbClr val="FFFFFF"/>
      </a:accent3>
      <a:accent4>
        <a:srgbClr val="FFFFFF"/>
      </a:accent4>
      <a:accent5>
        <a:srgbClr val="FFFFFF"/>
      </a:accent5>
      <a:accent6>
        <a:srgbClr val="FFFFFF"/>
      </a:accent6>
      <a:hlink>
        <a:srgbClr val="375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466</Words>
  <Application>Microsoft Office PowerPoint</Application>
  <PresentationFormat>On-screen Show (16:9)</PresentationFormat>
  <Paragraphs>56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Rubik</vt:lpstr>
      <vt:lpstr>Rubik SemiBold</vt:lpstr>
      <vt:lpstr>Arial</vt:lpstr>
      <vt:lpstr>Söhne</vt:lpstr>
      <vt:lpstr> Physiotherapy Case Study by Slidesgo</vt:lpstr>
      <vt:lpstr>Recognizing stages of Depression &amp;  Optimizing through Guided Imagery</vt:lpstr>
      <vt:lpstr>Problem Definition</vt:lpstr>
      <vt:lpstr>Work done </vt:lpstr>
      <vt:lpstr>Literature Survey</vt:lpstr>
      <vt:lpstr>Proposed Methodology </vt:lpstr>
      <vt:lpstr>Outcome </vt:lpstr>
      <vt:lpstr>Result</vt:lpstr>
      <vt:lpstr>Conti……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stages of Depression &amp;  Optimizing through Guided Imagery</dc:title>
  <dc:creator>HP</dc:creator>
  <cp:lastModifiedBy>Rishita Uikey</cp:lastModifiedBy>
  <cp:revision>22</cp:revision>
  <dcterms:modified xsi:type="dcterms:W3CDTF">2023-12-07T10:05:13Z</dcterms:modified>
</cp:coreProperties>
</file>