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1"/>
  </p:notesMasterIdLst>
  <p:sldIdLst>
    <p:sldId id="256" r:id="rId2"/>
    <p:sldId id="257" r:id="rId3"/>
    <p:sldId id="309" r:id="rId4"/>
    <p:sldId id="259" r:id="rId5"/>
    <p:sldId id="261" r:id="rId6"/>
    <p:sldId id="308" r:id="rId7"/>
    <p:sldId id="262" r:id="rId8"/>
    <p:sldId id="275" r:id="rId9"/>
    <p:sldId id="287" r:id="rId10"/>
  </p:sldIdLst>
  <p:sldSz cx="9144000" cy="5143500" type="screen16x9"/>
  <p:notesSz cx="6858000" cy="9144000"/>
  <p:embeddedFontLst>
    <p:embeddedFont>
      <p:font typeface="Barlow" panose="00000500000000000000" pitchFamily="2" charset="0"/>
      <p:regular r:id="rId12"/>
      <p:bold r:id="rId13"/>
      <p:italic r:id="rId14"/>
      <p:boldItalic r:id="rId15"/>
    </p:embeddedFont>
    <p:embeddedFont>
      <p:font typeface="Didact Gothic" panose="00000500000000000000" pitchFamily="2" charset="0"/>
      <p:regular r:id="rId16"/>
    </p:embeddedFont>
    <p:embeddedFont>
      <p:font typeface="Montserrat" panose="00000500000000000000" pitchFamily="2" charset="0"/>
      <p:regular r:id="rId17"/>
      <p:bold r:id="rId18"/>
      <p:italic r:id="rId19"/>
      <p:boldItalic r:id="rId20"/>
    </p:embeddedFont>
    <p:embeddedFont>
      <p:font typeface="Montserrat SemiBold" panose="00000700000000000000" pitchFamily="2" charset="0"/>
      <p:regular r:id="rId21"/>
      <p:bold r:id="rId22"/>
      <p:italic r:id="rId23"/>
      <p:boldItalic r:id="rId24"/>
    </p:embeddedFont>
    <p:embeddedFont>
      <p:font typeface="Rubik"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E305DD-8823-4581-BEF8-80766C7224C9}">
  <a:tblStyle styleId="{FFE305DD-8823-4581-BEF8-80766C7224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a9fa940987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9fa940987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a9fa940987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a9fa940987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2683950" y="3273525"/>
            <a:ext cx="575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1800" b="1">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3"/>
          <p:cNvSpPr txBox="1">
            <a:spLocks noGrp="1"/>
          </p:cNvSpPr>
          <p:nvPr>
            <p:ph type="subTitle" idx="1"/>
          </p:nvPr>
        </p:nvSpPr>
        <p:spPr>
          <a:xfrm flipH="1">
            <a:off x="2684000" y="1247225"/>
            <a:ext cx="5757300" cy="185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Didact Gothic"/>
              <a:buNone/>
              <a:defRPr sz="2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p:nvPr/>
        </p:nvSpPr>
        <p:spPr>
          <a:xfrm rot="10800000" flipH="1">
            <a:off x="1216200" y="2571750"/>
            <a:ext cx="1216200" cy="257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rot="10800000" flipH="1">
            <a:off x="0" y="1061825"/>
            <a:ext cx="1216200" cy="1509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1">
  <p:cSld name="CUSTOM_6">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12">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7119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58" name="Google Shape;158;p26"/>
          <p:cNvSpPr txBox="1">
            <a:spLocks noGrp="1"/>
          </p:cNvSpPr>
          <p:nvPr>
            <p:ph type="subTitle" idx="2"/>
          </p:nvPr>
        </p:nvSpPr>
        <p:spPr>
          <a:xfrm>
            <a:off x="7119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59" name="Google Shape;159;p26"/>
          <p:cNvSpPr txBox="1">
            <a:spLocks noGrp="1"/>
          </p:cNvSpPr>
          <p:nvPr>
            <p:ph type="subTitle" idx="3"/>
          </p:nvPr>
        </p:nvSpPr>
        <p:spPr>
          <a:xfrm>
            <a:off x="298395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0" name="Google Shape;160;p26"/>
          <p:cNvSpPr txBox="1">
            <a:spLocks noGrp="1"/>
          </p:cNvSpPr>
          <p:nvPr>
            <p:ph type="subTitle" idx="4"/>
          </p:nvPr>
        </p:nvSpPr>
        <p:spPr>
          <a:xfrm>
            <a:off x="298395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1" name="Google Shape;161;p26"/>
          <p:cNvSpPr txBox="1">
            <a:spLocks noGrp="1"/>
          </p:cNvSpPr>
          <p:nvPr>
            <p:ph type="subTitle" idx="5"/>
          </p:nvPr>
        </p:nvSpPr>
        <p:spPr>
          <a:xfrm>
            <a:off x="52560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2" name="Google Shape;162;p26"/>
          <p:cNvSpPr txBox="1">
            <a:spLocks noGrp="1"/>
          </p:cNvSpPr>
          <p:nvPr>
            <p:ph type="subTitle" idx="6"/>
          </p:nvPr>
        </p:nvSpPr>
        <p:spPr>
          <a:xfrm>
            <a:off x="52560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63" name="Google Shape;163;p26"/>
          <p:cNvSpPr txBox="1">
            <a:spLocks noGrp="1"/>
          </p:cNvSpPr>
          <p:nvPr>
            <p:ph type="subTitle" idx="7"/>
          </p:nvPr>
        </p:nvSpPr>
        <p:spPr>
          <a:xfrm>
            <a:off x="7119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4" name="Google Shape;164;p26"/>
          <p:cNvSpPr txBox="1">
            <a:spLocks noGrp="1"/>
          </p:cNvSpPr>
          <p:nvPr>
            <p:ph type="subTitle" idx="8"/>
          </p:nvPr>
        </p:nvSpPr>
        <p:spPr>
          <a:xfrm>
            <a:off x="7119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5" name="Google Shape;165;p26"/>
          <p:cNvSpPr txBox="1">
            <a:spLocks noGrp="1"/>
          </p:cNvSpPr>
          <p:nvPr>
            <p:ph type="subTitle" idx="9"/>
          </p:nvPr>
        </p:nvSpPr>
        <p:spPr>
          <a:xfrm>
            <a:off x="298395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6" name="Google Shape;166;p26"/>
          <p:cNvSpPr txBox="1">
            <a:spLocks noGrp="1"/>
          </p:cNvSpPr>
          <p:nvPr>
            <p:ph type="subTitle" idx="13"/>
          </p:nvPr>
        </p:nvSpPr>
        <p:spPr>
          <a:xfrm>
            <a:off x="298395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7" name="Google Shape;167;p26"/>
          <p:cNvSpPr txBox="1">
            <a:spLocks noGrp="1"/>
          </p:cNvSpPr>
          <p:nvPr>
            <p:ph type="subTitle" idx="14"/>
          </p:nvPr>
        </p:nvSpPr>
        <p:spPr>
          <a:xfrm>
            <a:off x="52560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8" name="Google Shape;168;p26"/>
          <p:cNvSpPr txBox="1">
            <a:spLocks noGrp="1"/>
          </p:cNvSpPr>
          <p:nvPr>
            <p:ph type="subTitle" idx="15"/>
          </p:nvPr>
        </p:nvSpPr>
        <p:spPr>
          <a:xfrm>
            <a:off x="52560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9" name="Google Shape;169;p26"/>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70" name="Google Shape;170;p26"/>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792780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63" r:id="rId6"/>
    <p:sldLayoutId id="2147483666"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2" name="Google Shape;242;p31">
            <a:extLst>
              <a:ext uri="{FF2B5EF4-FFF2-40B4-BE49-F238E27FC236}">
                <a16:creationId xmlns:a16="http://schemas.microsoft.com/office/drawing/2014/main" id="{34627011-061D-59D3-B9CA-FFC6E04739D6}"/>
              </a:ext>
            </a:extLst>
          </p:cNvPr>
          <p:cNvSpPr txBox="1">
            <a:spLocks/>
          </p:cNvSpPr>
          <p:nvPr/>
        </p:nvSpPr>
        <p:spPr>
          <a:xfrm>
            <a:off x="440267" y="-263471"/>
            <a:ext cx="7988734" cy="12166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Montserrat"/>
              <a:buNone/>
              <a:defRPr sz="53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buSzPct val="163636"/>
            </a:pPr>
            <a:r>
              <a:rPr lang="en-US" sz="2700" dirty="0">
                <a:solidFill>
                  <a:schemeClr val="accent5"/>
                </a:solidFill>
                <a:latin typeface="Rubik" panose="020B0604020202020204" charset="-79"/>
                <a:ea typeface="Times New Roman"/>
                <a:cs typeface="Rubik" panose="020B0604020202020204" charset="-79"/>
                <a:sym typeface="Times New Roman"/>
              </a:rPr>
              <a:t> </a:t>
            </a:r>
            <a:r>
              <a:rPr lang="en-US" sz="2800" dirty="0">
                <a:solidFill>
                  <a:schemeClr val="accent1"/>
                </a:solidFill>
                <a:latin typeface="Rubik" panose="020B0604020202020204" charset="-79"/>
                <a:ea typeface="Times New Roman"/>
                <a:cs typeface="Rubik" panose="020B0604020202020204" charset="-79"/>
                <a:sym typeface="Times New Roman"/>
              </a:rPr>
              <a:t>Recognizing stages of Depression &amp; </a:t>
            </a:r>
            <a:br>
              <a:rPr lang="en-US" sz="2800" dirty="0">
                <a:solidFill>
                  <a:schemeClr val="accent1"/>
                </a:solidFill>
                <a:latin typeface="Rubik" panose="020B0604020202020204" charset="-79"/>
                <a:ea typeface="Times New Roman"/>
                <a:cs typeface="Rubik" panose="020B0604020202020204" charset="-79"/>
                <a:sym typeface="Times New Roman"/>
              </a:rPr>
            </a:br>
            <a:r>
              <a:rPr lang="en-US" sz="2800" dirty="0">
                <a:solidFill>
                  <a:schemeClr val="accent1"/>
                </a:solidFill>
                <a:latin typeface="Rubik" panose="020B0604020202020204" charset="-79"/>
                <a:ea typeface="Times New Roman"/>
                <a:cs typeface="Rubik" panose="020B0604020202020204" charset="-79"/>
                <a:sym typeface="Times New Roman"/>
              </a:rPr>
              <a:t>Optimizing through Guided Imagery</a:t>
            </a:r>
          </a:p>
        </p:txBody>
      </p:sp>
      <p:cxnSp>
        <p:nvCxnSpPr>
          <p:cNvPr id="3" name="Google Shape;244;p31">
            <a:extLst>
              <a:ext uri="{FF2B5EF4-FFF2-40B4-BE49-F238E27FC236}">
                <a16:creationId xmlns:a16="http://schemas.microsoft.com/office/drawing/2014/main" id="{D1294B1B-6017-3598-38D3-F30A7FC1BFAF}"/>
              </a:ext>
            </a:extLst>
          </p:cNvPr>
          <p:cNvCxnSpPr>
            <a:cxnSpLocks/>
          </p:cNvCxnSpPr>
          <p:nvPr/>
        </p:nvCxnSpPr>
        <p:spPr>
          <a:xfrm>
            <a:off x="745067" y="972690"/>
            <a:ext cx="7676833" cy="0"/>
          </a:xfrm>
          <a:prstGeom prst="straightConnector1">
            <a:avLst/>
          </a:prstGeom>
          <a:noFill/>
          <a:ln w="19050" cap="flat" cmpd="sng">
            <a:solidFill>
              <a:schemeClr val="dk1"/>
            </a:solidFill>
            <a:prstDash val="solid"/>
            <a:round/>
            <a:headEnd type="none" w="med" len="med"/>
            <a:tailEnd type="none" w="med" len="med"/>
          </a:ln>
        </p:spPr>
      </p:cxnSp>
      <p:sp>
        <p:nvSpPr>
          <p:cNvPr id="9" name="TextBox 8">
            <a:extLst>
              <a:ext uri="{FF2B5EF4-FFF2-40B4-BE49-F238E27FC236}">
                <a16:creationId xmlns:a16="http://schemas.microsoft.com/office/drawing/2014/main" id="{4422E3C6-BCE4-B5C3-F2CE-6C4A5BFEE7BD}"/>
              </a:ext>
            </a:extLst>
          </p:cNvPr>
          <p:cNvSpPr txBox="1"/>
          <p:nvPr/>
        </p:nvSpPr>
        <p:spPr>
          <a:xfrm>
            <a:off x="1185332" y="1116701"/>
            <a:ext cx="6739467" cy="4583819"/>
          </a:xfrm>
          <a:prstGeom prst="rect">
            <a:avLst/>
          </a:prstGeom>
          <a:noFill/>
        </p:spPr>
        <p:txBody>
          <a:bodyPr wrap="square">
            <a:spAutoFit/>
          </a:bodyPr>
          <a:lstStyle/>
          <a:p>
            <a:pPr marL="0" lvl="0" indent="0" algn="ctr" rtl="0">
              <a:lnSpc>
                <a:spcPct val="80000"/>
              </a:lnSpc>
              <a:spcBef>
                <a:spcPts val="0"/>
              </a:spcBef>
              <a:spcAft>
                <a:spcPts val="0"/>
              </a:spcAft>
              <a:buClr>
                <a:srgbClr val="888888"/>
              </a:buClr>
              <a:buSzPct val="100000"/>
              <a:buNone/>
            </a:pPr>
            <a:r>
              <a:rPr lang="en-US" sz="1800" b="1" i="0" u="none" dirty="0">
                <a:solidFill>
                  <a:schemeClr val="tx1"/>
                </a:solidFill>
                <a:latin typeface="Times New Roman"/>
                <a:ea typeface="Times New Roman"/>
                <a:cs typeface="Times New Roman"/>
                <a:sym typeface="Times New Roman"/>
              </a:rPr>
              <a:t> </a:t>
            </a: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PRO</a:t>
            </a: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GRESS</a:t>
            </a: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  SEMINAR 5</a:t>
            </a:r>
            <a:endParaRPr lang="en-US" sz="1600" b="1"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80000"/>
              </a:lnSpc>
              <a:spcBef>
                <a:spcPts val="440"/>
              </a:spcBef>
              <a:spcAft>
                <a:spcPts val="0"/>
              </a:spcAft>
              <a:buClr>
                <a:schemeClr val="dk1"/>
              </a:buClr>
              <a:buSzPct val="100000"/>
              <a:buNone/>
            </a:pP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Session 2023-24</a:t>
            </a:r>
          </a:p>
          <a:p>
            <a:pPr marL="0" lvl="0" indent="0" algn="ctr" rtl="0">
              <a:lnSpc>
                <a:spcPct val="80000"/>
              </a:lnSpc>
              <a:spcBef>
                <a:spcPts val="440"/>
              </a:spcBef>
              <a:spcAft>
                <a:spcPts val="0"/>
              </a:spcAft>
              <a:buClr>
                <a:schemeClr val="dk1"/>
              </a:buClr>
              <a:buSzPct val="100000"/>
              <a:buNone/>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(G11)</a:t>
            </a:r>
          </a:p>
          <a:p>
            <a:pPr marL="0" lvl="0" indent="0" algn="ctr" rtl="0">
              <a:lnSpc>
                <a:spcPct val="80000"/>
              </a:lnSpc>
              <a:spcBef>
                <a:spcPts val="440"/>
              </a:spcBef>
              <a:spcAft>
                <a:spcPts val="0"/>
              </a:spcAft>
              <a:buClr>
                <a:schemeClr val="dk1"/>
              </a:buClr>
              <a:buSzPct val="100000"/>
              <a:buNone/>
            </a:pPr>
            <a:endPar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Guided by </a:t>
            </a:r>
            <a:endPar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 Prof. Nikita P. </a:t>
            </a:r>
            <a:r>
              <a:rPr lang="en-US" sz="1600" b="1" i="0" u="none" dirty="0" err="1">
                <a:solidFill>
                  <a:schemeClr val="tx1"/>
                </a:solidFill>
                <a:latin typeface="Times New Roman" panose="02020603050405020304" pitchFamily="18" charset="0"/>
                <a:ea typeface="Times New Roman"/>
                <a:cs typeface="Times New Roman" panose="02020603050405020304" pitchFamily="18" charset="0"/>
                <a:sym typeface="Times New Roman"/>
              </a:rPr>
              <a:t>Giradkar</a:t>
            </a:r>
            <a:endPar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endPar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Co-Guided by</a:t>
            </a:r>
          </a:p>
          <a:p>
            <a:pPr marL="0" lvl="0" indent="0" algn="ctr" rtl="0">
              <a:lnSpc>
                <a:spcPct val="80000"/>
              </a:lnSpc>
              <a:spcBef>
                <a:spcPts val="440"/>
              </a:spcBef>
              <a:spcAft>
                <a:spcPts val="0"/>
              </a:spcAft>
              <a:buClr>
                <a:schemeClr val="dk1"/>
              </a:buClr>
              <a:buSzPct val="100000"/>
              <a:buNone/>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Dr. </a:t>
            </a:r>
            <a:r>
              <a:rPr lang="en-IN" sz="16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Shaini</a:t>
            </a:r>
            <a:r>
              <a:rPr lang="en-IN"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Suraj </a:t>
            </a:r>
            <a:endPar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endPar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600" b="1" i="0" u="none" dirty="0" err="1">
                <a:solidFill>
                  <a:schemeClr val="tx1"/>
                </a:solidFill>
                <a:latin typeface="Times New Roman" panose="02020603050405020304" pitchFamily="18" charset="0"/>
                <a:ea typeface="Times New Roman"/>
                <a:cs typeface="Times New Roman" panose="02020603050405020304" pitchFamily="18" charset="0"/>
                <a:sym typeface="Times New Roman"/>
              </a:rPr>
              <a:t>Projectees</a:t>
            </a:r>
            <a:endPar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Rishita Uikey</a:t>
            </a:r>
          </a:p>
          <a:p>
            <a:pPr marL="0" lvl="0" indent="0" algn="ctr" rtl="0">
              <a:lnSpc>
                <a:spcPct val="80000"/>
              </a:lnSpc>
              <a:spcBef>
                <a:spcPts val="440"/>
              </a:spcBef>
              <a:spcAft>
                <a:spcPts val="0"/>
              </a:spcAft>
              <a:buClr>
                <a:schemeClr val="dk1"/>
              </a:buClr>
              <a:buSzPct val="100000"/>
              <a:buNone/>
            </a:pP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Arpita Mishra</a:t>
            </a:r>
          </a:p>
          <a:p>
            <a:pPr marL="0" lvl="0" indent="0" algn="ctr" rtl="0">
              <a:lnSpc>
                <a:spcPct val="80000"/>
              </a:lnSpc>
              <a:spcBef>
                <a:spcPts val="440"/>
              </a:spcBef>
              <a:spcAft>
                <a:spcPts val="0"/>
              </a:spcAft>
              <a:buClr>
                <a:schemeClr val="dk1"/>
              </a:buClr>
              <a:buSzPct val="100000"/>
              <a:buNone/>
            </a:pP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Achal </a:t>
            </a:r>
            <a:r>
              <a:rPr lang="en-US" sz="1600" b="1" i="0" u="none" dirty="0" err="1">
                <a:solidFill>
                  <a:schemeClr val="tx1"/>
                </a:solidFill>
                <a:latin typeface="Times New Roman" panose="02020603050405020304" pitchFamily="18" charset="0"/>
                <a:ea typeface="Times New Roman"/>
                <a:cs typeface="Times New Roman" panose="02020603050405020304" pitchFamily="18" charset="0"/>
                <a:sym typeface="Times New Roman"/>
              </a:rPr>
              <a:t>Akulwar</a:t>
            </a:r>
            <a:endParaRPr lang="en-US" sz="1600" b="1"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80000"/>
              </a:lnSpc>
              <a:spcBef>
                <a:spcPts val="440"/>
              </a:spcBef>
              <a:spcAft>
                <a:spcPts val="0"/>
              </a:spcAft>
              <a:buClr>
                <a:schemeClr val="dk1"/>
              </a:buClr>
              <a:buSzPct val="100000"/>
              <a:buNone/>
            </a:pP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  Sakshi Deshmukh</a:t>
            </a: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  </a:t>
            </a:r>
            <a:endPar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algn="ctr">
              <a:lnSpc>
                <a:spcPct val="80000"/>
              </a:lnSpc>
              <a:spcBef>
                <a:spcPts val="440"/>
              </a:spcBef>
              <a:buClr>
                <a:schemeClr val="dk1"/>
              </a:buClr>
              <a:buSzPct val="100000"/>
            </a:pP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Saloni </a:t>
            </a:r>
            <a:r>
              <a:rPr lang="en-US" sz="1600" b="1" i="0" u="none" dirty="0" err="1">
                <a:solidFill>
                  <a:schemeClr val="tx1"/>
                </a:solidFill>
                <a:latin typeface="Times New Roman" panose="02020603050405020304" pitchFamily="18" charset="0"/>
                <a:ea typeface="Times New Roman"/>
                <a:cs typeface="Times New Roman" panose="02020603050405020304" pitchFamily="18" charset="0"/>
                <a:sym typeface="Times New Roman"/>
              </a:rPr>
              <a:t>Urade</a:t>
            </a:r>
            <a:endParaRPr lang="en-US" sz="1600" b="1"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80000"/>
              </a:lnSpc>
              <a:spcBef>
                <a:spcPts val="440"/>
              </a:spcBef>
              <a:spcAft>
                <a:spcPts val="0"/>
              </a:spcAft>
              <a:buClr>
                <a:schemeClr val="dk1"/>
              </a:buClr>
              <a:buSzPct val="100000"/>
              <a:buNone/>
            </a:pPr>
            <a:endPar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rgbClr val="888888"/>
              </a:buClr>
              <a:buSzPct val="100000"/>
              <a:buNone/>
            </a:pPr>
            <a:endPar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accent1"/>
                </a:solidFill>
                <a:latin typeface="Arial" panose="020B0604020202020204" pitchFamily="34" charset="0"/>
                <a:cs typeface="Arial" panose="020B0604020202020204" pitchFamily="34" charset="0"/>
              </a:rPr>
              <a:t>Problem Statement</a:t>
            </a:r>
            <a:endParaRPr dirty="0"/>
          </a:p>
        </p:txBody>
      </p:sp>
      <p:sp>
        <p:nvSpPr>
          <p:cNvPr id="192" name="Google Shape;192;p31"/>
          <p:cNvSpPr txBox="1">
            <a:spLocks noGrp="1"/>
          </p:cNvSpPr>
          <p:nvPr>
            <p:ph type="body" idx="1"/>
          </p:nvPr>
        </p:nvSpPr>
        <p:spPr>
          <a:xfrm>
            <a:off x="426203" y="1041400"/>
            <a:ext cx="5672380" cy="3527475"/>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n-US" sz="2000" b="0" i="0" dirty="0">
                <a:solidFill>
                  <a:schemeClr val="tx1"/>
                </a:solidFill>
                <a:effectLst/>
                <a:latin typeface="Times New Roman" panose="02020603050405020304" pitchFamily="18" charset="0"/>
                <a:cs typeface="Times New Roman" panose="02020603050405020304" pitchFamily="18" charset="0"/>
              </a:rPr>
              <a:t>Navigating emotional challenges can be tough, with many facing difficulties in recognizing and addressing their feelings. Our exciting web platform is here to change that! By using facial expression tech, we not only detect emotions but also offer personalized support in real-time, making the journey to better mental health engaging and tailored just for you.</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Clr>
                <a:schemeClr val="dk1"/>
              </a:buClr>
              <a:buSzPts val="1100"/>
              <a:buNone/>
            </a:pPr>
            <a:endParaRPr lang="en-US" sz="1200"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pic>
        <p:nvPicPr>
          <p:cNvPr id="2" name="Picture 6">
            <a:extLst>
              <a:ext uri="{FF2B5EF4-FFF2-40B4-BE49-F238E27FC236}">
                <a16:creationId xmlns:a16="http://schemas.microsoft.com/office/drawing/2014/main" id="{C3251983-0CC3-B1EA-959B-1716D0DFB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803" y="3451988"/>
            <a:ext cx="3809188" cy="14808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8C2E62D-926F-5CDF-0D4E-7D6F334AB2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822" t="2207" r="12380" b="2479"/>
          <a:stretch/>
        </p:blipFill>
        <p:spPr bwMode="auto">
          <a:xfrm>
            <a:off x="6153275" y="927289"/>
            <a:ext cx="2990725" cy="2931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409F75-2177-7E34-255D-E68888641215}"/>
              </a:ext>
            </a:extLst>
          </p:cNvPr>
          <p:cNvSpPr>
            <a:spLocks noGrp="1"/>
          </p:cNvSpPr>
          <p:nvPr>
            <p:ph type="body" idx="1"/>
          </p:nvPr>
        </p:nvSpPr>
        <p:spPr>
          <a:xfrm>
            <a:off x="270932" y="626533"/>
            <a:ext cx="8568267" cy="3942342"/>
          </a:xfrm>
        </p:spPr>
        <p:txBody>
          <a:bodyPr/>
          <a:lstStyle/>
          <a:p>
            <a:pPr marL="139700" indent="0" algn="just">
              <a:buNone/>
            </a:pPr>
            <a:r>
              <a:rPr lang="en-US" sz="1800" dirty="0">
                <a:solidFill>
                  <a:schemeClr val="tx1"/>
                </a:solidFill>
                <a:latin typeface="Times New Roman" panose="02020603050405020304" pitchFamily="18" charset="0"/>
                <a:cs typeface="Times New Roman" panose="02020603050405020304" pitchFamily="18" charset="0"/>
              </a:rPr>
              <a:t>Depression is a growing concern, with individuals often unaware of their suffering, leading to decreased activity and emotional instability. In severe cases, depression can tragically lead to suicide. To mitigate the rising death rates and address the disorder from its onset, our project introduces a solution for detecting and managing depression through guided imagery. Our innovative approach leverages advanced technology to detect depression symptoms early on, providing timely interventions to prevent adverse outcomes. By analyzing various data inputs including emotional states and cognitive patterns, our system identifies individuals at risk of depression and offers personalized solutions tailored to their needs. Through the use of guided imagery, individuals experiencing depression can engage in therapeutic practices aimed at alleviating symptoms and promoting emotional well-being. By combining machine learning algorithms with confidential data analysis, our project pioneers an effective method for early detection and intervention, thereby reducing the stigma associated with mental health disorders and improving overall mental health outcomes.</a:t>
            </a:r>
            <a:endParaRPr lang="hi-IN" sz="1800" dirty="0">
              <a:solidFill>
                <a:schemeClr val="tx1"/>
              </a:solidFill>
              <a:latin typeface="Times New Roman" panose="02020603050405020304" pitchFamily="18" charset="0"/>
            </a:endParaRPr>
          </a:p>
        </p:txBody>
      </p:sp>
      <p:sp>
        <p:nvSpPr>
          <p:cNvPr id="3" name="Title 2">
            <a:extLst>
              <a:ext uri="{FF2B5EF4-FFF2-40B4-BE49-F238E27FC236}">
                <a16:creationId xmlns:a16="http://schemas.microsoft.com/office/drawing/2014/main" id="{0DA32036-0DB5-CA94-7215-FCC9FDD1C69A}"/>
              </a:ext>
            </a:extLst>
          </p:cNvPr>
          <p:cNvSpPr>
            <a:spLocks noGrp="1"/>
          </p:cNvSpPr>
          <p:nvPr>
            <p:ph type="title"/>
          </p:nvPr>
        </p:nvSpPr>
        <p:spPr>
          <a:xfrm>
            <a:off x="713225" y="0"/>
            <a:ext cx="7717500" cy="635000"/>
          </a:xfrm>
        </p:spPr>
        <p:txBody>
          <a:bodyPr/>
          <a:lstStyle/>
          <a:p>
            <a:r>
              <a:rPr lang="en-US" dirty="0"/>
              <a:t>Abstract</a:t>
            </a:r>
            <a:endParaRPr lang="hi-IN" dirty="0"/>
          </a:p>
        </p:txBody>
      </p:sp>
    </p:spTree>
    <p:extLst>
      <p:ext uri="{BB962C8B-B14F-4D97-AF65-F5344CB8AC3E}">
        <p14:creationId xmlns:p14="http://schemas.microsoft.com/office/powerpoint/2010/main" val="355823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3"/>
          <p:cNvSpPr txBox="1">
            <a:spLocks noGrp="1"/>
          </p:cNvSpPr>
          <p:nvPr>
            <p:ph type="body" idx="1"/>
          </p:nvPr>
        </p:nvSpPr>
        <p:spPr>
          <a:xfrm>
            <a:off x="355601" y="1152475"/>
            <a:ext cx="5638800" cy="3416400"/>
          </a:xfrm>
          <a:prstGeom prst="rect">
            <a:avLst/>
          </a:prstGeom>
        </p:spPr>
        <p:txBody>
          <a:bodyPr spcFirstLastPara="1" wrap="square" lIns="91425" tIns="91425" rIns="91425" bIns="91425" anchor="t" anchorCtr="0">
            <a:noAutofit/>
          </a:bodyPr>
          <a:lstStyle/>
          <a:p>
            <a:pPr marL="152400" indent="0" algn="just">
              <a:buNone/>
            </a:pPr>
            <a:r>
              <a:rPr lang="en-US" sz="2000" dirty="0">
                <a:solidFill>
                  <a:schemeClr val="tx1"/>
                </a:solidFill>
                <a:latin typeface="Times New Roman" panose="02020603050405020304" pitchFamily="18" charset="0"/>
                <a:cs typeface="Times New Roman" panose="02020603050405020304" pitchFamily="18" charset="0"/>
              </a:rPr>
              <a:t>Our solution combines 25 interactive questions with real-time facial expression analysis through your device's camera. This dual approach offers personalized insights and recommendations, making mental well-being assessment quick, engaging, and effective.</a:t>
            </a:r>
          </a:p>
        </p:txBody>
      </p:sp>
      <p:sp>
        <p:nvSpPr>
          <p:cNvPr id="214" name="Google Shape;214;p3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solidFill>
                  <a:schemeClr val="accent1"/>
                </a:solidFill>
                <a:latin typeface="Arial" panose="020B0604020202020204" pitchFamily="34" charset="0"/>
                <a:cs typeface="Arial" panose="020B0604020202020204" pitchFamily="34" charset="0"/>
              </a:rPr>
              <a:t>Proposed Solution</a:t>
            </a:r>
            <a:endParaRPr dirty="0"/>
          </a:p>
        </p:txBody>
      </p:sp>
      <p:pic>
        <p:nvPicPr>
          <p:cNvPr id="2" name="Picture 8">
            <a:extLst>
              <a:ext uri="{FF2B5EF4-FFF2-40B4-BE49-F238E27FC236}">
                <a16:creationId xmlns:a16="http://schemas.microsoft.com/office/drawing/2014/main" id="{8BDAE5B8-3572-F7EE-9056-50CD0661F2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099"/>
          <a:stretch/>
        </p:blipFill>
        <p:spPr bwMode="auto">
          <a:xfrm>
            <a:off x="6544733" y="1168351"/>
            <a:ext cx="2133599" cy="20405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F70BF92-1347-525B-6456-FB4150F7DB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4754" y="3295882"/>
            <a:ext cx="1363578" cy="9663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18" name="Subtitle 17">
            <a:extLst>
              <a:ext uri="{FF2B5EF4-FFF2-40B4-BE49-F238E27FC236}">
                <a16:creationId xmlns:a16="http://schemas.microsoft.com/office/drawing/2014/main" id="{C27B4C1C-1AF2-2EF4-CBAD-89D01BE5723A}"/>
              </a:ext>
            </a:extLst>
          </p:cNvPr>
          <p:cNvSpPr>
            <a:spLocks noGrp="1"/>
          </p:cNvSpPr>
          <p:nvPr>
            <p:ph type="subTitle" idx="4294967295"/>
          </p:nvPr>
        </p:nvSpPr>
        <p:spPr>
          <a:xfrm>
            <a:off x="457200" y="711200"/>
            <a:ext cx="8238067" cy="4338638"/>
          </a:xfrm>
        </p:spPr>
        <p:txBody>
          <a:bodyPr/>
          <a:lstStyle/>
          <a:p>
            <a:pPr marL="0" indent="0" algn="just">
              <a:spcBef>
                <a:spcPts val="300"/>
              </a:spcBef>
              <a:spcAft>
                <a:spcPts val="300"/>
              </a:spcAft>
            </a:pPr>
            <a:r>
              <a:rPr lang="en-IN" b="1" i="0" dirty="0">
                <a:solidFill>
                  <a:srgbClr val="374151"/>
                </a:solidFill>
                <a:effectLst/>
                <a:latin typeface="Times New Roman" panose="02020603050405020304" pitchFamily="18" charset="0"/>
                <a:cs typeface="Times New Roman" panose="02020603050405020304" pitchFamily="18" charset="0"/>
              </a:rPr>
              <a:t> Emotion Detection:</a:t>
            </a:r>
            <a:endParaRPr lang="en-IN" b="0" i="0" dirty="0">
              <a:solidFill>
                <a:srgbClr val="374151"/>
              </a:solidFill>
              <a:effectLst/>
              <a:latin typeface="Times New Roman" panose="02020603050405020304" pitchFamily="18" charset="0"/>
              <a:cs typeface="Times New Roman" panose="02020603050405020304" pitchFamily="18" charset="0"/>
            </a:endParaRPr>
          </a:p>
          <a:p>
            <a:pPr marL="742950" lvl="2" indent="-285750" algn="just">
              <a:spcBef>
                <a:spcPts val="300"/>
              </a:spcBef>
              <a:spcAft>
                <a:spcPts val="300"/>
              </a:spcAft>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Utilizes Convolutional Neural Network (CNN) for accurate emotion     analysis.</a:t>
            </a:r>
          </a:p>
          <a:p>
            <a:pPr marL="742950" lvl="2" indent="-285750" algn="just">
              <a:spcBef>
                <a:spcPts val="300"/>
              </a:spcBef>
              <a:spcAft>
                <a:spcPts val="300"/>
              </a:spcAft>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Processes facial expressions in real-time through the device's camera.</a:t>
            </a:r>
          </a:p>
          <a:p>
            <a:pPr marL="0" indent="0" algn="just">
              <a:spcBef>
                <a:spcPts val="300"/>
              </a:spcBef>
              <a:spcAft>
                <a:spcPts val="300"/>
              </a:spcAft>
            </a:pPr>
            <a:r>
              <a:rPr lang="en-IN" b="1" i="0" dirty="0">
                <a:solidFill>
                  <a:srgbClr val="374151"/>
                </a:solidFill>
                <a:effectLst/>
                <a:latin typeface="Times New Roman" panose="02020603050405020304" pitchFamily="18" charset="0"/>
                <a:cs typeface="Times New Roman" panose="02020603050405020304" pitchFamily="18" charset="0"/>
              </a:rPr>
              <a:t> Depression Assessment:</a:t>
            </a:r>
            <a:endParaRPr lang="en-IN" b="0" i="0" dirty="0">
              <a:solidFill>
                <a:srgbClr val="374151"/>
              </a:solidFill>
              <a:effectLst/>
              <a:latin typeface="Times New Roman" panose="02020603050405020304" pitchFamily="18" charset="0"/>
              <a:cs typeface="Times New Roman" panose="02020603050405020304" pitchFamily="18" charset="0"/>
            </a:endParaRPr>
          </a:p>
          <a:p>
            <a:pPr marL="742950" lvl="2" indent="-285750" algn="just">
              <a:spcBef>
                <a:spcPts val="300"/>
              </a:spcBef>
              <a:spcAft>
                <a:spcPts val="300"/>
              </a:spcAft>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Employs Support Vector Machine (SVM) with grid cross-validation for precise depression detection.</a:t>
            </a:r>
          </a:p>
          <a:p>
            <a:pPr marL="742950" lvl="2" indent="-285750" algn="just">
              <a:spcBef>
                <a:spcPts val="300"/>
              </a:spcBef>
              <a:spcAft>
                <a:spcPts val="300"/>
              </a:spcAft>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Enhances model performance and accuracy through systematic parameter tuning.</a:t>
            </a:r>
          </a:p>
          <a:p>
            <a:pPr marL="0" indent="0" algn="just">
              <a:spcBef>
                <a:spcPts val="300"/>
              </a:spcBef>
              <a:spcAft>
                <a:spcPts val="300"/>
              </a:spcAft>
            </a:pPr>
            <a:r>
              <a:rPr lang="en-IN" b="1" i="0" dirty="0">
                <a:solidFill>
                  <a:srgbClr val="374151"/>
                </a:solidFill>
                <a:effectLst/>
                <a:latin typeface="Times New Roman" panose="02020603050405020304" pitchFamily="18" charset="0"/>
                <a:cs typeface="Times New Roman" panose="02020603050405020304" pitchFamily="18" charset="0"/>
              </a:rPr>
              <a:t> Web Platform:</a:t>
            </a:r>
            <a:endParaRPr lang="en-IN" b="0" i="0" dirty="0">
              <a:solidFill>
                <a:srgbClr val="374151"/>
              </a:solidFill>
              <a:effectLst/>
              <a:latin typeface="Times New Roman" panose="02020603050405020304" pitchFamily="18" charset="0"/>
              <a:cs typeface="Times New Roman" panose="02020603050405020304" pitchFamily="18" charset="0"/>
            </a:endParaRPr>
          </a:p>
          <a:p>
            <a:pPr marL="742950" lvl="2" indent="-285750" algn="just">
              <a:spcBef>
                <a:spcPts val="300"/>
              </a:spcBef>
              <a:spcAft>
                <a:spcPts val="300"/>
              </a:spcAft>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Implements Flask for efficient deployment.</a:t>
            </a:r>
          </a:p>
          <a:p>
            <a:pPr marL="742950" lvl="2" indent="-285750" algn="just">
              <a:spcBef>
                <a:spcPts val="300"/>
              </a:spcBef>
              <a:spcAft>
                <a:spcPts val="300"/>
              </a:spcAft>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Ensures a user-friendly interface for seamless interaction.</a:t>
            </a:r>
          </a:p>
          <a:p>
            <a:endParaRPr lang="hi-IN" dirty="0"/>
          </a:p>
        </p:txBody>
      </p:sp>
      <p:sp>
        <p:nvSpPr>
          <p:cNvPr id="20" name="Title 19">
            <a:extLst>
              <a:ext uri="{FF2B5EF4-FFF2-40B4-BE49-F238E27FC236}">
                <a16:creationId xmlns:a16="http://schemas.microsoft.com/office/drawing/2014/main" id="{36F44256-A6A1-B53C-D652-DE618D482E0A}"/>
              </a:ext>
            </a:extLst>
          </p:cNvPr>
          <p:cNvSpPr>
            <a:spLocks noGrp="1"/>
          </p:cNvSpPr>
          <p:nvPr>
            <p:ph type="title" idx="4294967295"/>
          </p:nvPr>
        </p:nvSpPr>
        <p:spPr>
          <a:xfrm>
            <a:off x="440267" y="144463"/>
            <a:ext cx="7902046" cy="465137"/>
          </a:xfrm>
        </p:spPr>
        <p:txBody>
          <a:bodyPr/>
          <a:lstStyle/>
          <a:p>
            <a:r>
              <a:rPr lang="en-US" sz="2800" b="1" dirty="0">
                <a:solidFill>
                  <a:schemeClr val="accent1"/>
                </a:solidFill>
                <a:latin typeface="Arial"/>
                <a:ea typeface="+mj-lt"/>
                <a:cs typeface="Arial"/>
              </a:rPr>
              <a:t>Algorithm &amp; Deployment</a:t>
            </a:r>
            <a:endParaRPr lang="hi-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2C1898A-36C0-006E-20FF-FEA0ADFB3AA6}"/>
              </a:ext>
            </a:extLst>
          </p:cNvPr>
          <p:cNvPicPr>
            <a:picLocks noChangeAspect="1"/>
          </p:cNvPicPr>
          <p:nvPr/>
        </p:nvPicPr>
        <p:blipFill rotWithShape="1">
          <a:blip r:embed="rId2"/>
          <a:srcRect l="2618" t="10436"/>
          <a:stretch/>
        </p:blipFill>
        <p:spPr>
          <a:xfrm>
            <a:off x="626533" y="965201"/>
            <a:ext cx="7772400" cy="3703330"/>
          </a:xfrm>
          <a:prstGeom prst="rect">
            <a:avLst/>
          </a:prstGeom>
          <a:ln>
            <a:solidFill>
              <a:schemeClr val="bg1">
                <a:lumMod val="85000"/>
              </a:schemeClr>
            </a:solidFill>
          </a:ln>
        </p:spPr>
      </p:pic>
      <p:sp>
        <p:nvSpPr>
          <p:cNvPr id="17" name="TextBox 16">
            <a:extLst>
              <a:ext uri="{FF2B5EF4-FFF2-40B4-BE49-F238E27FC236}">
                <a16:creationId xmlns:a16="http://schemas.microsoft.com/office/drawing/2014/main" id="{9185CECF-011C-DB09-D4FC-30C3DED6FC48}"/>
              </a:ext>
            </a:extLst>
          </p:cNvPr>
          <p:cNvSpPr txBox="1"/>
          <p:nvPr/>
        </p:nvSpPr>
        <p:spPr>
          <a:xfrm>
            <a:off x="872067" y="355600"/>
            <a:ext cx="5985933" cy="523220"/>
          </a:xfrm>
          <a:prstGeom prst="rect">
            <a:avLst/>
          </a:prstGeom>
          <a:noFill/>
        </p:spPr>
        <p:txBody>
          <a:bodyPr wrap="square">
            <a:spAutoFit/>
          </a:bodyPr>
          <a:lstStyle/>
          <a:p>
            <a:r>
              <a:rPr lang="en-US" sz="2800" b="1" dirty="0">
                <a:solidFill>
                  <a:schemeClr val="accent1"/>
                </a:solidFill>
                <a:latin typeface="Arial"/>
                <a:ea typeface="+mj-lt"/>
                <a:cs typeface="Arial"/>
              </a:rPr>
              <a:t>Plan of Action </a:t>
            </a:r>
            <a:endParaRPr lang="hi-IN" sz="2800" dirty="0"/>
          </a:p>
        </p:txBody>
      </p:sp>
    </p:spTree>
    <p:extLst>
      <p:ext uri="{BB962C8B-B14F-4D97-AF65-F5344CB8AC3E}">
        <p14:creationId xmlns:p14="http://schemas.microsoft.com/office/powerpoint/2010/main" val="14195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5" name="Title 4">
            <a:extLst>
              <a:ext uri="{FF2B5EF4-FFF2-40B4-BE49-F238E27FC236}">
                <a16:creationId xmlns:a16="http://schemas.microsoft.com/office/drawing/2014/main" id="{351F4772-A067-4B58-694A-448E95208590}"/>
              </a:ext>
            </a:extLst>
          </p:cNvPr>
          <p:cNvSpPr>
            <a:spLocks noGrp="1"/>
          </p:cNvSpPr>
          <p:nvPr>
            <p:ph type="title" idx="4294967295"/>
          </p:nvPr>
        </p:nvSpPr>
        <p:spPr>
          <a:xfrm>
            <a:off x="347133" y="1"/>
            <a:ext cx="7361766" cy="511174"/>
          </a:xfrm>
        </p:spPr>
        <p:txBody>
          <a:bodyPr/>
          <a:lstStyle/>
          <a:p>
            <a:pPr algn="l"/>
            <a:r>
              <a:rPr lang="en-US" sz="2800" dirty="0">
                <a:solidFill>
                  <a:schemeClr val="accent1"/>
                </a:solidFill>
              </a:rPr>
              <a:t>Literature Survey</a:t>
            </a:r>
            <a:endParaRPr lang="hi-IN" dirty="0">
              <a:solidFill>
                <a:schemeClr val="accent1"/>
              </a:solidFill>
            </a:endParaRPr>
          </a:p>
        </p:txBody>
      </p:sp>
      <p:graphicFrame>
        <p:nvGraphicFramePr>
          <p:cNvPr id="18" name="Table 17">
            <a:extLst>
              <a:ext uri="{FF2B5EF4-FFF2-40B4-BE49-F238E27FC236}">
                <a16:creationId xmlns:a16="http://schemas.microsoft.com/office/drawing/2014/main" id="{9C285F65-9940-292A-77D5-8C7B14EC1A48}"/>
              </a:ext>
            </a:extLst>
          </p:cNvPr>
          <p:cNvGraphicFramePr>
            <a:graphicFrameLocks noGrp="1"/>
          </p:cNvGraphicFramePr>
          <p:nvPr>
            <p:extLst>
              <p:ext uri="{D42A27DB-BD31-4B8C-83A1-F6EECF244321}">
                <p14:modId xmlns:p14="http://schemas.microsoft.com/office/powerpoint/2010/main" val="167810122"/>
              </p:ext>
            </p:extLst>
          </p:nvPr>
        </p:nvGraphicFramePr>
        <p:xfrm>
          <a:off x="207607" y="728133"/>
          <a:ext cx="8728242" cy="4284134"/>
        </p:xfrm>
        <a:graphic>
          <a:graphicData uri="http://schemas.openxmlformats.org/drawingml/2006/table">
            <a:tbl>
              <a:tblPr firstRow="1" bandRow="1"/>
              <a:tblGrid>
                <a:gridCol w="572859">
                  <a:extLst>
                    <a:ext uri="{9D8B030D-6E8A-4147-A177-3AD203B41FA5}">
                      <a16:colId xmlns:a16="http://schemas.microsoft.com/office/drawing/2014/main" val="1793017480"/>
                    </a:ext>
                  </a:extLst>
                </a:gridCol>
                <a:gridCol w="2537822">
                  <a:extLst>
                    <a:ext uri="{9D8B030D-6E8A-4147-A177-3AD203B41FA5}">
                      <a16:colId xmlns:a16="http://schemas.microsoft.com/office/drawing/2014/main" val="946247212"/>
                    </a:ext>
                  </a:extLst>
                </a:gridCol>
                <a:gridCol w="1825451">
                  <a:extLst>
                    <a:ext uri="{9D8B030D-6E8A-4147-A177-3AD203B41FA5}">
                      <a16:colId xmlns:a16="http://schemas.microsoft.com/office/drawing/2014/main" val="2992009228"/>
                    </a:ext>
                  </a:extLst>
                </a:gridCol>
                <a:gridCol w="3792110">
                  <a:extLst>
                    <a:ext uri="{9D8B030D-6E8A-4147-A177-3AD203B41FA5}">
                      <a16:colId xmlns:a16="http://schemas.microsoft.com/office/drawing/2014/main" val="566694572"/>
                    </a:ext>
                  </a:extLst>
                </a:gridCol>
              </a:tblGrid>
              <a:tr h="41254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solidFill>
                            <a:srgbClr val="002060"/>
                          </a:solidFill>
                          <a:latin typeface="Times New Roman" panose="02020603050405020304" pitchFamily="18" charset="0"/>
                          <a:cs typeface="Times New Roman" panose="02020603050405020304" pitchFamily="18" charset="0"/>
                        </a:rPr>
                        <a:t>Sr no</a:t>
                      </a:r>
                      <a:r>
                        <a:rPr lang="en-US" sz="1000" b="1" dirty="0">
                          <a:latin typeface="Times New Roman" panose="02020603050405020304" pitchFamily="18" charset="0"/>
                          <a:cs typeface="Times New Roman" panose="02020603050405020304" pitchFamily="18" charset="0"/>
                        </a:rPr>
                        <a:t>.</a:t>
                      </a:r>
                      <a:endParaRPr lang="en-IN" sz="1000" b="1" dirty="0">
                        <a:latin typeface="Times New Roman" panose="02020603050405020304" pitchFamily="18" charset="0"/>
                        <a:cs typeface="Times New Roman" panose="02020603050405020304" pitchFamily="18" charset="0"/>
                      </a:endParaRPr>
                    </a:p>
                    <a:p>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solidFill>
                            <a:srgbClr val="002060"/>
                          </a:solidFill>
                          <a:latin typeface="Times New Roman" panose="02020603050405020304" pitchFamily="18" charset="0"/>
                          <a:cs typeface="Times New Roman" panose="02020603050405020304" pitchFamily="18" charset="0"/>
                        </a:rPr>
                        <a:t>Title Of the Paper</a:t>
                      </a:r>
                      <a:endParaRPr lang="en-IN" sz="1000" b="1" dirty="0">
                        <a:solidFill>
                          <a:srgbClr val="002060"/>
                        </a:solidFill>
                        <a:latin typeface="Times New Roman" panose="02020603050405020304" pitchFamily="18" charset="0"/>
                        <a:cs typeface="Times New Roman" panose="02020603050405020304" pitchFamily="18" charset="0"/>
                      </a:endParaRPr>
                    </a:p>
                    <a:p>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solidFill>
                            <a:srgbClr val="002060"/>
                          </a:solidFill>
                          <a:latin typeface="Times New Roman" panose="02020603050405020304" pitchFamily="18" charset="0"/>
                          <a:cs typeface="Times New Roman" panose="02020603050405020304" pitchFamily="18" charset="0"/>
                        </a:rPr>
                        <a:t>Author</a:t>
                      </a:r>
                      <a:endParaRPr lang="en-IN" sz="1000" b="1" dirty="0">
                        <a:solidFill>
                          <a:srgbClr val="002060"/>
                        </a:solidFill>
                        <a:latin typeface="Times New Roman" panose="02020603050405020304" pitchFamily="18" charset="0"/>
                        <a:cs typeface="Times New Roman" panose="02020603050405020304" pitchFamily="18" charset="0"/>
                      </a:endParaRPr>
                    </a:p>
                    <a:p>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solidFill>
                            <a:srgbClr val="002060"/>
                          </a:solidFill>
                          <a:latin typeface="Times New Roman" panose="02020603050405020304" pitchFamily="18" charset="0"/>
                          <a:cs typeface="Times New Roman" panose="02020603050405020304" pitchFamily="18" charset="0"/>
                        </a:rPr>
                        <a:t>Major Observations/Findings</a:t>
                      </a:r>
                      <a:endParaRPr lang="en-IN" sz="1000" b="1" dirty="0">
                        <a:solidFill>
                          <a:srgbClr val="002060"/>
                        </a:solidFill>
                        <a:latin typeface="Times New Roman" panose="02020603050405020304" pitchFamily="18" charset="0"/>
                        <a:cs typeface="Times New Roman" panose="02020603050405020304" pitchFamily="18" charset="0"/>
                      </a:endParaRPr>
                    </a:p>
                    <a:p>
                      <a:endParaRPr lang="hi-IN" sz="1000" dirty="0"/>
                    </a:p>
                  </a:txBody>
                  <a:tcPr/>
                </a:tc>
                <a:extLst>
                  <a:ext uri="{0D108BD9-81ED-4DB2-BD59-A6C34878D82A}">
                    <a16:rowId xmlns:a16="http://schemas.microsoft.com/office/drawing/2014/main" val="839310462"/>
                  </a:ext>
                </a:extLst>
              </a:tr>
              <a:tr h="1523248">
                <a:tc>
                  <a:txBody>
                    <a:bodyPr/>
                    <a:lstStyle/>
                    <a:p>
                      <a:r>
                        <a:rPr lang="en-US" sz="1000" dirty="0"/>
                        <a:t>1</a:t>
                      </a:r>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dirty="0">
                          <a:solidFill>
                            <a:srgbClr val="002060"/>
                          </a:solidFill>
                          <a:latin typeface="Times New Roman" panose="02020603050405020304" pitchFamily="18" charset="0"/>
                          <a:cs typeface="Times New Roman" panose="02020603050405020304" pitchFamily="18" charset="0"/>
                        </a:rPr>
                        <a:t>Depression detection using emotional artificial intelligence and machine </a:t>
                      </a:r>
                      <a:r>
                        <a:rPr lang="en-US" sz="1000" b="0" dirty="0" err="1">
                          <a:solidFill>
                            <a:srgbClr val="002060"/>
                          </a:solidFill>
                          <a:latin typeface="Times New Roman" panose="02020603050405020304" pitchFamily="18" charset="0"/>
                          <a:cs typeface="Times New Roman" panose="02020603050405020304" pitchFamily="18" charset="0"/>
                        </a:rPr>
                        <a:t>learning:A</a:t>
                      </a:r>
                      <a:r>
                        <a:rPr lang="en-US" sz="1000" b="0" dirty="0">
                          <a:solidFill>
                            <a:srgbClr val="002060"/>
                          </a:solidFill>
                          <a:latin typeface="Times New Roman" panose="02020603050405020304" pitchFamily="18" charset="0"/>
                          <a:cs typeface="Times New Roman" panose="02020603050405020304" pitchFamily="18" charset="0"/>
                        </a:rPr>
                        <a:t> closer review(2022)</a:t>
                      </a:r>
                      <a:endParaRPr lang="en-IN" sz="1000" b="0" dirty="0">
                        <a:solidFill>
                          <a:srgbClr val="002060"/>
                        </a:solidFill>
                        <a:latin typeface="Times New Roman" panose="02020603050405020304" pitchFamily="18" charset="0"/>
                        <a:cs typeface="Times New Roman" panose="02020603050405020304" pitchFamily="18" charset="0"/>
                      </a:endParaRPr>
                    </a:p>
                  </a:txBody>
                  <a:tcPr/>
                </a:tc>
                <a:tc>
                  <a:txBody>
                    <a:bodyPr/>
                    <a:lstStyle/>
                    <a:p>
                      <a:r>
                        <a:rPr lang="en-US" sz="1000" dirty="0">
                          <a:solidFill>
                            <a:srgbClr val="002060"/>
                          </a:solidFill>
                          <a:latin typeface="Times New Roman" panose="02020603050405020304" pitchFamily="18" charset="0"/>
                          <a:cs typeface="Times New Roman" panose="02020603050405020304" pitchFamily="18" charset="0"/>
                        </a:rPr>
                        <a:t>Manju Lata Joshi a,</a:t>
                      </a:r>
                      <a:br>
                        <a:rPr lang="en-US" sz="1000" dirty="0">
                          <a:solidFill>
                            <a:srgbClr val="002060"/>
                          </a:solidFill>
                          <a:latin typeface="Times New Roman" panose="02020603050405020304" pitchFamily="18" charset="0"/>
                          <a:cs typeface="Times New Roman" panose="02020603050405020304" pitchFamily="18" charset="0"/>
                        </a:rPr>
                      </a:br>
                      <a:r>
                        <a:rPr lang="en-US" sz="1000" dirty="0">
                          <a:solidFill>
                            <a:srgbClr val="002060"/>
                          </a:solidFill>
                          <a:latin typeface="Times New Roman" panose="02020603050405020304" pitchFamily="18" charset="0"/>
                          <a:cs typeface="Times New Roman" panose="02020603050405020304" pitchFamily="18" charset="0"/>
                        </a:rPr>
                        <a:t>Nehal </a:t>
                      </a:r>
                      <a:r>
                        <a:rPr lang="en-US" sz="1000" dirty="0" err="1">
                          <a:solidFill>
                            <a:srgbClr val="002060"/>
                          </a:solidFill>
                          <a:latin typeface="Times New Roman" panose="02020603050405020304" pitchFamily="18" charset="0"/>
                          <a:cs typeface="Times New Roman" panose="02020603050405020304" pitchFamily="18" charset="0"/>
                        </a:rPr>
                        <a:t>Kanoongo</a:t>
                      </a:r>
                      <a:r>
                        <a:rPr lang="en-US" sz="1000" dirty="0">
                          <a:solidFill>
                            <a:srgbClr val="002060"/>
                          </a:solidFill>
                          <a:latin typeface="Times New Roman" panose="02020603050405020304" pitchFamily="18" charset="0"/>
                          <a:cs typeface="Times New Roman" panose="02020603050405020304" pitchFamily="18" charset="0"/>
                        </a:rPr>
                        <a:t> b</a:t>
                      </a:r>
                      <a:endParaRPr lang="hi-IN" sz="1000" dirty="0"/>
                    </a:p>
                  </a:txBody>
                  <a:tcPr/>
                </a:tc>
                <a:tc>
                  <a:txBody>
                    <a:bodyPr/>
                    <a:lstStyle/>
                    <a:p>
                      <a:pPr marL="171450" indent="-1714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This study analyses how facial expressions, </a:t>
                      </a:r>
                      <a:r>
                        <a:rPr lang="en-US" sz="1000" dirty="0" err="1">
                          <a:solidFill>
                            <a:srgbClr val="002060"/>
                          </a:solidFill>
                          <a:latin typeface="Times New Roman" panose="02020603050405020304" pitchFamily="18" charset="0"/>
                          <a:cs typeface="Times New Roman" panose="02020603050405020304" pitchFamily="18" charset="0"/>
                        </a:rPr>
                        <a:t>images,emotional</a:t>
                      </a:r>
                      <a:r>
                        <a:rPr lang="en-US" sz="1000" dirty="0">
                          <a:solidFill>
                            <a:srgbClr val="002060"/>
                          </a:solidFill>
                          <a:latin typeface="Times New Roman" panose="02020603050405020304" pitchFamily="18" charset="0"/>
                          <a:cs typeface="Times New Roman" panose="02020603050405020304" pitchFamily="18" charset="0"/>
                        </a:rPr>
                        <a:t> chat_x0002_bots and texts on social media platforms can effectively detect one’s emotions and then depression.</a:t>
                      </a:r>
                    </a:p>
                    <a:p>
                      <a:pPr marL="171450" indent="-1714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Naïve-</a:t>
                      </a:r>
                      <a:r>
                        <a:rPr lang="en-US" sz="1000" dirty="0" err="1">
                          <a:solidFill>
                            <a:srgbClr val="002060"/>
                          </a:solidFill>
                          <a:latin typeface="Times New Roman" panose="02020603050405020304" pitchFamily="18" charset="0"/>
                          <a:cs typeface="Times New Roman" panose="02020603050405020304" pitchFamily="18" charset="0"/>
                        </a:rPr>
                        <a:t>Bayes,support</a:t>
                      </a:r>
                      <a:r>
                        <a:rPr lang="en-US" sz="1000" dirty="0">
                          <a:solidFill>
                            <a:srgbClr val="002060"/>
                          </a:solidFill>
                          <a:latin typeface="Times New Roman" panose="02020603050405020304" pitchFamily="18" charset="0"/>
                          <a:cs typeface="Times New Roman" panose="02020603050405020304" pitchFamily="18" charset="0"/>
                        </a:rPr>
                        <a:t> vector </a:t>
                      </a:r>
                      <a:r>
                        <a:rPr lang="en-US" sz="1000" dirty="0" err="1">
                          <a:solidFill>
                            <a:srgbClr val="002060"/>
                          </a:solidFill>
                          <a:latin typeface="Times New Roman" panose="02020603050405020304" pitchFamily="18" charset="0"/>
                          <a:cs typeface="Times New Roman" panose="02020603050405020304" pitchFamily="18" charset="0"/>
                        </a:rPr>
                        <a:t>machines,Long</a:t>
                      </a:r>
                      <a:r>
                        <a:rPr lang="en-US" sz="1000" dirty="0">
                          <a:solidFill>
                            <a:srgbClr val="002060"/>
                          </a:solidFill>
                          <a:latin typeface="Times New Roman" panose="02020603050405020304" pitchFamily="18" charset="0"/>
                          <a:cs typeface="Times New Roman" panose="02020603050405020304" pitchFamily="18" charset="0"/>
                        </a:rPr>
                        <a:t> term short memory-Radial neural </a:t>
                      </a:r>
                      <a:r>
                        <a:rPr lang="en-US" sz="1000" dirty="0" err="1">
                          <a:solidFill>
                            <a:srgbClr val="002060"/>
                          </a:solidFill>
                          <a:latin typeface="Times New Roman" panose="02020603050405020304" pitchFamily="18" charset="0"/>
                          <a:cs typeface="Times New Roman" panose="02020603050405020304" pitchFamily="18" charset="0"/>
                        </a:rPr>
                        <a:t>networks,logistic</a:t>
                      </a:r>
                      <a:r>
                        <a:rPr lang="en-US" sz="1000" dirty="0">
                          <a:solidFill>
                            <a:srgbClr val="002060"/>
                          </a:solidFill>
                          <a:latin typeface="Times New Roman" panose="02020603050405020304" pitchFamily="18" charset="0"/>
                          <a:cs typeface="Times New Roman" panose="02020603050405020304" pitchFamily="18" charset="0"/>
                        </a:rPr>
                        <a:t> </a:t>
                      </a:r>
                      <a:r>
                        <a:rPr lang="en-US" sz="1000" dirty="0" err="1">
                          <a:solidFill>
                            <a:srgbClr val="002060"/>
                          </a:solidFill>
                          <a:latin typeface="Times New Roman" panose="02020603050405020304" pitchFamily="18" charset="0"/>
                          <a:cs typeface="Times New Roman" panose="02020603050405020304" pitchFamily="18" charset="0"/>
                        </a:rPr>
                        <a:t>regression,linear</a:t>
                      </a:r>
                      <a:r>
                        <a:rPr lang="en-US" sz="1000" dirty="0">
                          <a:solidFill>
                            <a:srgbClr val="002060"/>
                          </a:solidFill>
                          <a:latin typeface="Times New Roman" panose="02020603050405020304" pitchFamily="18" charset="0"/>
                          <a:cs typeface="Times New Roman" panose="02020603050405020304" pitchFamily="18" charset="0"/>
                        </a:rPr>
                        <a:t> support vector are various ML techniques used to recognize emotions from text processing. Artificial neural network is used for feature extraction.</a:t>
                      </a:r>
                    </a:p>
                    <a:p>
                      <a:pPr marL="171450" indent="-1714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Classification of images to detect emotions through facial expressions.</a:t>
                      </a:r>
                    </a:p>
                  </a:txBody>
                  <a:tcPr/>
                </a:tc>
                <a:extLst>
                  <a:ext uri="{0D108BD9-81ED-4DB2-BD59-A6C34878D82A}">
                    <a16:rowId xmlns:a16="http://schemas.microsoft.com/office/drawing/2014/main" val="1302401113"/>
                  </a:ext>
                </a:extLst>
              </a:tr>
              <a:tr h="888561">
                <a:tc>
                  <a:txBody>
                    <a:bodyPr/>
                    <a:lstStyle/>
                    <a:p>
                      <a:r>
                        <a:rPr lang="en-US" sz="1000" dirty="0"/>
                        <a:t>2</a:t>
                      </a:r>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dirty="0">
                          <a:solidFill>
                            <a:srgbClr val="002060"/>
                          </a:solidFill>
                          <a:latin typeface="Times New Roman" panose="02020603050405020304" pitchFamily="18" charset="0"/>
                          <a:cs typeface="Times New Roman" panose="02020603050405020304" pitchFamily="18" charset="0"/>
                        </a:rPr>
                        <a:t>Deep Learning for depression detection from Textual Data(2022)</a:t>
                      </a:r>
                      <a:endParaRPr lang="en-IN" sz="1000" b="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rgbClr val="002060"/>
                          </a:solidFill>
                          <a:latin typeface="Times New Roman" panose="02020603050405020304" pitchFamily="18" charset="0"/>
                          <a:cs typeface="Times New Roman" panose="02020603050405020304" pitchFamily="18" charset="0"/>
                        </a:rPr>
                        <a:t>Amma </a:t>
                      </a:r>
                      <a:r>
                        <a:rPr lang="en-US" sz="1000" dirty="0" err="1">
                          <a:solidFill>
                            <a:srgbClr val="002060"/>
                          </a:solidFill>
                          <a:latin typeface="Times New Roman" panose="02020603050405020304" pitchFamily="18" charset="0"/>
                          <a:cs typeface="Times New Roman" panose="02020603050405020304" pitchFamily="18" charset="0"/>
                        </a:rPr>
                        <a:t>Amanat</a:t>
                      </a:r>
                      <a:r>
                        <a:rPr lang="en-US" sz="1000" dirty="0">
                          <a:solidFill>
                            <a:srgbClr val="002060"/>
                          </a:solidFill>
                          <a:latin typeface="Times New Roman" panose="02020603050405020304" pitchFamily="18" charset="0"/>
                          <a:cs typeface="Times New Roman" panose="02020603050405020304" pitchFamily="18" charset="0"/>
                        </a:rPr>
                        <a:t> 1,Muhammad Rizwan 1,*,Abdul Rehman Javed 2,Maha </a:t>
                      </a:r>
                      <a:r>
                        <a:rPr lang="en-US" sz="1000" dirty="0" err="1">
                          <a:solidFill>
                            <a:srgbClr val="002060"/>
                          </a:solidFill>
                          <a:latin typeface="Times New Roman" panose="02020603050405020304" pitchFamily="18" charset="0"/>
                          <a:cs typeface="Times New Roman" panose="02020603050405020304" pitchFamily="18" charset="0"/>
                        </a:rPr>
                        <a:t>Abdelhaq</a:t>
                      </a:r>
                      <a:r>
                        <a:rPr lang="en-US" sz="1000" dirty="0">
                          <a:solidFill>
                            <a:srgbClr val="002060"/>
                          </a:solidFill>
                          <a:latin typeface="Times New Roman" panose="02020603050405020304" pitchFamily="18" charset="0"/>
                          <a:cs typeface="Times New Roman" panose="02020603050405020304" pitchFamily="18" charset="0"/>
                        </a:rPr>
                        <a:t> 3,Raed </a:t>
                      </a:r>
                      <a:r>
                        <a:rPr lang="en-US" sz="1000" dirty="0" err="1">
                          <a:solidFill>
                            <a:srgbClr val="002060"/>
                          </a:solidFill>
                          <a:latin typeface="Times New Roman" panose="02020603050405020304" pitchFamily="18" charset="0"/>
                          <a:cs typeface="Times New Roman" panose="02020603050405020304" pitchFamily="18" charset="0"/>
                        </a:rPr>
                        <a:t>Alsaqpour</a:t>
                      </a:r>
                      <a:r>
                        <a:rPr lang="en-US" sz="1000" dirty="0">
                          <a:solidFill>
                            <a:srgbClr val="002060"/>
                          </a:solidFill>
                          <a:latin typeface="Times New Roman" panose="02020603050405020304" pitchFamily="18" charset="0"/>
                          <a:cs typeface="Times New Roman" panose="02020603050405020304" pitchFamily="18" charset="0"/>
                        </a:rPr>
                        <a:t>, </a:t>
                      </a:r>
                      <a:r>
                        <a:rPr lang="en-US" sz="1000" dirty="0" err="1">
                          <a:solidFill>
                            <a:srgbClr val="002060"/>
                          </a:solidFill>
                          <a:latin typeface="Times New Roman" panose="02020603050405020304" pitchFamily="18" charset="0"/>
                          <a:cs typeface="Times New Roman" panose="02020603050405020304" pitchFamily="18" charset="0"/>
                        </a:rPr>
                        <a:t>Sharmil</a:t>
                      </a:r>
                      <a:r>
                        <a:rPr lang="en-US" sz="1000" dirty="0">
                          <a:solidFill>
                            <a:srgbClr val="002060"/>
                          </a:solidFill>
                          <a:latin typeface="Times New Roman" panose="02020603050405020304" pitchFamily="18" charset="0"/>
                          <a:cs typeface="Times New Roman" panose="02020603050405020304" pitchFamily="18" charset="0"/>
                        </a:rPr>
                        <a:t> Pandya ,</a:t>
                      </a:r>
                      <a:r>
                        <a:rPr lang="en-US" sz="1000" dirty="0" err="1">
                          <a:solidFill>
                            <a:srgbClr val="002060"/>
                          </a:solidFill>
                          <a:latin typeface="Times New Roman" panose="02020603050405020304" pitchFamily="18" charset="0"/>
                          <a:cs typeface="Times New Roman" panose="02020603050405020304" pitchFamily="18" charset="0"/>
                        </a:rPr>
                        <a:t>Mueen</a:t>
                      </a:r>
                      <a:r>
                        <a:rPr lang="en-US" sz="1000" dirty="0">
                          <a:solidFill>
                            <a:srgbClr val="002060"/>
                          </a:solidFill>
                          <a:latin typeface="Times New Roman" panose="02020603050405020304" pitchFamily="18" charset="0"/>
                          <a:cs typeface="Times New Roman" panose="02020603050405020304" pitchFamily="18" charset="0"/>
                        </a:rPr>
                        <a:t> Uddin </a:t>
                      </a:r>
                      <a:endParaRPr lang="en-IN" sz="10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Productive model by implementing long short term memory model, consisting of two hidden </a:t>
                      </a:r>
                      <a:r>
                        <a:rPr lang="en-US" sz="1000" dirty="0" err="1">
                          <a:solidFill>
                            <a:srgbClr val="002060"/>
                          </a:solidFill>
                          <a:latin typeface="Times New Roman" panose="02020603050405020304" pitchFamily="18" charset="0"/>
                          <a:cs typeface="Times New Roman" panose="02020603050405020304" pitchFamily="18" charset="0"/>
                        </a:rPr>
                        <a:t>layers.Large</a:t>
                      </a:r>
                      <a:r>
                        <a:rPr lang="en-US" sz="1000" dirty="0">
                          <a:solidFill>
                            <a:srgbClr val="002060"/>
                          </a:solidFill>
                          <a:latin typeface="Times New Roman" panose="02020603050405020304" pitchFamily="18" charset="0"/>
                          <a:cs typeface="Times New Roman" panose="02020603050405020304" pitchFamily="18" charset="0"/>
                        </a:rPr>
                        <a:t> bias with Recurrent Neural Network with two dense layers.</a:t>
                      </a:r>
                    </a:p>
                    <a:p>
                      <a:pPr marL="285750" indent="-2857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Train RNN on textual data to identify depression from text, semantics, written content.</a:t>
                      </a:r>
                      <a:endParaRPr lang="en-IN" sz="10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5465669"/>
                  </a:ext>
                </a:extLst>
              </a:tr>
              <a:tr h="888561">
                <a:tc>
                  <a:txBody>
                    <a:bodyPr/>
                    <a:lstStyle/>
                    <a:p>
                      <a:r>
                        <a:rPr lang="en-US" sz="1000" dirty="0"/>
                        <a:t>3</a:t>
                      </a:r>
                      <a:endParaRPr lang="hi-IN" sz="1000" dirty="0"/>
                    </a:p>
                  </a:txBody>
                  <a:tcPr/>
                </a:tc>
                <a:tc>
                  <a:txBody>
                    <a:bodyPr/>
                    <a:lstStyle/>
                    <a:p>
                      <a:r>
                        <a:rPr lang="en-US" sz="1000" b="0" dirty="0">
                          <a:solidFill>
                            <a:srgbClr val="002060"/>
                          </a:solidFill>
                          <a:latin typeface="Times New Roman" panose="02020603050405020304" pitchFamily="18" charset="0"/>
                          <a:cs typeface="Times New Roman" panose="02020603050405020304" pitchFamily="18" charset="0"/>
                        </a:rPr>
                        <a:t>Machine Learning Algorithms for  Depression : Diagnosis,</a:t>
                      </a:r>
                    </a:p>
                    <a:p>
                      <a:r>
                        <a:rPr lang="en-US" sz="1000" b="0" dirty="0">
                          <a:solidFill>
                            <a:srgbClr val="002060"/>
                          </a:solidFill>
                          <a:latin typeface="Times New Roman" panose="02020603050405020304" pitchFamily="18" charset="0"/>
                          <a:cs typeface="Times New Roman" panose="02020603050405020304" pitchFamily="18" charset="0"/>
                        </a:rPr>
                        <a:t>Insights and Research Directions(2022)</a:t>
                      </a:r>
                      <a:endParaRPr lang="en-IN" sz="1000" b="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a:solidFill>
                            <a:srgbClr val="002060"/>
                          </a:solidFill>
                          <a:latin typeface="Times New Roman" panose="02020603050405020304" pitchFamily="18" charset="0"/>
                          <a:cs typeface="Times New Roman" panose="02020603050405020304" pitchFamily="18" charset="0"/>
                        </a:rPr>
                        <a:t>Shumaila</a:t>
                      </a:r>
                      <a:r>
                        <a:rPr lang="en-US" sz="1000" dirty="0">
                          <a:solidFill>
                            <a:srgbClr val="002060"/>
                          </a:solidFill>
                          <a:latin typeface="Times New Roman" panose="02020603050405020304" pitchFamily="18" charset="0"/>
                          <a:cs typeface="Times New Roman" panose="02020603050405020304" pitchFamily="18" charset="0"/>
                        </a:rPr>
                        <a:t> Aleem, Noor </a:t>
                      </a:r>
                      <a:r>
                        <a:rPr lang="en-US" sz="1000" dirty="0" err="1">
                          <a:solidFill>
                            <a:srgbClr val="002060"/>
                          </a:solidFill>
                          <a:latin typeface="Times New Roman" panose="02020603050405020304" pitchFamily="18" charset="0"/>
                          <a:cs typeface="Times New Roman" panose="02020603050405020304" pitchFamily="18" charset="0"/>
                        </a:rPr>
                        <a:t>ul</a:t>
                      </a:r>
                      <a:r>
                        <a:rPr lang="en-US" sz="1000" dirty="0">
                          <a:solidFill>
                            <a:srgbClr val="002060"/>
                          </a:solidFill>
                          <a:latin typeface="Times New Roman" panose="02020603050405020304" pitchFamily="18" charset="0"/>
                          <a:cs typeface="Times New Roman" panose="02020603050405020304" pitchFamily="18" charset="0"/>
                        </a:rPr>
                        <a:t> Huda, Rashid Amin,*,Samina Khalid, Sultan S. </a:t>
                      </a:r>
                      <a:r>
                        <a:rPr lang="en-US" sz="1000" dirty="0" err="1">
                          <a:solidFill>
                            <a:srgbClr val="002060"/>
                          </a:solidFill>
                          <a:latin typeface="Times New Roman" panose="02020603050405020304" pitchFamily="18" charset="0"/>
                          <a:cs typeface="Times New Roman" panose="02020603050405020304" pitchFamily="18" charset="0"/>
                        </a:rPr>
                        <a:t>Alshamrani</a:t>
                      </a:r>
                      <a:r>
                        <a:rPr lang="en-US" sz="1000" dirty="0">
                          <a:solidFill>
                            <a:srgbClr val="002060"/>
                          </a:solidFill>
                          <a:latin typeface="Times New Roman" panose="02020603050405020304" pitchFamily="18" charset="0"/>
                          <a:cs typeface="Times New Roman" panose="02020603050405020304" pitchFamily="18" charset="0"/>
                        </a:rPr>
                        <a:t>, Abdullah </a:t>
                      </a:r>
                      <a:r>
                        <a:rPr lang="en-US" sz="1000" dirty="0" err="1">
                          <a:solidFill>
                            <a:srgbClr val="002060"/>
                          </a:solidFill>
                          <a:latin typeface="Times New Roman" panose="02020603050405020304" pitchFamily="18" charset="0"/>
                          <a:cs typeface="Times New Roman" panose="02020603050405020304" pitchFamily="18" charset="0"/>
                        </a:rPr>
                        <a:t>Alshchri</a:t>
                      </a:r>
                      <a:endParaRPr lang="en-IN" sz="10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General model diag_x0002_nosis involving data extraction, pre-processing, training ML classifier, detection classification, performance evaluation.</a:t>
                      </a:r>
                    </a:p>
                    <a:p>
                      <a:pPr marL="285750" indent="-2857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Identify Objectives, limitations of different research studies presented in the domain.</a:t>
                      </a:r>
                      <a:endParaRPr lang="en-IN" sz="10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4472190"/>
                  </a:ext>
                </a:extLst>
              </a:tr>
              <a:tr h="571218">
                <a:tc>
                  <a:txBody>
                    <a:bodyPr/>
                    <a:lstStyle/>
                    <a:p>
                      <a:r>
                        <a:rPr lang="en-US" sz="1000" dirty="0"/>
                        <a:t>4</a:t>
                      </a:r>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dirty="0">
                          <a:solidFill>
                            <a:srgbClr val="002060"/>
                          </a:solidFill>
                          <a:latin typeface="Times New Roman" panose="02020603050405020304" pitchFamily="18" charset="0"/>
                          <a:cs typeface="Times New Roman" panose="02020603050405020304" pitchFamily="18" charset="0"/>
                        </a:rPr>
                        <a:t>Depression Detection using Machine learning techniques(2021)</a:t>
                      </a:r>
                      <a:endParaRPr lang="en-IN" sz="1000" b="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a:solidFill>
                            <a:srgbClr val="002060"/>
                          </a:solidFill>
                          <a:latin typeface="Times New Roman" panose="02020603050405020304" pitchFamily="18" charset="0"/>
                          <a:cs typeface="Times New Roman" panose="02020603050405020304" pitchFamily="18" charset="0"/>
                        </a:rPr>
                        <a:t>Kuhaneswaran</a:t>
                      </a:r>
                      <a:r>
                        <a:rPr lang="en-US" sz="1000" dirty="0">
                          <a:solidFill>
                            <a:srgbClr val="002060"/>
                          </a:solidFill>
                          <a:latin typeface="Times New Roman" panose="02020603050405020304" pitchFamily="18" charset="0"/>
                          <a:cs typeface="Times New Roman" panose="02020603050405020304" pitchFamily="18" charset="0"/>
                        </a:rPr>
                        <a:t> A/</a:t>
                      </a:r>
                      <a:r>
                        <a:rPr lang="en-US" sz="1000" dirty="0" err="1">
                          <a:solidFill>
                            <a:srgbClr val="002060"/>
                          </a:solidFill>
                          <a:latin typeface="Times New Roman" panose="02020603050405020304" pitchFamily="18" charset="0"/>
                          <a:cs typeface="Times New Roman" panose="02020603050405020304" pitchFamily="18" charset="0"/>
                        </a:rPr>
                        <a:t>I,Govindasamy,Naveen</a:t>
                      </a:r>
                      <a:r>
                        <a:rPr lang="en-US" sz="1000" dirty="0">
                          <a:solidFill>
                            <a:srgbClr val="002060"/>
                          </a:solidFill>
                          <a:latin typeface="Times New Roman" panose="02020603050405020304" pitchFamily="18" charset="0"/>
                          <a:cs typeface="Times New Roman" panose="02020603050405020304" pitchFamily="18" charset="0"/>
                        </a:rPr>
                        <a:t> </a:t>
                      </a:r>
                      <a:r>
                        <a:rPr lang="en-US" sz="1000" dirty="0" err="1">
                          <a:solidFill>
                            <a:srgbClr val="002060"/>
                          </a:solidFill>
                          <a:latin typeface="Times New Roman" panose="02020603050405020304" pitchFamily="18" charset="0"/>
                          <a:cs typeface="Times New Roman" panose="02020603050405020304" pitchFamily="18" charset="0"/>
                        </a:rPr>
                        <a:t>Palanichamy</a:t>
                      </a:r>
                      <a:endParaRPr lang="en-IN" sz="10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rgbClr val="002060"/>
                          </a:solidFill>
                          <a:latin typeface="Times New Roman" panose="02020603050405020304" pitchFamily="18" charset="0"/>
                          <a:cs typeface="Times New Roman" panose="02020603050405020304" pitchFamily="18" charset="0"/>
                        </a:rPr>
                        <a:t>Twitter data is fed into different type of classifier i.e. Naive Bayes and Hybrid </a:t>
                      </a:r>
                      <a:r>
                        <a:rPr lang="en-US" sz="1000" dirty="0" err="1">
                          <a:solidFill>
                            <a:srgbClr val="002060"/>
                          </a:solidFill>
                          <a:latin typeface="Times New Roman" panose="02020603050405020304" pitchFamily="18" charset="0"/>
                          <a:cs typeface="Times New Roman" panose="02020603050405020304" pitchFamily="18" charset="0"/>
                        </a:rPr>
                        <a:t>model,NBTree</a:t>
                      </a:r>
                      <a:r>
                        <a:rPr lang="en-US" sz="1000" dirty="0">
                          <a:solidFill>
                            <a:srgbClr val="002060"/>
                          </a:solidFill>
                          <a:latin typeface="Times New Roman" panose="02020603050405020304" pitchFamily="18" charset="0"/>
                          <a:cs typeface="Times New Roman" panose="02020603050405020304" pitchFamily="18" charset="0"/>
                        </a:rPr>
                        <a:t>. </a:t>
                      </a:r>
                      <a:endParaRPr lang="en-IN" sz="1000" dirty="0">
                        <a:solidFill>
                          <a:srgbClr val="002060"/>
                        </a:solidFill>
                        <a:latin typeface="Times New Roman" panose="02020603050405020304" pitchFamily="18" charset="0"/>
                        <a:cs typeface="Times New Roman" panose="02020603050405020304" pitchFamily="18" charset="0"/>
                      </a:endParaRPr>
                    </a:p>
                    <a:p>
                      <a:endParaRPr lang="hi-IN" sz="1000" dirty="0"/>
                    </a:p>
                  </a:txBody>
                  <a:tcPr/>
                </a:tc>
                <a:extLst>
                  <a:ext uri="{0D108BD9-81ED-4DB2-BD59-A6C34878D82A}">
                    <a16:rowId xmlns:a16="http://schemas.microsoft.com/office/drawing/2014/main" val="64949215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3" name="Subtitle 2">
            <a:extLst>
              <a:ext uri="{FF2B5EF4-FFF2-40B4-BE49-F238E27FC236}">
                <a16:creationId xmlns:a16="http://schemas.microsoft.com/office/drawing/2014/main" id="{14E45FB5-E2F5-04EE-4A09-27972AD86B54}"/>
              </a:ext>
            </a:extLst>
          </p:cNvPr>
          <p:cNvSpPr>
            <a:spLocks noGrp="1"/>
          </p:cNvSpPr>
          <p:nvPr>
            <p:ph type="body" idx="4294967295"/>
          </p:nvPr>
        </p:nvSpPr>
        <p:spPr>
          <a:xfrm>
            <a:off x="0" y="998537"/>
            <a:ext cx="5681133" cy="4022195"/>
          </a:xfrm>
        </p:spPr>
        <p:txBody>
          <a:bodyPr/>
          <a:lstStyle/>
          <a:p>
            <a:pPr algn="just"/>
            <a:r>
              <a:rPr lang="en-US" sz="1800" b="0" i="0" dirty="0">
                <a:solidFill>
                  <a:schemeClr val="tx1"/>
                </a:solidFill>
                <a:effectLst/>
                <a:latin typeface="Times New Roman" panose="02020603050405020304" pitchFamily="18" charset="0"/>
                <a:cs typeface="Times New Roman" panose="02020603050405020304" pitchFamily="18" charset="0"/>
              </a:rPr>
              <a:t>Our project combines CNN for emotion detection and SVM for depression assessment, ensuring precision and accessibility. The user-friendly deployment reflects our commitment to reliable mental health support.</a:t>
            </a: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i="0" dirty="0">
                <a:solidFill>
                  <a:schemeClr val="tx1"/>
                </a:solidFill>
                <a:effectLst/>
                <a:latin typeface="Times New Roman" panose="02020603050405020304" pitchFamily="18" charset="0"/>
                <a:cs typeface="Times New Roman" panose="02020603050405020304" pitchFamily="18" charset="0"/>
              </a:rPr>
              <a:t>Future Directions: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lvl="1" algn="just"/>
            <a:r>
              <a:rPr lang="en-US" sz="1800" i="0" dirty="0">
                <a:solidFill>
                  <a:schemeClr val="tx1"/>
                </a:solidFill>
                <a:effectLst/>
                <a:latin typeface="Times New Roman" panose="02020603050405020304" pitchFamily="18" charset="0"/>
                <a:cs typeface="Times New Roman" panose="02020603050405020304" pitchFamily="18" charset="0"/>
              </a:rPr>
              <a:t>Wearables &amp; Data</a:t>
            </a:r>
          </a:p>
          <a:p>
            <a:pPr lvl="1" algn="just"/>
            <a:r>
              <a:rPr lang="en-US" sz="1800" i="0" dirty="0">
                <a:solidFill>
                  <a:schemeClr val="tx1"/>
                </a:solidFill>
                <a:effectLst/>
                <a:latin typeface="Times New Roman" panose="02020603050405020304" pitchFamily="18" charset="0"/>
                <a:cs typeface="Times New Roman" panose="02020603050405020304" pitchFamily="18" charset="0"/>
              </a:rPr>
              <a:t>Mobile App Expansion</a:t>
            </a:r>
          </a:p>
          <a:p>
            <a:pPr lvl="1" algn="just"/>
            <a:r>
              <a:rPr lang="en-US" sz="1800" i="0" dirty="0">
                <a:solidFill>
                  <a:schemeClr val="tx1"/>
                </a:solidFill>
                <a:effectLst/>
                <a:latin typeface="Times New Roman" panose="02020603050405020304" pitchFamily="18" charset="0"/>
                <a:cs typeface="Times New Roman" panose="02020603050405020304" pitchFamily="18" charset="0"/>
              </a:rPr>
              <a:t>Telehealth Integration</a:t>
            </a:r>
          </a:p>
          <a:p>
            <a:pPr lvl="1" algn="just"/>
            <a:r>
              <a:rPr lang="en-US" sz="1800" i="0" dirty="0">
                <a:solidFill>
                  <a:schemeClr val="tx1"/>
                </a:solidFill>
                <a:effectLst/>
                <a:latin typeface="Times New Roman" panose="02020603050405020304" pitchFamily="18" charset="0"/>
                <a:cs typeface="Times New Roman" panose="02020603050405020304" pitchFamily="18" charset="0"/>
              </a:rPr>
              <a:t>Innovation Commitment</a:t>
            </a:r>
          </a:p>
          <a:p>
            <a:pPr marL="152400" indent="0">
              <a:buNone/>
            </a:pPr>
            <a:endParaRPr lang="hi-IN" dirty="0"/>
          </a:p>
        </p:txBody>
      </p:sp>
      <p:sp>
        <p:nvSpPr>
          <p:cNvPr id="5" name="Title 4">
            <a:extLst>
              <a:ext uri="{FF2B5EF4-FFF2-40B4-BE49-F238E27FC236}">
                <a16:creationId xmlns:a16="http://schemas.microsoft.com/office/drawing/2014/main" id="{0F237FB7-5ED5-4E47-3F7C-6C1C60EAAD68}"/>
              </a:ext>
            </a:extLst>
          </p:cNvPr>
          <p:cNvSpPr>
            <a:spLocks noGrp="1"/>
          </p:cNvSpPr>
          <p:nvPr>
            <p:ph type="title" idx="4294967295"/>
          </p:nvPr>
        </p:nvSpPr>
        <p:spPr>
          <a:xfrm>
            <a:off x="287867" y="341313"/>
            <a:ext cx="4852458" cy="503237"/>
          </a:xfrm>
        </p:spPr>
        <p:txBody>
          <a:bodyPr/>
          <a:lstStyle/>
          <a:p>
            <a:r>
              <a:rPr lang="en-US" b="1" dirty="0">
                <a:solidFill>
                  <a:schemeClr val="accent1"/>
                </a:solidFill>
                <a:latin typeface="Arial"/>
                <a:ea typeface="+mj-lt"/>
                <a:cs typeface="Arial"/>
              </a:rPr>
              <a:t>Conclusion &amp; Future Scope</a:t>
            </a:r>
            <a:endParaRPr lang="hi-IN" dirty="0"/>
          </a:p>
        </p:txBody>
      </p:sp>
      <p:pic>
        <p:nvPicPr>
          <p:cNvPr id="9" name="Picture 2" descr="A Principal's Reflections: Global Connections Made Possible Through  Technology">
            <a:extLst>
              <a:ext uri="{FF2B5EF4-FFF2-40B4-BE49-F238E27FC236}">
                <a16:creationId xmlns:a16="http://schemas.microsoft.com/office/drawing/2014/main" id="{51BE352A-78C0-588E-2CEA-CDE793A35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506" y="1024466"/>
            <a:ext cx="3225694" cy="39285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27" name="Title 26">
            <a:extLst>
              <a:ext uri="{FF2B5EF4-FFF2-40B4-BE49-F238E27FC236}">
                <a16:creationId xmlns:a16="http://schemas.microsoft.com/office/drawing/2014/main" id="{AC84A841-A84A-02F2-A4F1-90DF50652E56}"/>
              </a:ext>
            </a:extLst>
          </p:cNvPr>
          <p:cNvSpPr>
            <a:spLocks noGrp="1"/>
          </p:cNvSpPr>
          <p:nvPr>
            <p:ph type="title"/>
          </p:nvPr>
        </p:nvSpPr>
        <p:spPr>
          <a:xfrm>
            <a:off x="1867546" y="1805553"/>
            <a:ext cx="5672379" cy="2193009"/>
          </a:xfrm>
        </p:spPr>
        <p:txBody>
          <a:bodyPr/>
          <a:lstStyle/>
          <a:p>
            <a:r>
              <a:rPr lang="en-US" sz="5400" dirty="0"/>
              <a:t>Thank You !</a:t>
            </a:r>
            <a:endParaRPr lang="hi-IN" sz="5400" dirty="0"/>
          </a:p>
        </p:txBody>
      </p:sp>
    </p:spTree>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763</Words>
  <Application>Microsoft Office PowerPoint</Application>
  <PresentationFormat>On-screen Show (16:9)</PresentationFormat>
  <Paragraphs>69</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Montserrat</vt:lpstr>
      <vt:lpstr>Arial</vt:lpstr>
      <vt:lpstr>Barlow</vt:lpstr>
      <vt:lpstr>Didact Gothic</vt:lpstr>
      <vt:lpstr>Rubik</vt:lpstr>
      <vt:lpstr>Times New Roman</vt:lpstr>
      <vt:lpstr>Montserrat SemiBold</vt:lpstr>
      <vt:lpstr>Management Consulting Toolkit by Slidesgo</vt:lpstr>
      <vt:lpstr>PowerPoint Presentation</vt:lpstr>
      <vt:lpstr>Problem Statement</vt:lpstr>
      <vt:lpstr>Abstract</vt:lpstr>
      <vt:lpstr>Proposed Solution</vt:lpstr>
      <vt:lpstr>Algorithm &amp; Deployment</vt:lpstr>
      <vt:lpstr>PowerPoint Presentation</vt:lpstr>
      <vt:lpstr>Literature Survey</vt:lpstr>
      <vt:lpstr>Conclusion &amp; 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Rishita Uikey</cp:lastModifiedBy>
  <cp:revision>3</cp:revision>
  <dcterms:modified xsi:type="dcterms:W3CDTF">2024-02-28T10:01:54Z</dcterms:modified>
</cp:coreProperties>
</file>