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8e425d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8e425d6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2b3ae8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2b3ae8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2b3ae8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2b3ae8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2b3ae8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2b3ae8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2b3ae8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2b3ae8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2b3ae8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2b3ae8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8e425d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8e425d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e6d9ad72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e6d9ad72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e6d9ad72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e6d9ad72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6d9ad72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6d9ad72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6d9ad72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6d9ad72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08e425d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08e425d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8e425d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8e425d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8e425d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8e425d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68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Human Computer Interaction </a:t>
            </a:r>
            <a:endParaRPr/>
          </a:p>
        </p:txBody>
      </p:sp>
      <p:sp>
        <p:nvSpPr>
          <p:cNvPr id="65" name="Google Shape;65;p13"/>
          <p:cNvSpPr txBox="1"/>
          <p:nvPr>
            <p:ph idx="1" type="subTitle"/>
          </p:nvPr>
        </p:nvSpPr>
        <p:spPr>
          <a:xfrm>
            <a:off x="311700" y="1282775"/>
            <a:ext cx="3936900" cy="7383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GB"/>
              <a:t>Project Title: </a:t>
            </a:r>
            <a:endParaRPr/>
          </a:p>
          <a:p>
            <a:pPr indent="0" lvl="0" marL="0" rtl="0" algn="l">
              <a:lnSpc>
                <a:spcPct val="115000"/>
              </a:lnSpc>
              <a:spcBef>
                <a:spcPts val="0"/>
              </a:spcBef>
              <a:spcAft>
                <a:spcPts val="0"/>
              </a:spcAft>
              <a:buNone/>
            </a:pPr>
            <a:r>
              <a:rPr b="1" lang="en-GB" sz="1500"/>
              <a:t>Assisting differently abled user to give inputs on websites using eye movement</a:t>
            </a:r>
            <a:endParaRPr b="1" sz="1500"/>
          </a:p>
        </p:txBody>
      </p:sp>
      <p:sp>
        <p:nvSpPr>
          <p:cNvPr id="66" name="Google Shape;66;p13"/>
          <p:cNvSpPr txBox="1"/>
          <p:nvPr/>
        </p:nvSpPr>
        <p:spPr>
          <a:xfrm>
            <a:off x="399925" y="2129950"/>
            <a:ext cx="361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alibri"/>
                <a:ea typeface="Calibri"/>
                <a:cs typeface="Calibri"/>
                <a:sym typeface="Calibri"/>
              </a:rPr>
              <a:t>Vinay Kirpalani PES1201800218</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Nidhi Patil PES1201801277</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Rakshith C PES1201801903</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Rishith Bhowmick PES1201801912</a:t>
            </a:r>
            <a:endParaRPr sz="1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2" type="body"/>
          </p:nvPr>
        </p:nvSpPr>
        <p:spPr>
          <a:xfrm>
            <a:off x="372050" y="1505700"/>
            <a:ext cx="8460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latin typeface="Arial"/>
                <a:ea typeface="Arial"/>
                <a:cs typeface="Arial"/>
                <a:sym typeface="Arial"/>
              </a:rPr>
              <a:t>Strive for consistency</a:t>
            </a:r>
            <a:endParaRPr b="1" sz="15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Consistent sequences of actions should be required in similar situations; identical terminology should be used in prompts, menus, and help screens; and consistent color, layout, capitalization, fonts, and so on, should be employed throughout. Exceptions, such as required confirmation of the delete command or no echoing of passwords, should be comprehensible and limited in number</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When the web application is started a prompt on the top left hand side of the web page occurs. This prompt seeks permission for the system to switch on the web camera (If permission is granted then the web camera is switched).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The instructions section specifies how the user should go about to use the application.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The instruction section can be found above the keyboard in a text box. The current state of execution is also mentioned above the keyboard.</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As and when the user looks left and right, the options of the keys on the keyboard is narrowed down consistently. During the process of options being narrowed down, the layout and color stays completely consistent.</a:t>
            </a:r>
            <a:endParaRPr sz="1200">
              <a:solidFill>
                <a:srgbClr val="000000"/>
              </a:solidFill>
              <a:latin typeface="Arial"/>
              <a:ea typeface="Arial"/>
              <a:cs typeface="Arial"/>
              <a:sym typeface="Arial"/>
            </a:endParaRPr>
          </a:p>
          <a:p>
            <a:pPr indent="0" lvl="0" marL="0" rtl="0" algn="l">
              <a:lnSpc>
                <a:spcPct val="115000"/>
              </a:lnSpc>
              <a:spcBef>
                <a:spcPts val="0"/>
              </a:spcBef>
              <a:spcAft>
                <a:spcPts val="1200"/>
              </a:spcAft>
              <a:buNone/>
            </a:pPr>
            <a:r>
              <a:t/>
            </a:r>
            <a:endParaRPr/>
          </a:p>
        </p:txBody>
      </p:sp>
      <p:sp>
        <p:nvSpPr>
          <p:cNvPr id="123" name="Google Shape;123;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Heuristic Evaluation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Heuristic Evaluation</a:t>
            </a:r>
            <a:endParaRPr/>
          </a:p>
        </p:txBody>
      </p:sp>
      <p:sp>
        <p:nvSpPr>
          <p:cNvPr id="129" name="Google Shape;129;p23"/>
          <p:cNvSpPr txBox="1"/>
          <p:nvPr>
            <p:ph idx="2" type="body"/>
          </p:nvPr>
        </p:nvSpPr>
        <p:spPr>
          <a:xfrm>
            <a:off x="372050" y="1505700"/>
            <a:ext cx="84603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450">
                <a:solidFill>
                  <a:srgbClr val="000000"/>
                </a:solidFill>
                <a:latin typeface="Arial"/>
                <a:ea typeface="Arial"/>
                <a:cs typeface="Arial"/>
                <a:sym typeface="Arial"/>
              </a:rPr>
              <a:t>Seek universal usability</a:t>
            </a:r>
            <a:endParaRPr b="1" sz="145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As the frequency of use increases, so do the user's desires to reduce the number of interactions and to increase the pace of interaction. Abbreviations, function keys, hidden commands, and macro facilities are very helpful to an expert user.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The easy type application contracts the size of the keyboard visible each time the user looks to either the left side or the right side. This practice reduces the number of interactions required to identify the letter to be typed.</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The number of interactions are reduced as the number of interactions is directly proportional to the search space visible/applicable at any point of time. The practice described above reduces the search space visible at any point of time thereby reducing the number of interactions.</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In order to delete a character, a separate delete character has been introduced onto the keyboard.</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Heuristic Evaluation</a:t>
            </a:r>
            <a:endParaRPr/>
          </a:p>
        </p:txBody>
      </p:sp>
      <p:sp>
        <p:nvSpPr>
          <p:cNvPr id="135" name="Google Shape;135;p24"/>
          <p:cNvSpPr txBox="1"/>
          <p:nvPr>
            <p:ph idx="2" type="body"/>
          </p:nvPr>
        </p:nvSpPr>
        <p:spPr>
          <a:xfrm>
            <a:off x="372050" y="1505700"/>
            <a:ext cx="8460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latin typeface="Arial"/>
                <a:ea typeface="Arial"/>
                <a:cs typeface="Arial"/>
                <a:sym typeface="Arial"/>
              </a:rPr>
              <a:t>Offer informative feedback</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For every operator action, there should be some system feedback. For frequent and minor actions, the response can be modest, while for infrequent and major actions, the response should be more substantial</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For every user action system provides feedback by narrowing down the keyboard window containing suitable alphabets. When a user visits the page, system displays the status of the model (“loaded”,”loading”).</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Every time a user’s visits the page system asks for camera permissions to track the user’s eye movement.</a:t>
            </a:r>
            <a:endParaRPr b="1" sz="145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Heuristic Evaluation</a:t>
            </a:r>
            <a:endParaRPr/>
          </a:p>
        </p:txBody>
      </p:sp>
      <p:sp>
        <p:nvSpPr>
          <p:cNvPr id="141" name="Google Shape;141;p25"/>
          <p:cNvSpPr txBox="1"/>
          <p:nvPr>
            <p:ph idx="2" type="body"/>
          </p:nvPr>
        </p:nvSpPr>
        <p:spPr>
          <a:xfrm>
            <a:off x="372050" y="1505700"/>
            <a:ext cx="84603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sz="1500">
                <a:solidFill>
                  <a:srgbClr val="000000"/>
                </a:solidFill>
                <a:latin typeface="Arial"/>
                <a:ea typeface="Arial"/>
                <a:cs typeface="Arial"/>
                <a:sym typeface="Arial"/>
              </a:rPr>
              <a:t>Design dialog to yield closure</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 </a:t>
            </a:r>
            <a:endParaRPr sz="1050">
              <a:solidFill>
                <a:srgbClr val="000000"/>
              </a:solidFill>
              <a:latin typeface="Arial"/>
              <a:ea typeface="Arial"/>
              <a:cs typeface="Arial"/>
              <a:sym typeface="Arial"/>
            </a:endParaRPr>
          </a:p>
          <a:p>
            <a:pPr indent="-287655" lvl="0" marL="457200" rtl="0" algn="l">
              <a:spcBef>
                <a:spcPts val="1200"/>
              </a:spcBef>
              <a:spcAft>
                <a:spcPts val="0"/>
              </a:spcAft>
              <a:buClr>
                <a:srgbClr val="000000"/>
              </a:buClr>
              <a:buSzPct val="100000"/>
              <a:buFont typeface="Arial"/>
              <a:buChar char="●"/>
            </a:pPr>
            <a:r>
              <a:rPr b="1" lang="en-GB" sz="1200" u="sng">
                <a:solidFill>
                  <a:srgbClr val="000000"/>
                </a:solidFill>
                <a:latin typeface="Arial"/>
                <a:ea typeface="Arial"/>
                <a:cs typeface="Arial"/>
                <a:sym typeface="Arial"/>
              </a:rPr>
              <a:t>Beginning</a:t>
            </a:r>
            <a:endParaRPr b="1" sz="1200" u="sng">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	When user visits the page a prompt is issued to ask for camera permission and model starts loading</a:t>
            </a:r>
            <a:endParaRPr sz="1200">
              <a:solidFill>
                <a:srgbClr val="000000"/>
              </a:solidFill>
              <a:latin typeface="Arial"/>
              <a:ea typeface="Arial"/>
              <a:cs typeface="Arial"/>
              <a:sym typeface="Arial"/>
            </a:endParaRPr>
          </a:p>
          <a:p>
            <a:pPr indent="-287655" lvl="0" marL="457200" rtl="0" algn="l">
              <a:spcBef>
                <a:spcPts val="1200"/>
              </a:spcBef>
              <a:spcAft>
                <a:spcPts val="0"/>
              </a:spcAft>
              <a:buClr>
                <a:srgbClr val="000000"/>
              </a:buClr>
              <a:buSzPct val="100000"/>
              <a:buFont typeface="Arial"/>
              <a:buChar char="●"/>
            </a:pPr>
            <a:r>
              <a:rPr b="1" lang="en-GB" sz="1200" u="sng">
                <a:solidFill>
                  <a:srgbClr val="000000"/>
                </a:solidFill>
                <a:latin typeface="Arial"/>
                <a:ea typeface="Arial"/>
                <a:cs typeface="Arial"/>
                <a:sym typeface="Arial"/>
              </a:rPr>
              <a:t>Middle </a:t>
            </a:r>
            <a:endParaRPr b="1" sz="1200" u="sng">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	Model is loaded and user starts his eye movement to give inputs</a:t>
            </a:r>
            <a:endParaRPr sz="1200">
              <a:solidFill>
                <a:srgbClr val="000000"/>
              </a:solidFill>
              <a:latin typeface="Arial"/>
              <a:ea typeface="Arial"/>
              <a:cs typeface="Arial"/>
              <a:sym typeface="Arial"/>
            </a:endParaRPr>
          </a:p>
          <a:p>
            <a:pPr indent="-287655" lvl="0" marL="457200" rtl="0" algn="l">
              <a:spcBef>
                <a:spcPts val="1200"/>
              </a:spcBef>
              <a:spcAft>
                <a:spcPts val="0"/>
              </a:spcAft>
              <a:buClr>
                <a:srgbClr val="000000"/>
              </a:buClr>
              <a:buSzPct val="100000"/>
              <a:buFont typeface="Arial"/>
              <a:buChar char="●"/>
            </a:pPr>
            <a:r>
              <a:rPr b="1" lang="en-GB" sz="1200" u="sng">
                <a:solidFill>
                  <a:srgbClr val="000000"/>
                </a:solidFill>
                <a:latin typeface="Arial"/>
                <a:ea typeface="Arial"/>
                <a:cs typeface="Arial"/>
                <a:sym typeface="Arial"/>
              </a:rPr>
              <a:t>End </a:t>
            </a:r>
            <a:endParaRPr b="1" sz="1200" u="sng">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	System filters letters based on eye movement of the user to enable the user to select appropriate letter. System then outputs  the letter onto the screen</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Heuristic Evaluation</a:t>
            </a:r>
            <a:endParaRPr/>
          </a:p>
        </p:txBody>
      </p:sp>
      <p:sp>
        <p:nvSpPr>
          <p:cNvPr id="147" name="Google Shape;147;p26"/>
          <p:cNvSpPr txBox="1"/>
          <p:nvPr>
            <p:ph idx="2" type="body"/>
          </p:nvPr>
        </p:nvSpPr>
        <p:spPr>
          <a:xfrm>
            <a:off x="372050" y="1505700"/>
            <a:ext cx="84603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solidFill>
                  <a:srgbClr val="000000"/>
                </a:solidFill>
                <a:latin typeface="Arial"/>
                <a:ea typeface="Arial"/>
                <a:cs typeface="Arial"/>
                <a:sym typeface="Arial"/>
              </a:rPr>
              <a:t>Offer simple error handling</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As much as possible, design the system so the user cannot make a serious error. If an error is made, the system should be able to detect the error and offer simple, comprehensible mechanisms for handling the error.</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When user blocks access to camera, an icon on top right shows that camera permission was denied.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If the user had denied permissions unknowingly then this icon helps him to understand the error caused</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If the model fails to load, an error message is displayed to the user indicating that model has failed to load.</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b="1" lang="en-GB" sz="1500">
                <a:solidFill>
                  <a:srgbClr val="000000"/>
                </a:solidFill>
                <a:latin typeface="Arial"/>
                <a:ea typeface="Arial"/>
                <a:cs typeface="Arial"/>
                <a:sym typeface="Arial"/>
              </a:rPr>
              <a:t>Permit easy reversal of actions</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GB" sz="1050">
                <a:solidFill>
                  <a:srgbClr val="000000"/>
                </a:solidFill>
                <a:latin typeface="Arial"/>
                <a:ea typeface="Arial"/>
                <a:cs typeface="Arial"/>
                <a:sym typeface="Arial"/>
              </a:rPr>
              <a:t>If a user wants to delete a letter, he must navigate to the delete button with controlled and guided eye moments.</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Heuristic Evaluation</a:t>
            </a:r>
            <a:endParaRPr/>
          </a:p>
        </p:txBody>
      </p:sp>
      <p:sp>
        <p:nvSpPr>
          <p:cNvPr id="153" name="Google Shape;153;p27"/>
          <p:cNvSpPr txBox="1"/>
          <p:nvPr>
            <p:ph idx="2" type="body"/>
          </p:nvPr>
        </p:nvSpPr>
        <p:spPr>
          <a:xfrm>
            <a:off x="372050" y="1505700"/>
            <a:ext cx="8460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000000"/>
                </a:solidFill>
                <a:latin typeface="Arial"/>
                <a:ea typeface="Arial"/>
                <a:cs typeface="Arial"/>
                <a:sym typeface="Arial"/>
              </a:rPr>
              <a:t>Reduce short-term memory load</a:t>
            </a:r>
            <a:endParaRPr b="1"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GB" sz="1200">
                <a:solidFill>
                  <a:srgbClr val="000000"/>
                </a:solidFill>
                <a:latin typeface="Arial"/>
                <a:ea typeface="Arial"/>
                <a:cs typeface="Arial"/>
                <a:sym typeface="Arial"/>
              </a:rPr>
              <a:t>The limitation of human information processing in short-term memory requires that displays be kept simple, multiple page displays be consolidated, window-motion frequency be reduced, and sufficient training time be allotted for codes, mnemonics, and sequences of actions.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GB" sz="1200">
                <a:solidFill>
                  <a:srgbClr val="000000"/>
                </a:solidFill>
                <a:latin typeface="Arial"/>
                <a:ea typeface="Arial"/>
                <a:cs typeface="Arial"/>
                <a:sym typeface="Arial"/>
              </a:rPr>
              <a:t>The layout of Easy Typer will be simple as well as efficient. All options and access to features will be provided from a single screen. This will greatly reduce latency since there will not be any requirement of switching screens to access other features.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72" name="Google Shape;72;p14"/>
          <p:cNvSpPr txBox="1"/>
          <p:nvPr/>
        </p:nvSpPr>
        <p:spPr>
          <a:xfrm>
            <a:off x="260425" y="1543975"/>
            <a:ext cx="8571900" cy="2285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Differently abled users have various methods to use computers ranging from special keyboards or mice, voice assisted navigation or stylus as input methods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But there are scenarios wherein they are unable to perform their intended task for various reasons such as: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GB">
                <a:latin typeface="Calibri"/>
                <a:ea typeface="Calibri"/>
                <a:cs typeface="Calibri"/>
                <a:sym typeface="Calibri"/>
              </a:rPr>
              <a:t>Inability to perfectly place the mouse pointer at the desired location.</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GB">
                <a:latin typeface="Calibri"/>
                <a:ea typeface="Calibri"/>
                <a:cs typeface="Calibri"/>
                <a:sym typeface="Calibri"/>
              </a:rPr>
              <a:t>Text not being recognised properly due the accent being different from what the device was trained on</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Situations like these call for another input method which could tackle these issues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One of the sense organs that could be used is vision, i.e. eyes, which could be tracked in order to take inputs from the user</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Need Finding</a:t>
            </a:r>
            <a:endParaRPr/>
          </a:p>
        </p:txBody>
      </p:sp>
      <p:sp>
        <p:nvSpPr>
          <p:cNvPr id="78" name="Google Shape;78;p15"/>
          <p:cNvSpPr txBox="1"/>
          <p:nvPr>
            <p:ph idx="2"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The audience in concern are mainly those who have limited motor skills such as</a:t>
            </a:r>
            <a:endParaRPr sz="1400">
              <a:solidFill>
                <a:srgbClr val="000000"/>
              </a:solidFill>
              <a:latin typeface="Calibri"/>
              <a:ea typeface="Calibri"/>
              <a:cs typeface="Calibri"/>
              <a:sym typeface="Calibri"/>
            </a:endParaRPr>
          </a:p>
          <a:p>
            <a:pPr indent="-317500" lvl="1" marL="914400" rtl="0" algn="l">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Lost or damaged limb</a:t>
            </a:r>
            <a:endParaRPr sz="1400">
              <a:solidFill>
                <a:srgbClr val="000000"/>
              </a:solidFill>
              <a:latin typeface="Calibri"/>
              <a:ea typeface="Calibri"/>
              <a:cs typeface="Calibri"/>
              <a:sym typeface="Calibri"/>
            </a:endParaRPr>
          </a:p>
          <a:p>
            <a:pPr indent="-317500" lvl="1" marL="914400" rtl="0" algn="l">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Spinal Cord Injury</a:t>
            </a:r>
            <a:endParaRPr sz="1400">
              <a:solidFill>
                <a:srgbClr val="000000"/>
              </a:solidFill>
              <a:latin typeface="Calibri"/>
              <a:ea typeface="Calibri"/>
              <a:cs typeface="Calibri"/>
              <a:sym typeface="Calibri"/>
            </a:endParaRPr>
          </a:p>
          <a:p>
            <a:pPr indent="-317500" lvl="1" marL="914400" rtl="0" algn="l">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Fractured arm</a:t>
            </a:r>
            <a:endParaRPr sz="1400">
              <a:solidFill>
                <a:srgbClr val="000000"/>
              </a:solidFill>
              <a:latin typeface="Calibri"/>
              <a:ea typeface="Calibri"/>
              <a:cs typeface="Calibri"/>
              <a:sym typeface="Calibri"/>
            </a:endParaRPr>
          </a:p>
          <a:p>
            <a:pPr indent="-317500" lvl="1" marL="914400" rtl="0" algn="l">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Missing fingers</a:t>
            </a:r>
            <a:endParaRPr sz="1400">
              <a:solidFill>
                <a:srgbClr val="000000"/>
              </a:solidFill>
              <a:latin typeface="Calibri"/>
              <a:ea typeface="Calibri"/>
              <a:cs typeface="Calibri"/>
              <a:sym typeface="Calibri"/>
            </a:endParaRPr>
          </a:p>
          <a:p>
            <a:pPr indent="-317500" lvl="1" marL="914400" rtl="0" algn="l">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Senior Citizens</a:t>
            </a:r>
            <a:endParaRPr sz="1400">
              <a:solidFill>
                <a:srgbClr val="000000"/>
              </a:solidFill>
              <a:latin typeface="Calibri"/>
              <a:ea typeface="Calibri"/>
              <a:cs typeface="Calibri"/>
              <a:sym typeface="Calibri"/>
            </a:endParaRPr>
          </a:p>
          <a:p>
            <a:pPr indent="-317500" lvl="1" marL="914400" rtl="0" algn="l">
              <a:lnSpc>
                <a:spcPct val="150000"/>
              </a:lnSpc>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Hospitalised Patients</a:t>
            </a:r>
            <a:endParaRPr sz="1400">
              <a:solidFill>
                <a:srgbClr val="000000"/>
              </a:solidFill>
              <a:latin typeface="Calibri"/>
              <a:ea typeface="Calibri"/>
              <a:cs typeface="Calibri"/>
              <a:sym typeface="Calibri"/>
            </a:endParaRPr>
          </a:p>
          <a:p>
            <a:pPr indent="0" lvl="0" marL="914400" rtl="0" algn="l">
              <a:spcBef>
                <a:spcPts val="1200"/>
              </a:spcBef>
              <a:spcAft>
                <a:spcPts val="1200"/>
              </a:spcAft>
              <a:buNone/>
            </a:pPr>
            <a:r>
              <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Brainstorming</a:t>
            </a:r>
            <a:endParaRPr/>
          </a:p>
        </p:txBody>
      </p:sp>
      <p:sp>
        <p:nvSpPr>
          <p:cNvPr id="84" name="Google Shape;84;p16"/>
          <p:cNvSpPr txBox="1"/>
          <p:nvPr>
            <p:ph idx="2" type="body"/>
          </p:nvPr>
        </p:nvSpPr>
        <p:spPr>
          <a:xfrm>
            <a:off x="374225" y="1505700"/>
            <a:ext cx="8458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Calibri"/>
                <a:ea typeface="Calibri"/>
                <a:cs typeface="Calibri"/>
                <a:sym typeface="Calibri"/>
              </a:rPr>
              <a:t>While performing the background search, we looked into the existing methods currently used to assist differently abled users and found the following:</a:t>
            </a:r>
            <a:endParaRPr sz="1400">
              <a:solidFill>
                <a:srgbClr val="000000"/>
              </a:solidFill>
              <a:latin typeface="Calibri"/>
              <a:ea typeface="Calibri"/>
              <a:cs typeface="Calibri"/>
              <a:sym typeface="Calibri"/>
            </a:endParaRPr>
          </a:p>
          <a:p>
            <a:pPr indent="-317500" lvl="0" marL="914400" rtl="0" algn="l">
              <a:spcBef>
                <a:spcPts val="120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On screen/ virtual keyboard</a:t>
            </a:r>
            <a:endParaRPr sz="1400">
              <a:solidFill>
                <a:srgbClr val="000000"/>
              </a:solidFill>
              <a:latin typeface="Calibri"/>
              <a:ea typeface="Calibri"/>
              <a:cs typeface="Calibri"/>
              <a:sym typeface="Calibri"/>
            </a:endParaRPr>
          </a:p>
          <a:p>
            <a:pPr indent="-330200" lvl="0" marL="914400" rtl="0" algn="l">
              <a:spcBef>
                <a:spcPts val="0"/>
              </a:spcBef>
              <a:spcAft>
                <a:spcPts val="0"/>
              </a:spcAft>
              <a:buClr>
                <a:srgbClr val="000000"/>
              </a:buClr>
              <a:buSzPts val="1600"/>
              <a:buFont typeface="Calibri"/>
              <a:buChar char="●"/>
            </a:pPr>
            <a:r>
              <a:rPr lang="en-GB" sz="1400">
                <a:solidFill>
                  <a:srgbClr val="000000"/>
                </a:solidFill>
                <a:latin typeface="Calibri"/>
                <a:ea typeface="Calibri"/>
                <a:cs typeface="Calibri"/>
                <a:sym typeface="Calibri"/>
              </a:rPr>
              <a:t>Braille keyboard and Braille display device</a:t>
            </a:r>
            <a:endParaRPr sz="1400">
              <a:solidFill>
                <a:srgbClr val="000000"/>
              </a:solidFill>
              <a:latin typeface="Calibri"/>
              <a:ea typeface="Calibri"/>
              <a:cs typeface="Calibri"/>
              <a:sym typeface="Calibri"/>
            </a:endParaRPr>
          </a:p>
          <a:p>
            <a:pPr indent="-317500" lvl="0" marL="914400" rtl="0" algn="l">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Microphones</a:t>
            </a:r>
            <a:endParaRPr sz="1400">
              <a:solidFill>
                <a:srgbClr val="000000"/>
              </a:solidFill>
              <a:latin typeface="Calibri"/>
              <a:ea typeface="Calibri"/>
              <a:cs typeface="Calibri"/>
              <a:sym typeface="Calibri"/>
            </a:endParaRPr>
          </a:p>
          <a:p>
            <a:pPr indent="-317500" lvl="0" marL="914400" rtl="0" algn="l">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Head-mounted pointers</a:t>
            </a:r>
            <a:endParaRPr sz="1400">
              <a:solidFill>
                <a:srgbClr val="000000"/>
              </a:solidFill>
              <a:latin typeface="Calibri"/>
              <a:ea typeface="Calibri"/>
              <a:cs typeface="Calibri"/>
              <a:sym typeface="Calibri"/>
            </a:endParaRPr>
          </a:p>
          <a:p>
            <a:pPr indent="-317500" lvl="0" marL="914400" rtl="0" algn="l">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Gesture-recognition devices</a:t>
            </a:r>
            <a:endParaRPr sz="1400">
              <a:solidFill>
                <a:srgbClr val="000000"/>
              </a:solidFill>
              <a:latin typeface="Calibri"/>
              <a:ea typeface="Calibri"/>
              <a:cs typeface="Calibri"/>
              <a:sym typeface="Calibri"/>
            </a:endParaRPr>
          </a:p>
          <a:p>
            <a:pPr indent="-317500" lvl="0" marL="914400" rtl="0" algn="l">
              <a:spcBef>
                <a:spcPts val="0"/>
              </a:spcBef>
              <a:spcAft>
                <a:spcPts val="0"/>
              </a:spcAft>
              <a:buClr>
                <a:srgbClr val="000000"/>
              </a:buClr>
              <a:buSzPts val="1400"/>
              <a:buFont typeface="Calibri"/>
              <a:buChar char="●"/>
            </a:pPr>
            <a:r>
              <a:rPr lang="en-GB" sz="1400">
                <a:solidFill>
                  <a:srgbClr val="000000"/>
                </a:solidFill>
                <a:latin typeface="Calibri"/>
                <a:ea typeface="Calibri"/>
                <a:cs typeface="Calibri"/>
                <a:sym typeface="Calibri"/>
              </a:rPr>
              <a:t>Magnification devices</a:t>
            </a:r>
            <a:endParaRPr sz="1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Interview 1</a:t>
            </a:r>
            <a:endParaRPr/>
          </a:p>
        </p:txBody>
      </p:sp>
      <p:sp>
        <p:nvSpPr>
          <p:cNvPr id="90" name="Google Shape;90;p17"/>
          <p:cNvSpPr txBox="1"/>
          <p:nvPr>
            <p:ph idx="2"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00">
                <a:solidFill>
                  <a:srgbClr val="1D1D1D"/>
                </a:solidFill>
                <a:latin typeface="Calibri"/>
                <a:ea typeface="Calibri"/>
                <a:cs typeface="Calibri"/>
                <a:sym typeface="Calibri"/>
              </a:rPr>
              <a:t>Jungkook has worked as a reporter for more than 20 years and has developed a repetitive strain injury that makes it painful to use a mouse and to type for extended periods of time.</a:t>
            </a:r>
            <a:endParaRPr sz="1200">
              <a:solidFill>
                <a:srgbClr val="1D1D1D"/>
              </a:solidFill>
              <a:latin typeface="Calibri"/>
              <a:ea typeface="Calibri"/>
              <a:cs typeface="Calibri"/>
              <a:sym typeface="Calibri"/>
            </a:endParaRPr>
          </a:p>
          <a:p>
            <a:pPr indent="0" lvl="0" marL="0" rtl="0" algn="l">
              <a:spcBef>
                <a:spcPts val="1200"/>
              </a:spcBef>
              <a:spcAft>
                <a:spcPts val="0"/>
              </a:spcAft>
              <a:buNone/>
            </a:pPr>
            <a:r>
              <a:rPr lang="en-GB" sz="1200">
                <a:solidFill>
                  <a:srgbClr val="1D1D1D"/>
                </a:solidFill>
                <a:latin typeface="Calibri"/>
                <a:ea typeface="Calibri"/>
                <a:cs typeface="Calibri"/>
                <a:sym typeface="Calibri"/>
              </a:rPr>
              <a:t>Though it took considerable research, time, and commitment to learn, he is able to work with less pain using the following modifications to his work environment:</a:t>
            </a:r>
            <a:endParaRPr sz="1200">
              <a:solidFill>
                <a:srgbClr val="1D1D1D"/>
              </a:solidFill>
              <a:latin typeface="Calibri"/>
              <a:ea typeface="Calibri"/>
              <a:cs typeface="Calibri"/>
              <a:sym typeface="Calibri"/>
            </a:endParaRPr>
          </a:p>
          <a:p>
            <a:pPr indent="-304800" lvl="0" marL="457200" rtl="0" algn="l">
              <a:spcBef>
                <a:spcPts val="1200"/>
              </a:spcBef>
              <a:spcAft>
                <a:spcPts val="0"/>
              </a:spcAft>
              <a:buClr>
                <a:srgbClr val="1D1D1D"/>
              </a:buClr>
              <a:buSzPts val="1200"/>
              <a:buFont typeface="Calibri"/>
              <a:buChar char="●"/>
            </a:pPr>
            <a:r>
              <a:rPr lang="en-GB" sz="1200">
                <a:solidFill>
                  <a:srgbClr val="1D1D1D"/>
                </a:solidFill>
                <a:latin typeface="Calibri"/>
                <a:ea typeface="Calibri"/>
                <a:cs typeface="Calibri"/>
                <a:sym typeface="Calibri"/>
              </a:rPr>
              <a:t>use of an ergonomic keyboard</a:t>
            </a:r>
            <a:endParaRPr sz="1200">
              <a:solidFill>
                <a:srgbClr val="1D1D1D"/>
              </a:solidFill>
              <a:latin typeface="Calibri"/>
              <a:ea typeface="Calibri"/>
              <a:cs typeface="Calibri"/>
              <a:sym typeface="Calibri"/>
            </a:endParaRPr>
          </a:p>
          <a:p>
            <a:pPr indent="-304800" lvl="0" marL="457200" rtl="0" algn="l">
              <a:spcBef>
                <a:spcPts val="0"/>
              </a:spcBef>
              <a:spcAft>
                <a:spcPts val="0"/>
              </a:spcAft>
              <a:buClr>
                <a:srgbClr val="1D1D1D"/>
              </a:buClr>
              <a:buSzPts val="1200"/>
              <a:buFont typeface="Calibri"/>
              <a:buChar char="●"/>
            </a:pPr>
            <a:r>
              <a:rPr lang="en-GB" sz="1200">
                <a:solidFill>
                  <a:srgbClr val="1D1D1D"/>
                </a:solidFill>
                <a:latin typeface="Calibri"/>
                <a:ea typeface="Calibri"/>
                <a:cs typeface="Calibri"/>
                <a:sym typeface="Calibri"/>
              </a:rPr>
              <a:t>use of keyboard commands without a mouse</a:t>
            </a:r>
            <a:endParaRPr sz="1200">
              <a:solidFill>
                <a:srgbClr val="1D1D1D"/>
              </a:solidFill>
              <a:latin typeface="Calibri"/>
              <a:ea typeface="Calibri"/>
              <a:cs typeface="Calibri"/>
              <a:sym typeface="Calibri"/>
            </a:endParaRPr>
          </a:p>
          <a:p>
            <a:pPr indent="-304800" lvl="0" marL="457200" rtl="0" algn="l">
              <a:spcBef>
                <a:spcPts val="0"/>
              </a:spcBef>
              <a:spcAft>
                <a:spcPts val="0"/>
              </a:spcAft>
              <a:buClr>
                <a:srgbClr val="1D1D1D"/>
              </a:buClr>
              <a:buSzPts val="1200"/>
              <a:buFont typeface="Calibri"/>
              <a:buChar char="●"/>
            </a:pPr>
            <a:r>
              <a:rPr lang="en-GB" sz="1200">
                <a:solidFill>
                  <a:srgbClr val="1D1D1D"/>
                </a:solidFill>
                <a:latin typeface="Calibri"/>
                <a:ea typeface="Calibri"/>
                <a:cs typeface="Calibri"/>
                <a:sym typeface="Calibri"/>
              </a:rPr>
              <a:t>voice recognition software on his computer and mobile phone</a:t>
            </a:r>
            <a:endParaRPr sz="1200">
              <a:solidFill>
                <a:srgbClr val="1D1D1D"/>
              </a:solidFill>
              <a:latin typeface="Calibri"/>
              <a:ea typeface="Calibri"/>
              <a:cs typeface="Calibri"/>
              <a:sym typeface="Calibri"/>
            </a:endParaRPr>
          </a:p>
          <a:p>
            <a:pPr indent="-304800" lvl="0" marL="457200" rtl="0" algn="l">
              <a:spcBef>
                <a:spcPts val="0"/>
              </a:spcBef>
              <a:spcAft>
                <a:spcPts val="0"/>
              </a:spcAft>
              <a:buClr>
                <a:srgbClr val="1D1D1D"/>
              </a:buClr>
              <a:buSzPts val="1200"/>
              <a:buFont typeface="Calibri"/>
              <a:buChar char="●"/>
            </a:pPr>
            <a:r>
              <a:rPr lang="en-GB" sz="1200">
                <a:solidFill>
                  <a:srgbClr val="1D1D1D"/>
                </a:solidFill>
                <a:latin typeface="Calibri"/>
                <a:ea typeface="Calibri"/>
                <a:cs typeface="Calibri"/>
                <a:sym typeface="Calibri"/>
              </a:rPr>
              <a:t>assistive touch on his mobile phone</a:t>
            </a:r>
            <a:endParaRPr sz="1200">
              <a:solidFill>
                <a:srgbClr val="1D1D1D"/>
              </a:solidFill>
              <a:latin typeface="Calibri"/>
              <a:ea typeface="Calibri"/>
              <a:cs typeface="Calibri"/>
              <a:sym typeface="Calibri"/>
            </a:endParaRPr>
          </a:p>
          <a:p>
            <a:pPr indent="0" lvl="0" marL="0" rtl="0" algn="l">
              <a:spcBef>
                <a:spcPts val="1800"/>
              </a:spcBef>
              <a:spcAft>
                <a:spcPts val="0"/>
              </a:spcAft>
              <a:buNone/>
            </a:pPr>
            <a:r>
              <a:rPr lang="en-GB" sz="1200">
                <a:solidFill>
                  <a:srgbClr val="1D1D1D"/>
                </a:solidFill>
                <a:highlight>
                  <a:srgbClr val="FAFAFC"/>
                </a:highlight>
                <a:latin typeface="Calibri"/>
                <a:ea typeface="Calibri"/>
                <a:cs typeface="Calibri"/>
                <a:sym typeface="Calibri"/>
              </a:rPr>
              <a:t>Alex encounters problems when websites and other online content cannot be navigated by keyboard commands alone. He frequently encounters web forms that do not have keyboard equivalents. Sometimes it is also difficult to skip content and navigate to sections on a webpage without using many keyboard commands, which is very tiring and limits the time he can spend working comfortably. </a:t>
            </a:r>
            <a:endParaRPr sz="1200">
              <a:solidFill>
                <a:srgbClr val="000000"/>
              </a:solidFill>
              <a:latin typeface="Calibri"/>
              <a:ea typeface="Calibri"/>
              <a:cs typeface="Calibri"/>
              <a:sym typeface="Calibri"/>
            </a:endParaRPr>
          </a:p>
          <a:p>
            <a:pPr indent="0" lvl="0" marL="0" rtl="0" algn="l">
              <a:spcBef>
                <a:spcPts val="0"/>
              </a:spcBef>
              <a:spcAft>
                <a:spcPts val="1200"/>
              </a:spcAft>
              <a:buNone/>
            </a:pPr>
            <a:r>
              <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Interview 2</a:t>
            </a:r>
            <a:endParaRPr/>
          </a:p>
        </p:txBody>
      </p:sp>
      <p:sp>
        <p:nvSpPr>
          <p:cNvPr id="96" name="Google Shape;96;p18"/>
          <p:cNvSpPr txBox="1"/>
          <p:nvPr>
            <p:ph idx="2"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solidFill>
                  <a:srgbClr val="1D1D1D"/>
                </a:solidFill>
                <a:latin typeface="Calibri"/>
                <a:ea typeface="Calibri"/>
                <a:cs typeface="Calibri"/>
                <a:sym typeface="Calibri"/>
              </a:rPr>
              <a:t>Jimin is an 85 year-old with reduced vision, hand-tremor, and mild memory loss; common age-related impairments for someone his age. Yun regularly browses the web reading news sites. In recent years he also started using social media to stay in touch with his family and friends. He maintains his own blog where he posts articles on art history and other topics he enjoys.</a:t>
            </a:r>
            <a:endParaRPr sz="1200">
              <a:solidFill>
                <a:srgbClr val="1D1D1D"/>
              </a:solidFill>
              <a:latin typeface="Calibri"/>
              <a:ea typeface="Calibri"/>
              <a:cs typeface="Calibri"/>
              <a:sym typeface="Calibri"/>
            </a:endParaRPr>
          </a:p>
          <a:p>
            <a:pPr indent="0" lvl="0" marL="0" rtl="0" algn="l">
              <a:spcBef>
                <a:spcPts val="1200"/>
              </a:spcBef>
              <a:spcAft>
                <a:spcPts val="0"/>
              </a:spcAft>
              <a:buNone/>
            </a:pPr>
            <a:r>
              <a:rPr lang="en-GB" sz="1200">
                <a:solidFill>
                  <a:srgbClr val="1D1D1D"/>
                </a:solidFill>
                <a:latin typeface="Calibri"/>
                <a:ea typeface="Calibri"/>
                <a:cs typeface="Calibri"/>
                <a:sym typeface="Calibri"/>
              </a:rPr>
              <a:t>Like many older individuals, Yun has difficulty reading small text and clicking on small links and form elements. His daughter showed him how to enlarge text in the web browser, which works well on many websites. He encounters problems when text does not reflow when it is enlarged and he is forced to scroll back and forth to read the enlarged content, which means he easily loses track of his place. He also has problems with CAPTCHA images found on many social media sites. The text is so distorted, even when he enlarges it, that he often cannot accurately enter the text. He has a better experience on sites that use alternative CAPTCHA options, unfortunately only a small number currently do.</a:t>
            </a:r>
            <a:endParaRPr sz="1200">
              <a:solidFill>
                <a:srgbClr val="1D1D1D"/>
              </a:solidFill>
              <a:latin typeface="Calibri"/>
              <a:ea typeface="Calibri"/>
              <a:cs typeface="Calibri"/>
              <a:sym typeface="Calibri"/>
            </a:endParaRPr>
          </a:p>
          <a:p>
            <a:pPr indent="0" lvl="0" marL="0" rtl="0" algn="l">
              <a:spcBef>
                <a:spcPts val="1200"/>
              </a:spcBef>
              <a:spcAft>
                <a:spcPts val="0"/>
              </a:spcAft>
              <a:buNone/>
            </a:pPr>
            <a:r>
              <a:t/>
            </a:r>
            <a:endParaRPr sz="1200">
              <a:solidFill>
                <a:srgbClr val="1D1D1D"/>
              </a:solidFill>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solution: EasyTyper</a:t>
            </a:r>
            <a:endParaRPr/>
          </a:p>
        </p:txBody>
      </p:sp>
      <p:sp>
        <p:nvSpPr>
          <p:cNvPr id="102" name="Google Shape;102;p19"/>
          <p:cNvSpPr txBox="1"/>
          <p:nvPr>
            <p:ph idx="2" type="body"/>
          </p:nvPr>
        </p:nvSpPr>
        <p:spPr>
          <a:xfrm>
            <a:off x="269725" y="1505700"/>
            <a:ext cx="8250000" cy="3076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1D1D1D"/>
              </a:buClr>
              <a:buSzPts val="1400"/>
              <a:buFont typeface="Calibri"/>
              <a:buChar char="●"/>
            </a:pPr>
            <a:r>
              <a:rPr lang="en-GB" sz="1400">
                <a:solidFill>
                  <a:srgbClr val="1D1D1D"/>
                </a:solidFill>
                <a:latin typeface="Calibri"/>
                <a:ea typeface="Calibri"/>
                <a:cs typeface="Calibri"/>
                <a:sym typeface="Calibri"/>
              </a:rPr>
              <a:t>Easy Typer is a solution that helps users by just glancing over the screen, without the aid of any external devices.</a:t>
            </a:r>
            <a:endParaRPr sz="1400">
              <a:solidFill>
                <a:srgbClr val="1D1D1D"/>
              </a:solidFill>
              <a:latin typeface="Calibri"/>
              <a:ea typeface="Calibri"/>
              <a:cs typeface="Calibri"/>
              <a:sym typeface="Calibri"/>
            </a:endParaRPr>
          </a:p>
          <a:p>
            <a:pPr indent="-317500" lvl="0" marL="457200" rtl="0" algn="l">
              <a:lnSpc>
                <a:spcPct val="150000"/>
              </a:lnSpc>
              <a:spcBef>
                <a:spcPts val="0"/>
              </a:spcBef>
              <a:spcAft>
                <a:spcPts val="0"/>
              </a:spcAft>
              <a:buClr>
                <a:srgbClr val="1D1D1D"/>
              </a:buClr>
              <a:buSzPts val="1400"/>
              <a:buFont typeface="Calibri"/>
              <a:buChar char="●"/>
            </a:pPr>
            <a:r>
              <a:rPr lang="en-GB" sz="1400">
                <a:solidFill>
                  <a:srgbClr val="1D1D1D"/>
                </a:solidFill>
                <a:latin typeface="Calibri"/>
                <a:ea typeface="Calibri"/>
                <a:cs typeface="Calibri"/>
                <a:sym typeface="Calibri"/>
              </a:rPr>
              <a:t>It detects the eye movements and makes a decision on the letter they are looking at </a:t>
            </a:r>
            <a:r>
              <a:rPr lang="en-GB" sz="1400">
                <a:solidFill>
                  <a:srgbClr val="1D1D1D"/>
                </a:solidFill>
                <a:latin typeface="Calibri"/>
                <a:ea typeface="Calibri"/>
                <a:cs typeface="Calibri"/>
                <a:sym typeface="Calibri"/>
              </a:rPr>
              <a:t>and picks that said letter as input.</a:t>
            </a:r>
            <a:endParaRPr sz="1400">
              <a:solidFill>
                <a:srgbClr val="1D1D1D"/>
              </a:solidFill>
              <a:latin typeface="Calibri"/>
              <a:ea typeface="Calibri"/>
              <a:cs typeface="Calibri"/>
              <a:sym typeface="Calibri"/>
            </a:endParaRPr>
          </a:p>
          <a:p>
            <a:pPr indent="-317500" lvl="0" marL="457200" rtl="0" algn="l">
              <a:lnSpc>
                <a:spcPct val="150000"/>
              </a:lnSpc>
              <a:spcBef>
                <a:spcPts val="0"/>
              </a:spcBef>
              <a:spcAft>
                <a:spcPts val="0"/>
              </a:spcAft>
              <a:buClr>
                <a:srgbClr val="1D1D1D"/>
              </a:buClr>
              <a:buSzPts val="1400"/>
              <a:buFont typeface="Calibri"/>
              <a:buChar char="●"/>
            </a:pPr>
            <a:r>
              <a:rPr lang="en-GB" sz="1400">
                <a:solidFill>
                  <a:srgbClr val="1D1D1D"/>
                </a:solidFill>
                <a:latin typeface="Calibri"/>
                <a:ea typeface="Calibri"/>
                <a:cs typeface="Calibri"/>
                <a:sym typeface="Calibri"/>
              </a:rPr>
              <a:t>Eye movements are picked up by the webcam and using AI assisted eye tracking technology, helps users give inputs on websites.</a:t>
            </a:r>
            <a:endParaRPr sz="1400">
              <a:solidFill>
                <a:srgbClr val="1D1D1D"/>
              </a:solidFill>
              <a:latin typeface="Calibri"/>
              <a:ea typeface="Calibri"/>
              <a:cs typeface="Calibri"/>
              <a:sym typeface="Calibri"/>
            </a:endParaRPr>
          </a:p>
          <a:p>
            <a:pPr indent="0" lvl="0" marL="457200" rtl="0" algn="l">
              <a:lnSpc>
                <a:spcPct val="150000"/>
              </a:lnSpc>
              <a:spcBef>
                <a:spcPts val="1200"/>
              </a:spcBef>
              <a:spcAft>
                <a:spcPts val="1200"/>
              </a:spcAft>
              <a:buNone/>
            </a:pPr>
            <a:r>
              <a:t/>
            </a:r>
            <a:endParaRPr sz="1400">
              <a:solidFill>
                <a:srgbClr val="1D1D1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Low Fidelity Prototype</a:t>
            </a:r>
            <a:endParaRPr/>
          </a:p>
        </p:txBody>
      </p:sp>
      <p:sp>
        <p:nvSpPr>
          <p:cNvPr id="108" name="Google Shape;108;p20"/>
          <p:cNvSpPr txBox="1"/>
          <p:nvPr/>
        </p:nvSpPr>
        <p:spPr>
          <a:xfrm>
            <a:off x="511550" y="1562575"/>
            <a:ext cx="81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In order to create the low fidelity prototype, we have used sketching and storyboarding.</a:t>
            </a:r>
            <a:endParaRPr>
              <a:latin typeface="Roboto"/>
              <a:ea typeface="Roboto"/>
              <a:cs typeface="Roboto"/>
              <a:sym typeface="Roboto"/>
            </a:endParaRPr>
          </a:p>
        </p:txBody>
      </p:sp>
      <p:pic>
        <p:nvPicPr>
          <p:cNvPr id="109" name="Google Shape;109;p20"/>
          <p:cNvPicPr preferRelativeResize="0"/>
          <p:nvPr/>
        </p:nvPicPr>
        <p:blipFill>
          <a:blip r:embed="rId3">
            <a:alphaModFix/>
          </a:blip>
          <a:stretch>
            <a:fillRect/>
          </a:stretch>
        </p:blipFill>
        <p:spPr>
          <a:xfrm>
            <a:off x="311725" y="1866350"/>
            <a:ext cx="4084275" cy="3044650"/>
          </a:xfrm>
          <a:prstGeom prst="rect">
            <a:avLst/>
          </a:prstGeom>
          <a:noFill/>
          <a:ln>
            <a:noFill/>
          </a:ln>
        </p:spPr>
      </p:pic>
      <p:pic>
        <p:nvPicPr>
          <p:cNvPr id="110" name="Google Shape;110;p20"/>
          <p:cNvPicPr preferRelativeResize="0"/>
          <p:nvPr/>
        </p:nvPicPr>
        <p:blipFill>
          <a:blip r:embed="rId4">
            <a:alphaModFix/>
          </a:blip>
          <a:stretch>
            <a:fillRect/>
          </a:stretch>
        </p:blipFill>
        <p:spPr>
          <a:xfrm>
            <a:off x="4805350" y="2081874"/>
            <a:ext cx="3784926" cy="255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Empathy Map</a:t>
            </a:r>
            <a:endParaRPr/>
          </a:p>
        </p:txBody>
      </p:sp>
      <p:sp>
        <p:nvSpPr>
          <p:cNvPr id="116" name="Google Shape;116;p21"/>
          <p:cNvSpPr txBox="1"/>
          <p:nvPr>
            <p:ph idx="2" type="body"/>
          </p:nvPr>
        </p:nvSpPr>
        <p:spPr>
          <a:xfrm>
            <a:off x="362750" y="1505700"/>
            <a:ext cx="4107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52B3C"/>
                </a:solidFill>
                <a:latin typeface="Arial"/>
                <a:ea typeface="Arial"/>
                <a:cs typeface="Arial"/>
                <a:sym typeface="Arial"/>
              </a:rPr>
              <a:t>A survey was conducted and feedback was collected as well along with prospective target audiences who might be interested in Easy Typer.</a:t>
            </a:r>
            <a:endParaRPr sz="1200">
              <a:solidFill>
                <a:srgbClr val="252B3C"/>
              </a:solidFill>
              <a:latin typeface="Arial"/>
              <a:ea typeface="Arial"/>
              <a:cs typeface="Arial"/>
              <a:sym typeface="Arial"/>
            </a:endParaRPr>
          </a:p>
          <a:p>
            <a:pPr indent="0" lvl="0" marL="0" rtl="0" algn="l">
              <a:spcBef>
                <a:spcPts val="0"/>
              </a:spcBef>
              <a:spcAft>
                <a:spcPts val="0"/>
              </a:spcAft>
              <a:buNone/>
            </a:pPr>
            <a:r>
              <a:t/>
            </a:r>
            <a:endParaRPr sz="1200">
              <a:solidFill>
                <a:srgbClr val="252B3C"/>
              </a:solidFill>
              <a:latin typeface="Arial"/>
              <a:ea typeface="Arial"/>
              <a:cs typeface="Arial"/>
              <a:sym typeface="Arial"/>
            </a:endParaRPr>
          </a:p>
          <a:p>
            <a:pPr indent="0" lvl="0" marL="0" rtl="0" algn="l">
              <a:spcBef>
                <a:spcPts val="0"/>
              </a:spcBef>
              <a:spcAft>
                <a:spcPts val="0"/>
              </a:spcAft>
              <a:buNone/>
            </a:pPr>
            <a:r>
              <a:rPr lang="en-GB" sz="1200">
                <a:solidFill>
                  <a:srgbClr val="252B3C"/>
                </a:solidFill>
                <a:latin typeface="Arial"/>
                <a:ea typeface="Arial"/>
                <a:cs typeface="Arial"/>
                <a:sym typeface="Arial"/>
              </a:rPr>
              <a:t>An Empathy Map was constructed from the responses received displaying a typical user’s perspectives after combining the four aspects obtained by analysing each user’s response.</a:t>
            </a:r>
            <a:endParaRPr sz="1200">
              <a:solidFill>
                <a:srgbClr val="252B3C"/>
              </a:solidFill>
              <a:latin typeface="Arial"/>
              <a:ea typeface="Arial"/>
              <a:cs typeface="Arial"/>
              <a:sym typeface="Arial"/>
            </a:endParaRPr>
          </a:p>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4622175" y="1356900"/>
            <a:ext cx="4381275" cy="3456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