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6" r:id="rId2"/>
    <p:sldId id="307" r:id="rId3"/>
    <p:sldId id="308" r:id="rId4"/>
    <p:sldId id="258" r:id="rId5"/>
    <p:sldId id="303" r:id="rId6"/>
    <p:sldId id="305" r:id="rId7"/>
    <p:sldId id="304" r:id="rId8"/>
    <p:sldId id="309" r:id="rId9"/>
    <p:sldId id="302" r:id="rId10"/>
    <p:sldId id="257" r:id="rId11"/>
    <p:sldId id="278" r:id="rId12"/>
    <p:sldId id="262" r:id="rId13"/>
    <p:sldId id="260" r:id="rId14"/>
    <p:sldId id="263" r:id="rId15"/>
    <p:sldId id="264" r:id="rId16"/>
    <p:sldId id="279" r:id="rId17"/>
    <p:sldId id="280" r:id="rId18"/>
    <p:sldId id="310" r:id="rId19"/>
    <p:sldId id="281" r:id="rId20"/>
    <p:sldId id="266" r:id="rId21"/>
    <p:sldId id="311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312" r:id="rId32"/>
    <p:sldId id="313" r:id="rId33"/>
    <p:sldId id="289" r:id="rId34"/>
    <p:sldId id="290" r:id="rId35"/>
    <p:sldId id="291" r:id="rId36"/>
    <p:sldId id="292" r:id="rId37"/>
    <p:sldId id="293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849E5-C6F9-4A3C-BA81-08461C447B2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DF360-4AC3-40BC-A400-953192E70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9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1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9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39F5-9834-4831-84B3-AF7EE1C8D1CC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66FE-A585-47B2-B8A1-AB609C9A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7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5855" y="1632102"/>
            <a:ext cx="10338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It break down the complex problem into simpler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Find optimal solution to these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Store these results of these problems (memorization)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Reuse them so that same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calculated more than once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Finally calculate the result of complex problem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910" y="2274837"/>
            <a:ext cx="10764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arr</a:t>
            </a:r>
            <a:r>
              <a:rPr lang="en-IN" sz="2400" dirty="0" smtClean="0"/>
              <a:t>[n]: input array</a:t>
            </a:r>
          </a:p>
          <a:p>
            <a:r>
              <a:rPr lang="en-IN" sz="2400" dirty="0" smtClean="0"/>
              <a:t>L(</a:t>
            </a:r>
            <a:r>
              <a:rPr lang="en-IN" sz="2400" dirty="0" err="1" smtClean="0"/>
              <a:t>i</a:t>
            </a:r>
            <a:r>
              <a:rPr lang="en-IN" sz="2400" dirty="0" smtClean="0"/>
              <a:t>):   length </a:t>
            </a:r>
            <a:r>
              <a:rPr lang="en-IN" sz="2400" dirty="0"/>
              <a:t>of the LIS ending at index </a:t>
            </a:r>
            <a:r>
              <a:rPr lang="en-IN" sz="2400" dirty="0" err="1"/>
              <a:t>i</a:t>
            </a:r>
            <a:r>
              <a:rPr lang="en-IN" sz="2400" dirty="0"/>
              <a:t> such that </a:t>
            </a:r>
            <a:r>
              <a:rPr lang="en-IN" sz="2400" dirty="0" err="1"/>
              <a:t>arr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 is the last element of the LIS.</a:t>
            </a:r>
            <a:br>
              <a:rPr lang="en-IN" sz="2400" dirty="0"/>
            </a:br>
            <a:endParaRPr lang="en-IN" sz="2400" dirty="0" smtClean="0"/>
          </a:p>
          <a:p>
            <a:r>
              <a:rPr lang="en-IN" sz="2400" dirty="0" smtClean="0"/>
              <a:t>Then</a:t>
            </a:r>
            <a:r>
              <a:rPr lang="en-IN" sz="2400" dirty="0"/>
              <a:t>, L(</a:t>
            </a:r>
            <a:r>
              <a:rPr lang="en-IN" sz="2400" dirty="0" err="1"/>
              <a:t>i</a:t>
            </a:r>
            <a:r>
              <a:rPr lang="en-IN" sz="2400" dirty="0"/>
              <a:t>) can be recursively written as</a:t>
            </a:r>
            <a:r>
              <a:rPr lang="en-IN" sz="2400" dirty="0" smtClean="0"/>
              <a:t>:</a:t>
            </a:r>
          </a:p>
          <a:p>
            <a:pPr marL="542925"/>
            <a:r>
              <a:rPr lang="en-IN" sz="2400" dirty="0"/>
              <a:t>L(</a:t>
            </a:r>
            <a:r>
              <a:rPr lang="en-IN" sz="2400" dirty="0" err="1"/>
              <a:t>i</a:t>
            </a:r>
            <a:r>
              <a:rPr lang="en-IN" sz="2400" dirty="0"/>
              <a:t>) = 1 + max( L(j) ) where 0 &lt; j &lt; </a:t>
            </a:r>
            <a:r>
              <a:rPr lang="en-IN" sz="2400" dirty="0" err="1"/>
              <a:t>i</a:t>
            </a:r>
            <a:r>
              <a:rPr lang="en-IN" sz="2400" dirty="0"/>
              <a:t> and </a:t>
            </a:r>
            <a:r>
              <a:rPr lang="en-IN" sz="2400" dirty="0" err="1"/>
              <a:t>arr</a:t>
            </a:r>
            <a:r>
              <a:rPr lang="en-IN" sz="2400" dirty="0"/>
              <a:t>[j] &lt; </a:t>
            </a:r>
            <a:r>
              <a:rPr lang="en-IN" sz="2400" dirty="0" err="1"/>
              <a:t>arr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]; or</a:t>
            </a:r>
            <a:br>
              <a:rPr lang="en-IN" sz="2400" dirty="0"/>
            </a:br>
            <a:r>
              <a:rPr lang="en-IN" sz="2400" dirty="0"/>
              <a:t>L(</a:t>
            </a:r>
            <a:r>
              <a:rPr lang="en-IN" sz="2400" dirty="0" err="1"/>
              <a:t>i</a:t>
            </a:r>
            <a:r>
              <a:rPr lang="en-IN" sz="2400" dirty="0"/>
              <a:t>) = 1, if no such j </a:t>
            </a:r>
            <a:r>
              <a:rPr lang="en-IN" sz="2400" dirty="0" smtClean="0"/>
              <a:t>exists.</a:t>
            </a:r>
          </a:p>
          <a:p>
            <a:pPr marL="542925"/>
            <a:endParaRPr lang="en-IN" sz="2400" dirty="0"/>
          </a:p>
          <a:p>
            <a:r>
              <a:rPr lang="en-IN" sz="2400" dirty="0" smtClean="0"/>
              <a:t>LIS </a:t>
            </a:r>
            <a:r>
              <a:rPr lang="en-IN" sz="2400" dirty="0"/>
              <a:t>for a given </a:t>
            </a:r>
            <a:r>
              <a:rPr lang="en-IN" sz="2400" dirty="0" smtClean="0"/>
              <a:t>array is max(L(</a:t>
            </a:r>
            <a:r>
              <a:rPr lang="en-IN" sz="2400" dirty="0" err="1" smtClean="0"/>
              <a:t>i</a:t>
            </a:r>
            <a:r>
              <a:rPr lang="en-IN" sz="2400" dirty="0"/>
              <a:t>)) where 0 &lt; </a:t>
            </a:r>
            <a:r>
              <a:rPr lang="en-IN" sz="2400" dirty="0" err="1"/>
              <a:t>i</a:t>
            </a:r>
            <a:r>
              <a:rPr lang="en-IN" sz="2400" dirty="0"/>
              <a:t> &lt; 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237" y="301109"/>
            <a:ext cx="864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Longest Increasing Subsequence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23" y="1073333"/>
            <a:ext cx="1009342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42974"/>
            <a:ext cx="8915400" cy="50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4338" y="104537"/>
            <a:ext cx="1087278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class LIS </a:t>
            </a:r>
            <a:r>
              <a:rPr lang="en-IN" sz="2000" dirty="0" smtClean="0"/>
              <a:t>{</a:t>
            </a:r>
            <a:endParaRPr lang="en-IN" sz="2000" dirty="0"/>
          </a:p>
          <a:p>
            <a:r>
              <a:rPr lang="en-IN" sz="2000" dirty="0" smtClean="0"/>
              <a:t>static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lis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arr</a:t>
            </a:r>
            <a:r>
              <a:rPr lang="en-IN" sz="2000" dirty="0"/>
              <a:t>[],</a:t>
            </a:r>
            <a:r>
              <a:rPr lang="en-IN" sz="2000" dirty="0" err="1"/>
              <a:t>int</a:t>
            </a:r>
            <a:r>
              <a:rPr lang="en-IN" sz="2000" dirty="0"/>
              <a:t> n) </a:t>
            </a:r>
            <a:r>
              <a:rPr lang="en-IN" sz="2000" dirty="0" smtClean="0"/>
              <a:t>{</a:t>
            </a:r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smtClean="0"/>
              <a:t>  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lis</a:t>
            </a:r>
            <a:r>
              <a:rPr lang="en-IN" sz="2000" dirty="0"/>
              <a:t>[] = new </a:t>
            </a:r>
            <a:r>
              <a:rPr lang="en-IN" sz="2000" dirty="0" err="1"/>
              <a:t>int</a:t>
            </a:r>
            <a:r>
              <a:rPr lang="en-IN" sz="2000" dirty="0"/>
              <a:t>[n]; 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i,j,max</a:t>
            </a:r>
            <a:r>
              <a:rPr lang="en-IN" sz="2000" dirty="0"/>
              <a:t> = 0; </a:t>
            </a:r>
          </a:p>
          <a:p>
            <a:r>
              <a:rPr lang="en-IN" sz="2000" dirty="0">
                <a:solidFill>
                  <a:srgbClr val="C00000"/>
                </a:solidFill>
              </a:rPr>
              <a:t>  </a:t>
            </a:r>
            <a:r>
              <a:rPr lang="en-IN" sz="2000" dirty="0" smtClean="0">
                <a:solidFill>
                  <a:srgbClr val="C00000"/>
                </a:solidFill>
              </a:rPr>
              <a:t>          </a:t>
            </a:r>
            <a:r>
              <a:rPr lang="en-IN" sz="2000" b="1" dirty="0" smtClean="0">
                <a:solidFill>
                  <a:srgbClr val="C00000"/>
                </a:solidFill>
              </a:rPr>
              <a:t>for </a:t>
            </a:r>
            <a:r>
              <a:rPr lang="en-IN" sz="2000" b="1" dirty="0">
                <a:solidFill>
                  <a:srgbClr val="C00000"/>
                </a:solidFill>
              </a:rPr>
              <a:t>( 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 = 0; 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 &lt; n; </a:t>
            </a:r>
            <a:r>
              <a:rPr lang="en-IN" sz="2000" b="1" dirty="0" err="1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++ ) 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      </a:t>
            </a:r>
            <a:r>
              <a:rPr lang="en-IN" sz="2000" b="1" dirty="0" smtClean="0">
                <a:solidFill>
                  <a:srgbClr val="C00000"/>
                </a:solidFill>
              </a:rPr>
              <a:t>   </a:t>
            </a:r>
            <a:r>
              <a:rPr lang="en-IN" sz="2000" b="1" dirty="0" err="1" smtClean="0">
                <a:solidFill>
                  <a:srgbClr val="C00000"/>
                </a:solidFill>
              </a:rPr>
              <a:t>lis</a:t>
            </a:r>
            <a:r>
              <a:rPr lang="en-IN" sz="2000" b="1" dirty="0" smtClean="0">
                <a:solidFill>
                  <a:srgbClr val="C00000"/>
                </a:solidFill>
              </a:rPr>
              <a:t>[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>
                <a:solidFill>
                  <a:srgbClr val="C00000"/>
                </a:solidFill>
              </a:rPr>
              <a:t>] = 1; </a:t>
            </a:r>
          </a:p>
          <a:p>
            <a:r>
              <a:rPr lang="en-IN" sz="2000" b="1" dirty="0"/>
              <a:t>  </a:t>
            </a:r>
            <a:r>
              <a:rPr lang="en-IN" sz="2000" b="1" dirty="0" smtClean="0"/>
              <a:t>          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for (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= 1;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&lt; n;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++ )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  for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( j = 0; j &lt;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; j++ ) 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                        if (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] &gt;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[j] &amp;&amp;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lis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] &lt;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lis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[j] + 1)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lis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] =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lis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[j] + 1; </a:t>
            </a:r>
          </a:p>
          <a:p>
            <a:r>
              <a:rPr lang="en-IN" sz="2000" b="1" dirty="0"/>
              <a:t>  </a:t>
            </a:r>
            <a:r>
              <a:rPr lang="en-IN" sz="2000" b="1" dirty="0" smtClean="0"/>
              <a:t>          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&lt; n;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++ )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            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  if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 max &lt;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lis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] )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max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lis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]; </a:t>
            </a:r>
          </a:p>
          <a:p>
            <a:r>
              <a:rPr lang="en-IN" sz="2000" dirty="0"/>
              <a:t>  </a:t>
            </a:r>
            <a:r>
              <a:rPr lang="en-IN" sz="2000" dirty="0" smtClean="0"/>
              <a:t>           return </a:t>
            </a:r>
            <a:r>
              <a:rPr lang="en-IN" sz="2000" dirty="0"/>
              <a:t>max; </a:t>
            </a:r>
          </a:p>
          <a:p>
            <a:r>
              <a:rPr lang="en-IN" sz="2000" dirty="0"/>
              <a:t>    } </a:t>
            </a:r>
          </a:p>
          <a:p>
            <a:r>
              <a:rPr lang="en-IN" sz="2000" dirty="0"/>
              <a:t>  </a:t>
            </a:r>
            <a:r>
              <a:rPr lang="en-IN" sz="2000" dirty="0" smtClean="0"/>
              <a:t>    </a:t>
            </a: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</a:t>
            </a:r>
            <a:r>
              <a:rPr lang="en-IN" sz="2000" dirty="0" smtClean="0"/>
              <a:t>{</a:t>
            </a:r>
            <a:endParaRPr lang="en-IN" sz="2000" dirty="0"/>
          </a:p>
          <a:p>
            <a:r>
              <a:rPr lang="en-IN" sz="2000" dirty="0"/>
              <a:t>   </a:t>
            </a:r>
            <a:r>
              <a:rPr lang="en-IN" sz="2000" dirty="0" smtClean="0"/>
              <a:t>    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arr</a:t>
            </a:r>
            <a:r>
              <a:rPr lang="en-IN" sz="2000" dirty="0"/>
              <a:t>[] = { 10, 22, 9, 33, 21, 50, 41, 60 }; 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int</a:t>
            </a:r>
            <a:r>
              <a:rPr lang="en-IN" sz="2000" dirty="0"/>
              <a:t> n = </a:t>
            </a:r>
            <a:r>
              <a:rPr lang="en-IN" sz="2000" dirty="0" err="1"/>
              <a:t>arr.length</a:t>
            </a:r>
            <a:r>
              <a:rPr lang="en-IN" sz="2000" dirty="0"/>
              <a:t>; 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System.out.println</a:t>
            </a:r>
            <a:r>
              <a:rPr lang="en-IN" sz="2000" dirty="0"/>
              <a:t>("Length of </a:t>
            </a:r>
            <a:r>
              <a:rPr lang="en-IN" sz="2000" dirty="0" err="1"/>
              <a:t>lis</a:t>
            </a:r>
            <a:r>
              <a:rPr lang="en-IN" sz="2000" dirty="0"/>
              <a:t> is " + </a:t>
            </a:r>
            <a:r>
              <a:rPr lang="en-IN" sz="2000" dirty="0" err="1"/>
              <a:t>lis</a:t>
            </a:r>
            <a:r>
              <a:rPr lang="en-IN" sz="2000" dirty="0"/>
              <a:t>( </a:t>
            </a:r>
            <a:r>
              <a:rPr lang="en-IN" sz="2000" dirty="0" err="1"/>
              <a:t>arr</a:t>
            </a:r>
            <a:r>
              <a:rPr lang="en-IN" sz="2000" dirty="0"/>
              <a:t>, n ) + "n" ); </a:t>
            </a:r>
          </a:p>
          <a:p>
            <a:r>
              <a:rPr lang="en-IN" sz="2000" dirty="0"/>
              <a:t>    } </a:t>
            </a:r>
          </a:p>
          <a:p>
            <a:r>
              <a:rPr lang="en-IN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37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7737" y="1018697"/>
            <a:ext cx="9725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Complexity </a:t>
            </a:r>
            <a:r>
              <a:rPr lang="en-IN" sz="2400" b="1" dirty="0" smtClean="0"/>
              <a:t>Analysis</a:t>
            </a:r>
          </a:p>
          <a:p>
            <a:endParaRPr lang="en-IN" sz="2400" dirty="0"/>
          </a:p>
          <a:p>
            <a:r>
              <a:rPr lang="en-IN" sz="2400" dirty="0"/>
              <a:t>Time complexity : </a:t>
            </a:r>
            <a:r>
              <a:rPr lang="en-IN" sz="2400" dirty="0" smtClean="0"/>
              <a:t> O(n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     Two </a:t>
            </a:r>
            <a:r>
              <a:rPr lang="en-IN" sz="2400" dirty="0"/>
              <a:t>loops of </a:t>
            </a:r>
            <a:r>
              <a:rPr lang="en-IN" sz="2400" i="1" dirty="0"/>
              <a:t>n</a:t>
            </a:r>
            <a:r>
              <a:rPr lang="en-IN" sz="2400" dirty="0" smtClean="0"/>
              <a:t> </a:t>
            </a:r>
            <a:r>
              <a:rPr lang="en-IN" sz="2400" dirty="0"/>
              <a:t>are there.</a:t>
            </a:r>
          </a:p>
          <a:p>
            <a:r>
              <a:rPr lang="en-IN" sz="2400" dirty="0"/>
              <a:t>Space complexity : </a:t>
            </a:r>
            <a:r>
              <a:rPr lang="en-IN" sz="2400" dirty="0" smtClean="0"/>
              <a:t>O(n)     </a:t>
            </a:r>
            <a:r>
              <a:rPr lang="en-IN" sz="2400" dirty="0" err="1" smtClean="0"/>
              <a:t>dp</a:t>
            </a:r>
            <a:r>
              <a:rPr lang="en-IN" sz="2400" dirty="0" smtClean="0"/>
              <a:t> array </a:t>
            </a:r>
            <a:r>
              <a:rPr lang="en-IN" sz="2400" dirty="0"/>
              <a:t>of size </a:t>
            </a:r>
            <a:r>
              <a:rPr lang="en-IN" sz="2400" i="1" dirty="0" smtClean="0"/>
              <a:t>n</a:t>
            </a:r>
            <a:r>
              <a:rPr lang="en-IN" sz="2400" dirty="0" smtClean="0"/>
              <a:t> </a:t>
            </a:r>
            <a:r>
              <a:rPr lang="en-IN" sz="2400" dirty="0"/>
              <a:t>is used.</a:t>
            </a:r>
          </a:p>
        </p:txBody>
      </p:sp>
    </p:spTree>
    <p:extLst>
      <p:ext uri="{BB962C8B-B14F-4D97-AF65-F5344CB8AC3E}">
        <p14:creationId xmlns:p14="http://schemas.microsoft.com/office/powerpoint/2010/main" val="38694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87" y="262622"/>
            <a:ext cx="11625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Longest Common Subsequence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37" y="1037361"/>
            <a:ext cx="110966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Given two sequences, </a:t>
            </a:r>
            <a:r>
              <a:rPr lang="en-IN" sz="2800" dirty="0" smtClean="0"/>
              <a:t>the </a:t>
            </a:r>
            <a:r>
              <a:rPr lang="en-IN" sz="2800" dirty="0"/>
              <a:t>length of longest subsequence present in both of them. 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A </a:t>
            </a:r>
            <a:r>
              <a:rPr lang="en-IN" sz="2800" dirty="0"/>
              <a:t>subsequence is a sequence that appears in the same relative order, but not necessarily contiguous. 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For </a:t>
            </a:r>
            <a:r>
              <a:rPr lang="en-IN" sz="2800" dirty="0"/>
              <a:t>example, “</a:t>
            </a:r>
            <a:r>
              <a:rPr lang="en-IN" sz="2800" dirty="0" err="1"/>
              <a:t>abc</a:t>
            </a:r>
            <a:r>
              <a:rPr lang="en-IN" sz="2800" dirty="0"/>
              <a:t>”, “</a:t>
            </a:r>
            <a:r>
              <a:rPr lang="en-IN" sz="2800" dirty="0" err="1"/>
              <a:t>abg</a:t>
            </a:r>
            <a:r>
              <a:rPr lang="en-IN" sz="2800" dirty="0"/>
              <a:t>”, “</a:t>
            </a:r>
            <a:r>
              <a:rPr lang="en-IN" sz="2800" dirty="0" err="1"/>
              <a:t>bdf</a:t>
            </a:r>
            <a:r>
              <a:rPr lang="en-IN" sz="2800" dirty="0"/>
              <a:t>”, “</a:t>
            </a:r>
            <a:r>
              <a:rPr lang="en-IN" sz="2800" dirty="0" err="1"/>
              <a:t>aeg</a:t>
            </a:r>
            <a:r>
              <a:rPr lang="en-IN" sz="2800" dirty="0"/>
              <a:t>”, ‘”</a:t>
            </a:r>
            <a:r>
              <a:rPr lang="en-IN" sz="2800" dirty="0" err="1"/>
              <a:t>acefg</a:t>
            </a:r>
            <a:r>
              <a:rPr lang="en-IN" sz="2800" dirty="0"/>
              <a:t>”, .. </a:t>
            </a:r>
            <a:r>
              <a:rPr lang="en-IN" sz="2800" dirty="0" err="1"/>
              <a:t>etc</a:t>
            </a:r>
            <a:r>
              <a:rPr lang="en-IN" sz="2800" dirty="0"/>
              <a:t> are </a:t>
            </a:r>
            <a:r>
              <a:rPr lang="en-IN" sz="2800" dirty="0" smtClean="0"/>
              <a:t>subsequence </a:t>
            </a:r>
            <a:r>
              <a:rPr lang="en-IN" sz="2800" dirty="0"/>
              <a:t>of “</a:t>
            </a:r>
            <a:r>
              <a:rPr lang="en-IN" sz="2800" dirty="0" err="1"/>
              <a:t>abcdefg</a:t>
            </a:r>
            <a:r>
              <a:rPr lang="en-IN" sz="2800" dirty="0"/>
              <a:t>”. </a:t>
            </a:r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LCS for input Sequences “ABCDGH” and “AEDFHR” is “ADH” of length 3.</a:t>
            </a:r>
          </a:p>
          <a:p>
            <a:pPr algn="just"/>
            <a:r>
              <a:rPr lang="en-IN" sz="2800" dirty="0"/>
              <a:t>LCS for input Sequences “AGGTAB” and “GXTXAYB” is “GTAB” of length 4.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A </a:t>
            </a:r>
            <a:r>
              <a:rPr lang="en-IN" sz="2800" dirty="0"/>
              <a:t>string of length n has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</a:t>
            </a:r>
            <a:r>
              <a:rPr lang="en-IN" sz="2800" dirty="0" smtClean="0"/>
              <a:t> </a:t>
            </a:r>
            <a:r>
              <a:rPr lang="en-IN" sz="2800" dirty="0"/>
              <a:t>different possible </a:t>
            </a:r>
            <a:r>
              <a:rPr lang="en-IN" sz="2800" dirty="0" smtClean="0"/>
              <a:t>subsequence.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2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87" y="262622"/>
            <a:ext cx="11625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Longest Common Subsequence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42913" y="1037361"/>
            <a:ext cx="1125855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Let the input sequences be </a:t>
            </a:r>
            <a:r>
              <a:rPr lang="en-IN" sz="2800" dirty="0" smtClean="0"/>
              <a:t>X[m] </a:t>
            </a:r>
            <a:r>
              <a:rPr lang="en-IN" sz="2800" dirty="0"/>
              <a:t>and </a:t>
            </a:r>
            <a:r>
              <a:rPr lang="en-IN" sz="2800" dirty="0" smtClean="0"/>
              <a:t>Y[n] </a:t>
            </a:r>
            <a:r>
              <a:rPr lang="en-IN" sz="2800" dirty="0"/>
              <a:t>of lengths m and n </a:t>
            </a:r>
            <a:r>
              <a:rPr lang="en-IN" sz="2800" dirty="0" smtClean="0"/>
              <a:t>respectively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Let L(X[m], Y[n]) </a:t>
            </a:r>
            <a:r>
              <a:rPr lang="en-IN" sz="2800" dirty="0"/>
              <a:t>be the length of LCS of the two sequences X and Y 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dirty="0"/>
              <a:t>If last characters of both sequences match (or X[m-1] == Y[n-1]) then</a:t>
            </a:r>
          </a:p>
          <a:p>
            <a:pPr algn="just"/>
            <a:r>
              <a:rPr lang="en-IN" sz="2800" dirty="0" smtClean="0"/>
              <a:t>                   L(X[0</a:t>
            </a:r>
            <a:r>
              <a:rPr lang="en-IN" sz="2800" dirty="0"/>
              <a:t>..m-1], Y[0..n-1]) = 1 + L(X[0..m-2], Y[0..n-2</a:t>
            </a:r>
            <a:r>
              <a:rPr lang="en-IN" sz="2800" dirty="0" smtClean="0"/>
              <a:t>])</a:t>
            </a:r>
          </a:p>
          <a:p>
            <a:pPr algn="just"/>
            <a:r>
              <a:rPr lang="en-IN" sz="2800" dirty="0"/>
              <a:t>      </a:t>
            </a:r>
            <a:r>
              <a:rPr lang="en-IN" sz="2800" dirty="0" smtClean="0"/>
              <a:t>		</a:t>
            </a:r>
            <a:r>
              <a:rPr lang="en-IN" sz="2000" dirty="0" smtClean="0"/>
              <a:t>e.g.      L(“AGGTAB”, “GXTXAYB”) = 1 + L(“AGGTA”, “GXTXAY”)</a:t>
            </a:r>
            <a:endParaRPr lang="en-IN" sz="2000" dirty="0"/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If last characters of both sequences do not match (or X[m-1] != Y[n-1]) then</a:t>
            </a:r>
          </a:p>
          <a:p>
            <a:pPr algn="just"/>
            <a:r>
              <a:rPr lang="en-IN" sz="2800" dirty="0"/>
              <a:t>L(X[0..m-1], Y[0..n-1]) = MAX ( L(X[0..m-2], Y[0..n-1]), L(X[0..m-1], Y[0..n-2]) </a:t>
            </a:r>
            <a:r>
              <a:rPr lang="en-IN" sz="2800" dirty="0" smtClean="0"/>
              <a:t>)</a:t>
            </a:r>
          </a:p>
          <a:p>
            <a:pPr algn="just"/>
            <a:r>
              <a:rPr lang="en-IN" sz="2000" dirty="0" smtClean="0"/>
              <a:t>                e.g</a:t>
            </a:r>
            <a:r>
              <a:rPr lang="en-IN" sz="2000" dirty="0"/>
              <a:t>. L(“ABCDGH”, “AEDFHR”) = </a:t>
            </a:r>
            <a:r>
              <a:rPr lang="en-IN" sz="2000" dirty="0" smtClean="0"/>
              <a:t>MAX( </a:t>
            </a:r>
            <a:r>
              <a:rPr lang="en-IN" sz="2000" dirty="0"/>
              <a:t>L(“ABCDG”, “AEDFH</a:t>
            </a:r>
            <a:r>
              <a:rPr lang="en-IN" sz="2000" b="1" dirty="0"/>
              <a:t>R</a:t>
            </a:r>
            <a:r>
              <a:rPr lang="en-IN" sz="2000" dirty="0"/>
              <a:t>”), L(“ABCDG</a:t>
            </a:r>
            <a:r>
              <a:rPr lang="en-IN" sz="2000" b="1" dirty="0"/>
              <a:t>H</a:t>
            </a:r>
            <a:r>
              <a:rPr lang="en-IN" sz="2000" dirty="0"/>
              <a:t>”, “AEDFH”) )</a:t>
            </a:r>
          </a:p>
        </p:txBody>
      </p:sp>
    </p:spTree>
    <p:extLst>
      <p:ext uri="{BB962C8B-B14F-4D97-AF65-F5344CB8AC3E}">
        <p14:creationId xmlns:p14="http://schemas.microsoft.com/office/powerpoint/2010/main" val="28219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885949"/>
            <a:ext cx="9981473" cy="24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00998"/>
              </p:ext>
            </p:extLst>
          </p:nvPr>
        </p:nvGraphicFramePr>
        <p:xfrm>
          <a:off x="5417128" y="2604654"/>
          <a:ext cx="5780808" cy="4170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0786" y="272534"/>
            <a:ext cx="6203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786" y="828994"/>
            <a:ext cx="6203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X=ABAABA       Y=BABBAB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540" y="1551986"/>
            <a:ext cx="10297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X[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== Y[j]: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= 1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[i-1][j-1] # If characters match, add 1 to the result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2742" y="2122435"/>
            <a:ext cx="5825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dp[i][j] = 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max(dp[i][j-1], dp[i-1][j])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85" y="272534"/>
            <a:ext cx="6688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786" y="828994"/>
            <a:ext cx="6203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[1 4 2 5 3]=[1 2 5] [1 4 5] [1 2 3]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95374"/>
            <a:ext cx="8799783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765375" y="6093265"/>
            <a:ext cx="2815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bonacci tree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947440"/>
            <a:ext cx="8829675" cy="52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0561" y="117693"/>
            <a:ext cx="93535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lcs</a:t>
            </a:r>
            <a:r>
              <a:rPr lang="en-IN" sz="2400" dirty="0"/>
              <a:t>( char *X, char *Y, </a:t>
            </a:r>
            <a:r>
              <a:rPr lang="en-IN" sz="2400" dirty="0" err="1"/>
              <a:t>int</a:t>
            </a:r>
            <a:r>
              <a:rPr lang="en-IN" sz="2400" dirty="0"/>
              <a:t> m, </a:t>
            </a:r>
            <a:r>
              <a:rPr lang="en-IN" sz="2400" dirty="0" err="1"/>
              <a:t>int</a:t>
            </a:r>
            <a:r>
              <a:rPr lang="en-IN" sz="2400" dirty="0"/>
              <a:t> n ) </a:t>
            </a:r>
          </a:p>
          <a:p>
            <a:r>
              <a:rPr lang="en-IN" sz="2400" dirty="0"/>
              <a:t>{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int</a:t>
            </a:r>
            <a:r>
              <a:rPr lang="en-IN" sz="2400" dirty="0"/>
              <a:t> L[m+1][n+1];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, j; </a:t>
            </a:r>
          </a:p>
          <a:p>
            <a:r>
              <a:rPr lang="en-IN" sz="2400" dirty="0"/>
              <a:t>   </a:t>
            </a:r>
          </a:p>
          <a:p>
            <a:r>
              <a:rPr lang="en-IN" sz="2400" dirty="0" smtClean="0"/>
              <a:t>  for 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=0; </a:t>
            </a:r>
            <a:r>
              <a:rPr lang="en-IN" sz="2400" dirty="0" err="1"/>
              <a:t>i</a:t>
            </a:r>
            <a:r>
              <a:rPr lang="en-IN" sz="2400" dirty="0"/>
              <a:t>&lt;=m; </a:t>
            </a:r>
            <a:r>
              <a:rPr lang="en-IN" sz="2400" dirty="0" err="1"/>
              <a:t>i</a:t>
            </a:r>
            <a:r>
              <a:rPr lang="en-IN" sz="2400" dirty="0"/>
              <a:t>++) </a:t>
            </a:r>
          </a:p>
          <a:p>
            <a:r>
              <a:rPr lang="en-IN" sz="2400" dirty="0"/>
              <a:t>   { </a:t>
            </a:r>
          </a:p>
          <a:p>
            <a:r>
              <a:rPr lang="en-IN" sz="2400" dirty="0"/>
              <a:t>     for (j=0; j&lt;=n; j++) </a:t>
            </a:r>
          </a:p>
          <a:p>
            <a:r>
              <a:rPr lang="en-IN" sz="2400" dirty="0"/>
              <a:t>     { </a:t>
            </a:r>
          </a:p>
          <a:p>
            <a:r>
              <a:rPr lang="en-IN" sz="2400" dirty="0"/>
              <a:t>       if (</a:t>
            </a:r>
            <a:r>
              <a:rPr lang="en-IN" sz="2400" dirty="0" err="1"/>
              <a:t>i</a:t>
            </a:r>
            <a:r>
              <a:rPr lang="en-IN" sz="2400" dirty="0"/>
              <a:t> == 0 || j == 0) </a:t>
            </a:r>
          </a:p>
          <a:p>
            <a:r>
              <a:rPr lang="en-IN" sz="2400" dirty="0"/>
              <a:t>         L[</a:t>
            </a:r>
            <a:r>
              <a:rPr lang="en-IN" sz="2400" dirty="0" err="1"/>
              <a:t>i</a:t>
            </a:r>
            <a:r>
              <a:rPr lang="en-IN" sz="2400" dirty="0"/>
              <a:t>][j] = 0; </a:t>
            </a:r>
          </a:p>
          <a:p>
            <a:r>
              <a:rPr lang="en-IN" sz="2400" dirty="0" smtClean="0"/>
              <a:t>       </a:t>
            </a:r>
            <a:r>
              <a:rPr lang="en-IN" sz="2400" dirty="0"/>
              <a:t>else if (X[i-1] == Y[j-1]) </a:t>
            </a:r>
          </a:p>
          <a:p>
            <a:r>
              <a:rPr lang="en-IN" sz="2400" dirty="0"/>
              <a:t>         L[</a:t>
            </a:r>
            <a:r>
              <a:rPr lang="en-IN" sz="2400" dirty="0" err="1"/>
              <a:t>i</a:t>
            </a:r>
            <a:r>
              <a:rPr lang="en-IN" sz="2400" dirty="0"/>
              <a:t>][j] = L[i-1][j-1] + 1; </a:t>
            </a:r>
          </a:p>
          <a:p>
            <a:r>
              <a:rPr lang="en-IN" sz="2400" dirty="0" smtClean="0"/>
              <a:t>       </a:t>
            </a:r>
            <a:r>
              <a:rPr lang="en-IN" sz="2400" dirty="0"/>
              <a:t>else</a:t>
            </a:r>
          </a:p>
          <a:p>
            <a:r>
              <a:rPr lang="en-IN" sz="2400" dirty="0"/>
              <a:t>         L[</a:t>
            </a:r>
            <a:r>
              <a:rPr lang="en-IN" sz="2400" dirty="0" err="1"/>
              <a:t>i</a:t>
            </a:r>
            <a:r>
              <a:rPr lang="en-IN" sz="2400" dirty="0"/>
              <a:t>][j] = max(L[i-1][j], L[</a:t>
            </a:r>
            <a:r>
              <a:rPr lang="en-IN" sz="2400" dirty="0" err="1"/>
              <a:t>i</a:t>
            </a:r>
            <a:r>
              <a:rPr lang="en-IN" sz="2400" dirty="0"/>
              <a:t>][j-1]); </a:t>
            </a:r>
          </a:p>
          <a:p>
            <a:r>
              <a:rPr lang="en-IN" sz="2400" dirty="0"/>
              <a:t>     } </a:t>
            </a:r>
          </a:p>
          <a:p>
            <a:r>
              <a:rPr lang="en-IN" sz="2400" dirty="0"/>
              <a:t>   } return L[m][n</a:t>
            </a:r>
            <a:r>
              <a:rPr lang="en-IN" sz="2400" dirty="0" smtClean="0"/>
              <a:t>];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8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0561" y="117693"/>
            <a:ext cx="106008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endParaRPr lang="en-IN" sz="2400" dirty="0" smtClean="0"/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Given an array a[] of size N, check if it can be partitioned into two parts such that the sum of elements in both parts is the same.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a=[6,8,10,2,3,5]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87" y="262622"/>
            <a:ext cx="11625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Edit Distance</a:t>
            </a:r>
            <a:endParaRPr lang="en-IN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42913" y="1037361"/>
            <a:ext cx="112585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Input :  Two </a:t>
            </a:r>
            <a:r>
              <a:rPr lang="en-IN" sz="2800" dirty="0"/>
              <a:t>strings str1 and str2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Allowed Operations on str1</a:t>
            </a:r>
          </a:p>
          <a:p>
            <a:pPr lvl="2"/>
            <a:r>
              <a:rPr lang="en-IN" sz="2800" dirty="0" smtClean="0"/>
              <a:t>Insert</a:t>
            </a:r>
            <a:endParaRPr lang="en-IN" sz="2800" dirty="0"/>
          </a:p>
          <a:p>
            <a:pPr lvl="2"/>
            <a:r>
              <a:rPr lang="en-IN" sz="2800" dirty="0"/>
              <a:t>Remove</a:t>
            </a:r>
          </a:p>
          <a:p>
            <a:pPr lvl="2"/>
            <a:r>
              <a:rPr lang="en-IN" sz="2800" dirty="0" smtClean="0"/>
              <a:t>Replace</a:t>
            </a:r>
          </a:p>
          <a:p>
            <a:endParaRPr lang="en-IN" sz="2800" dirty="0"/>
          </a:p>
          <a:p>
            <a:r>
              <a:rPr lang="en-IN" sz="2800" dirty="0" smtClean="0"/>
              <a:t>Assume operations </a:t>
            </a:r>
            <a:r>
              <a:rPr lang="en-IN" sz="2800" dirty="0"/>
              <a:t>are of equal cost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Output : Find </a:t>
            </a:r>
            <a:r>
              <a:rPr lang="en-IN" sz="2800" dirty="0"/>
              <a:t>minimum number of edits (operations) required to convert ‘str1’ into ‘str2’.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270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87" y="262622"/>
            <a:ext cx="11625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Edit Distance</a:t>
            </a:r>
            <a:endParaRPr lang="en-IN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42913" y="1037361"/>
            <a:ext cx="11258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Input:   str1 = "</a:t>
            </a:r>
            <a:r>
              <a:rPr lang="en-IN" sz="2800" dirty="0" err="1" smtClean="0"/>
              <a:t>abcdef</a:t>
            </a:r>
            <a:r>
              <a:rPr lang="en-IN" sz="2800" dirty="0" smtClean="0"/>
              <a:t>“</a:t>
            </a:r>
          </a:p>
          <a:p>
            <a:r>
              <a:rPr lang="en-IN" sz="2800" dirty="0" smtClean="0"/>
              <a:t>              str2 </a:t>
            </a:r>
            <a:r>
              <a:rPr lang="en-IN" sz="2800" dirty="0"/>
              <a:t>= "</a:t>
            </a:r>
            <a:r>
              <a:rPr lang="en-IN" sz="2800" dirty="0" err="1"/>
              <a:t>akcdg</a:t>
            </a:r>
            <a:r>
              <a:rPr lang="en-IN" sz="2800" dirty="0"/>
              <a:t>"</a:t>
            </a:r>
            <a:endParaRPr lang="en-IN" sz="2800" dirty="0" smtClean="0"/>
          </a:p>
          <a:p>
            <a:r>
              <a:rPr lang="en-IN" sz="2800" dirty="0" smtClean="0"/>
              <a:t>Output</a:t>
            </a:r>
            <a:r>
              <a:rPr lang="en-IN" sz="2800" dirty="0"/>
              <a:t>:  3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7497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87" y="262622"/>
            <a:ext cx="11625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Edit Distance</a:t>
            </a:r>
            <a:endParaRPr lang="en-IN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19087" y="923061"/>
            <a:ext cx="112585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 smtClean="0"/>
              <a:t>Process </a:t>
            </a:r>
            <a:r>
              <a:rPr lang="en-IN" sz="2800" dirty="0"/>
              <a:t>all characters one by one staring from </a:t>
            </a:r>
            <a:r>
              <a:rPr lang="en-IN" sz="2800" dirty="0" smtClean="0"/>
              <a:t>either from left or right </a:t>
            </a:r>
            <a:r>
              <a:rPr lang="en-IN" sz="2800" dirty="0"/>
              <a:t>sides of both </a:t>
            </a:r>
            <a:r>
              <a:rPr lang="en-IN" sz="2800" dirty="0" smtClean="0"/>
              <a:t>strings</a:t>
            </a:r>
          </a:p>
          <a:p>
            <a:pPr marL="514350" indent="-514350">
              <a:buAutoNum type="arabicPeriod"/>
            </a:pPr>
            <a:r>
              <a:rPr lang="en-IN" sz="2800" dirty="0"/>
              <a:t>Let m: Length of str1 (first </a:t>
            </a:r>
            <a:r>
              <a:rPr lang="en-IN" sz="2800" dirty="0" smtClean="0"/>
              <a:t>string)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n</a:t>
            </a:r>
            <a:r>
              <a:rPr lang="en-IN" sz="2800" dirty="0"/>
              <a:t>: Length of str2 (second string</a:t>
            </a:r>
            <a:r>
              <a:rPr lang="en-IN" sz="28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IN" sz="2800" dirty="0" smtClean="0"/>
              <a:t>If </a:t>
            </a:r>
            <a:r>
              <a:rPr lang="en-IN" sz="2800" b="1" u="sng" dirty="0"/>
              <a:t>last characters of two strings are same</a:t>
            </a:r>
            <a:r>
              <a:rPr lang="en-IN" sz="2800" dirty="0"/>
              <a:t>, Ignore last </a:t>
            </a:r>
            <a:r>
              <a:rPr lang="en-IN" sz="2800" dirty="0" smtClean="0"/>
              <a:t>characters, Count  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remains </a:t>
            </a:r>
            <a:r>
              <a:rPr lang="en-IN" sz="2800" dirty="0"/>
              <a:t>unchanged and </a:t>
            </a:r>
            <a:r>
              <a:rPr lang="en-IN" sz="2800" b="1" u="sng" dirty="0"/>
              <a:t>recur for lengths m-1 and </a:t>
            </a:r>
            <a:r>
              <a:rPr lang="en-IN" sz="2800" b="1" u="sng" dirty="0" smtClean="0"/>
              <a:t>n-1  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else</a:t>
            </a:r>
          </a:p>
          <a:p>
            <a:r>
              <a:rPr lang="en-IN" sz="2800" dirty="0"/>
              <a:t>      </a:t>
            </a:r>
            <a:r>
              <a:rPr lang="en-IN" sz="2800" dirty="0" smtClean="0"/>
              <a:t>(a) consider </a:t>
            </a:r>
            <a:r>
              <a:rPr lang="en-IN" sz="2800" dirty="0"/>
              <a:t>all three operations on last character of first </a:t>
            </a:r>
            <a:r>
              <a:rPr lang="en-IN" sz="2800" dirty="0" smtClean="0"/>
              <a:t>string</a:t>
            </a:r>
          </a:p>
          <a:p>
            <a:r>
              <a:rPr lang="en-IN" sz="2800" dirty="0"/>
              <a:t>    </a:t>
            </a:r>
            <a:r>
              <a:rPr lang="en-IN" sz="2800" dirty="0" smtClean="0"/>
              <a:t>  (b) recursively </a:t>
            </a:r>
            <a:r>
              <a:rPr lang="en-IN" sz="2800" dirty="0"/>
              <a:t>compute minimum cost for all three </a:t>
            </a:r>
            <a:r>
              <a:rPr lang="en-IN" sz="2800" dirty="0" smtClean="0"/>
              <a:t>operations</a:t>
            </a:r>
          </a:p>
          <a:p>
            <a:pPr lvl="4"/>
            <a:r>
              <a:rPr lang="en-IN" sz="2800" dirty="0" smtClean="0"/>
              <a:t>    </a:t>
            </a:r>
            <a:r>
              <a:rPr lang="en-IN" sz="2800" b="1" dirty="0"/>
              <a:t>Insert: Recur for m and n-1</a:t>
            </a:r>
          </a:p>
          <a:p>
            <a:pPr lvl="4"/>
            <a:r>
              <a:rPr lang="en-IN" sz="2800" b="1" dirty="0"/>
              <a:t>    Remove: Recur for m-1 and n</a:t>
            </a:r>
          </a:p>
          <a:p>
            <a:pPr lvl="4"/>
            <a:r>
              <a:rPr lang="en-IN" sz="2800" b="1" dirty="0"/>
              <a:t>    Replace: Recur for m-1 and n-1</a:t>
            </a:r>
          </a:p>
          <a:p>
            <a:r>
              <a:rPr lang="en-IN" sz="2800" dirty="0" smtClean="0"/>
              <a:t>      (</a:t>
            </a:r>
            <a:r>
              <a:rPr lang="en-IN" sz="2800" dirty="0"/>
              <a:t>c) take minimum of three values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01909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528637"/>
            <a:ext cx="97536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614" y="117693"/>
            <a:ext cx="113871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editDistDP</a:t>
            </a:r>
            <a:r>
              <a:rPr lang="en-IN" sz="2400" dirty="0"/>
              <a:t>(string str1, string str2, </a:t>
            </a:r>
            <a:r>
              <a:rPr lang="en-IN" sz="2400" dirty="0" err="1"/>
              <a:t>int</a:t>
            </a:r>
            <a:r>
              <a:rPr lang="en-IN" sz="2400" dirty="0"/>
              <a:t> m, </a:t>
            </a:r>
            <a:r>
              <a:rPr lang="en-IN" sz="2400" dirty="0" err="1"/>
              <a:t>int</a:t>
            </a:r>
            <a:r>
              <a:rPr lang="en-IN" sz="2400" dirty="0"/>
              <a:t> n) </a:t>
            </a:r>
          </a:p>
          <a:p>
            <a:r>
              <a:rPr lang="en-IN" sz="2400" dirty="0"/>
              <a:t>{ 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dp</a:t>
            </a:r>
            <a:r>
              <a:rPr lang="en-IN" sz="2400" dirty="0" smtClean="0"/>
              <a:t>[m+1][n+1]; </a:t>
            </a:r>
          </a:p>
          <a:p>
            <a:r>
              <a:rPr lang="en-IN" sz="2400" dirty="0" smtClean="0"/>
              <a:t>  </a:t>
            </a:r>
          </a:p>
          <a:p>
            <a:r>
              <a:rPr lang="en-IN" sz="2400" dirty="0" smtClean="0"/>
              <a:t>    for 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=0; </a:t>
            </a:r>
            <a:r>
              <a:rPr lang="en-IN" sz="2400" dirty="0" err="1" smtClean="0"/>
              <a:t>i</a:t>
            </a:r>
            <a:r>
              <a:rPr lang="en-IN" sz="2400" dirty="0" smtClean="0"/>
              <a:t>&lt;=m; </a:t>
            </a:r>
            <a:r>
              <a:rPr lang="en-IN" sz="2400" dirty="0" err="1" smtClean="0"/>
              <a:t>i</a:t>
            </a:r>
            <a:r>
              <a:rPr lang="en-IN" sz="2400" dirty="0" smtClean="0"/>
              <a:t>++) {</a:t>
            </a:r>
          </a:p>
          <a:p>
            <a:r>
              <a:rPr lang="en-IN" sz="2400" dirty="0" smtClean="0"/>
              <a:t>           </a:t>
            </a:r>
            <a:r>
              <a:rPr lang="en-IN" sz="2400" dirty="0"/>
              <a:t>for (</a:t>
            </a:r>
            <a:r>
              <a:rPr lang="en-IN" sz="2400" dirty="0" err="1"/>
              <a:t>int</a:t>
            </a:r>
            <a:r>
              <a:rPr lang="en-IN" sz="2400" dirty="0"/>
              <a:t> j=0; j&lt;=n; j++) </a:t>
            </a:r>
            <a:r>
              <a:rPr lang="en-IN" sz="2400" dirty="0" smtClean="0"/>
              <a:t>{</a:t>
            </a:r>
            <a:endParaRPr lang="en-IN" sz="2400" dirty="0"/>
          </a:p>
          <a:p>
            <a:r>
              <a:rPr lang="en-IN" sz="2400" dirty="0"/>
              <a:t>       </a:t>
            </a:r>
            <a:r>
              <a:rPr lang="en-IN" sz="2400" dirty="0" smtClean="0"/>
              <a:t>	   if 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==0) </a:t>
            </a:r>
            <a:r>
              <a:rPr lang="en-IN" sz="2400" dirty="0" smtClean="0"/>
              <a:t>                    </a:t>
            </a:r>
            <a:r>
              <a:rPr lang="en-IN" sz="2400" dirty="0"/>
              <a:t>// If first string is empty</a:t>
            </a:r>
          </a:p>
          <a:p>
            <a:r>
              <a:rPr lang="en-IN" sz="2400" dirty="0"/>
              <a:t>               </a:t>
            </a:r>
            <a:r>
              <a:rPr lang="en-IN" sz="2400" dirty="0" smtClean="0"/>
              <a:t>         </a:t>
            </a:r>
            <a:r>
              <a:rPr lang="en-IN" sz="2400" dirty="0" err="1"/>
              <a:t>dp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 = j;  </a:t>
            </a:r>
            <a:r>
              <a:rPr lang="en-IN" sz="2400" dirty="0" smtClean="0"/>
              <a:t>      </a:t>
            </a:r>
            <a:r>
              <a:rPr lang="en-IN" sz="2400" dirty="0"/>
              <a:t>// </a:t>
            </a:r>
            <a:r>
              <a:rPr lang="en-IN" sz="2400" dirty="0" smtClean="0"/>
              <a:t>insert </a:t>
            </a:r>
            <a:r>
              <a:rPr lang="en-IN" sz="2400" dirty="0"/>
              <a:t>all characters of second </a:t>
            </a:r>
            <a:r>
              <a:rPr lang="en-IN" sz="2400" dirty="0" smtClean="0"/>
              <a:t>string, Min</a:t>
            </a:r>
            <a:r>
              <a:rPr lang="en-IN" sz="2400" dirty="0"/>
              <a:t>. operations = j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	   else </a:t>
            </a:r>
            <a:r>
              <a:rPr lang="en-IN" sz="2400" dirty="0"/>
              <a:t>if (j==0) </a:t>
            </a:r>
            <a:r>
              <a:rPr lang="en-IN" sz="2400" dirty="0" smtClean="0"/>
              <a:t>           </a:t>
            </a:r>
            <a:r>
              <a:rPr lang="en-IN" sz="2400" dirty="0"/>
              <a:t>// If second string is </a:t>
            </a:r>
            <a:r>
              <a:rPr lang="en-IN" sz="2400" dirty="0" smtClean="0"/>
              <a:t>empty</a:t>
            </a:r>
            <a:endParaRPr lang="en-IN" sz="2400" dirty="0"/>
          </a:p>
          <a:p>
            <a:r>
              <a:rPr lang="en-IN" sz="2400" dirty="0"/>
              <a:t>                </a:t>
            </a:r>
            <a:r>
              <a:rPr lang="en-IN" sz="2400" dirty="0" smtClean="0"/>
              <a:t>         </a:t>
            </a:r>
            <a:r>
              <a:rPr lang="en-IN" sz="2400" dirty="0" err="1" smtClean="0"/>
              <a:t>dp</a:t>
            </a:r>
            <a:r>
              <a:rPr lang="en-IN" sz="2400" dirty="0" smtClean="0"/>
              <a:t>[</a:t>
            </a:r>
            <a:r>
              <a:rPr lang="en-IN" sz="2400" dirty="0" err="1" smtClean="0"/>
              <a:t>i</a:t>
            </a:r>
            <a:r>
              <a:rPr lang="en-IN" sz="2400" dirty="0"/>
              <a:t>][j] = </a:t>
            </a:r>
            <a:r>
              <a:rPr lang="en-IN" sz="2400" dirty="0" err="1"/>
              <a:t>i</a:t>
            </a:r>
            <a:r>
              <a:rPr lang="en-IN" sz="2400" dirty="0" smtClean="0"/>
              <a:t>;      </a:t>
            </a:r>
            <a:r>
              <a:rPr lang="en-IN" sz="2400" dirty="0"/>
              <a:t>// remove all characters of second string </a:t>
            </a:r>
            <a:r>
              <a:rPr lang="en-IN" sz="2400" dirty="0" smtClean="0"/>
              <a:t>, Min</a:t>
            </a:r>
            <a:r>
              <a:rPr lang="en-IN" sz="2400" dirty="0"/>
              <a:t>. operations = </a:t>
            </a:r>
            <a:r>
              <a:rPr lang="en-IN" sz="2400" dirty="0" err="1"/>
              <a:t>i</a:t>
            </a:r>
            <a:r>
              <a:rPr lang="en-IN" sz="2400" dirty="0"/>
              <a:t>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	   else </a:t>
            </a:r>
            <a:r>
              <a:rPr lang="en-IN" sz="2400" dirty="0"/>
              <a:t>if (str1[i-1] == str2[j-1]) </a:t>
            </a:r>
          </a:p>
          <a:p>
            <a:r>
              <a:rPr lang="en-IN" sz="2400" dirty="0"/>
              <a:t>               </a:t>
            </a:r>
            <a:r>
              <a:rPr lang="en-IN" sz="2400" dirty="0" smtClean="0"/>
              <a:t>          </a:t>
            </a:r>
            <a:r>
              <a:rPr lang="en-IN" sz="2400" dirty="0" err="1"/>
              <a:t>dp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 = </a:t>
            </a:r>
            <a:r>
              <a:rPr lang="en-IN" sz="2400" dirty="0" err="1"/>
              <a:t>dp</a:t>
            </a:r>
            <a:r>
              <a:rPr lang="en-IN" sz="2400" dirty="0"/>
              <a:t>[i-1][j-1];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          else</a:t>
            </a:r>
            <a:endParaRPr lang="en-IN" sz="2400" dirty="0"/>
          </a:p>
          <a:p>
            <a:r>
              <a:rPr lang="en-IN" sz="2400" dirty="0"/>
              <a:t>               </a:t>
            </a:r>
            <a:r>
              <a:rPr lang="en-IN" sz="2400" dirty="0" smtClean="0"/>
              <a:t>         </a:t>
            </a:r>
            <a:r>
              <a:rPr lang="en-IN" sz="2400" dirty="0" err="1"/>
              <a:t>dp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 = 1 + min(</a:t>
            </a:r>
            <a:r>
              <a:rPr lang="en-IN" sz="2400" dirty="0" err="1"/>
              <a:t>dp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][j-1], </a:t>
            </a:r>
            <a:r>
              <a:rPr lang="en-IN" sz="2400" dirty="0" err="1" smtClean="0"/>
              <a:t>dp</a:t>
            </a:r>
            <a:r>
              <a:rPr lang="en-IN" sz="2400" dirty="0" smtClean="0"/>
              <a:t>[i-1</a:t>
            </a:r>
            <a:r>
              <a:rPr lang="en-IN" sz="2400" dirty="0"/>
              <a:t>][j],  </a:t>
            </a:r>
            <a:r>
              <a:rPr lang="en-IN" sz="2400" dirty="0" err="1" smtClean="0"/>
              <a:t>dp</a:t>
            </a:r>
            <a:r>
              <a:rPr lang="en-IN" sz="2400" dirty="0" smtClean="0"/>
              <a:t>[i-1</a:t>
            </a:r>
            <a:r>
              <a:rPr lang="en-IN" sz="2400" dirty="0"/>
              <a:t>][j-1]); </a:t>
            </a:r>
            <a:r>
              <a:rPr lang="en-IN" sz="2400" dirty="0" smtClean="0"/>
              <a:t> </a:t>
            </a:r>
            <a:r>
              <a:rPr lang="en-IN" sz="2000" dirty="0" smtClean="0"/>
              <a:t>// Insert, Remove and Replace </a:t>
            </a:r>
          </a:p>
          <a:p>
            <a:r>
              <a:rPr lang="en-IN" sz="2400" dirty="0" smtClean="0"/>
              <a:t>        } </a:t>
            </a:r>
          </a:p>
          <a:p>
            <a:r>
              <a:rPr lang="en-IN" sz="2400" dirty="0" smtClean="0"/>
              <a:t>    </a:t>
            </a:r>
            <a:r>
              <a:rPr lang="en-IN" sz="2400" dirty="0"/>
              <a:t>}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</a:t>
            </a:r>
            <a:r>
              <a:rPr lang="en-IN" sz="2400" dirty="0"/>
              <a:t>return </a:t>
            </a:r>
            <a:r>
              <a:rPr lang="en-IN" sz="2400" dirty="0" err="1"/>
              <a:t>dp</a:t>
            </a:r>
            <a:r>
              <a:rPr lang="en-IN" sz="2400" dirty="0"/>
              <a:t>[m][n];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097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50455"/>
              </p:ext>
            </p:extLst>
          </p:nvPr>
        </p:nvGraphicFramePr>
        <p:xfrm>
          <a:off x="1517650" y="2062691"/>
          <a:ext cx="8726487" cy="43666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Ø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M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C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H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Ø</a:t>
                      </a:r>
                      <a:endParaRPr lang="en-IN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C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A</a:t>
                      </a:r>
                      <a:endParaRPr lang="en-IN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R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T</a:t>
                      </a:r>
                      <a:endParaRPr lang="en-IN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9087" y="262622"/>
            <a:ext cx="11625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Edit Distance to convert CART to MARCH</a:t>
            </a:r>
          </a:p>
          <a:p>
            <a:endParaRPr lang="en-IN" sz="1600" dirty="0"/>
          </a:p>
          <a:p>
            <a:r>
              <a:rPr lang="en-IN" sz="2800" dirty="0" err="1" smtClean="0"/>
              <a:t>Str</a:t>
            </a:r>
            <a:r>
              <a:rPr lang="en-IN" sz="2800" dirty="0" smtClean="0"/>
              <a:t> 1 = CART  AND  Str2 = MARCH</a:t>
            </a:r>
          </a:p>
          <a:p>
            <a:r>
              <a:rPr lang="en-IN" sz="2800" dirty="0" smtClean="0"/>
              <a:t>Compare CART to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Ø</a:t>
            </a:r>
            <a:r>
              <a:rPr lang="en-IN" sz="2800" dirty="0" smtClean="0"/>
              <a:t> and then MARCH to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Ø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364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2123"/>
              </p:ext>
            </p:extLst>
          </p:nvPr>
        </p:nvGraphicFramePr>
        <p:xfrm>
          <a:off x="1517650" y="2062691"/>
          <a:ext cx="8726487" cy="43666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pPr algn="ctr"/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Ø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M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C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H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Ø</a:t>
                      </a:r>
                      <a:endParaRPr lang="en-IN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0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1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4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5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C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4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A</a:t>
                      </a:r>
                      <a:endParaRPr lang="en-IN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1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4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R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 smtClean="0"/>
                        <a:t>T</a:t>
                      </a:r>
                      <a:endParaRPr lang="en-IN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4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4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2</a:t>
                      </a:r>
                      <a:endParaRPr lang="en-IN" sz="3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 smtClean="0"/>
                        <a:t>3</a:t>
                      </a:r>
                      <a:endParaRPr lang="en-IN" sz="3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9087" y="262622"/>
            <a:ext cx="11625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Edit Distance to convert CART to MARCH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smtClean="0"/>
              <a:t>		</a:t>
            </a:r>
            <a:r>
              <a:rPr lang="en-IN" sz="2800" dirty="0" err="1" smtClean="0"/>
              <a:t>Str</a:t>
            </a:r>
            <a:r>
              <a:rPr lang="en-IN" sz="2800" dirty="0" smtClean="0"/>
              <a:t> 1 = CART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	Str2 = MARCH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4466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087" y="262622"/>
            <a:ext cx="116252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BIONOMIAL COFFICIENTS</a:t>
            </a:r>
          </a:p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2800" dirty="0" smtClean="0"/>
              <a:t>A </a:t>
            </a:r>
            <a:r>
              <a:rPr lang="en-IN" sz="2800" dirty="0"/>
              <a:t>binomial coefficient C(n, k) can be defined as the coefficient of </a:t>
            </a:r>
            <a:r>
              <a:rPr lang="en-IN" sz="2800" dirty="0" err="1" smtClean="0"/>
              <a:t>X</a:t>
            </a:r>
            <a:r>
              <a:rPr lang="en-IN" sz="2800" baseline="30000" dirty="0" err="1" smtClean="0"/>
              <a:t>k</a:t>
            </a:r>
            <a:r>
              <a:rPr lang="en-IN" sz="2800" dirty="0" smtClean="0"/>
              <a:t> </a:t>
            </a:r>
            <a:r>
              <a:rPr lang="en-IN" sz="2800" dirty="0"/>
              <a:t>in the expansion of (1 + </a:t>
            </a:r>
            <a:r>
              <a:rPr lang="en-IN" sz="2800" dirty="0" smtClean="0"/>
              <a:t>X)</a:t>
            </a:r>
            <a:r>
              <a:rPr lang="en-IN" sz="2800" baseline="30000" dirty="0" smtClean="0"/>
              <a:t>n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 </a:t>
            </a:r>
            <a:r>
              <a:rPr lang="en-IN" sz="2800" dirty="0"/>
              <a:t>binomial coefficient C(n, k) also gives the number of ways, disregarding order, that k objects can be chosen from among n </a:t>
            </a:r>
            <a:r>
              <a:rPr lang="en-IN" sz="2800" dirty="0" smtClean="0"/>
              <a:t>objects</a:t>
            </a:r>
            <a:endParaRPr lang="en-IN" sz="2800" dirty="0"/>
          </a:p>
          <a:p>
            <a:r>
              <a:rPr lang="en-IN" sz="2800" dirty="0" smtClean="0"/>
              <a:t>Or 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more formally, the number of k-element subsets (or k-combinations) of an n-element set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Mathematically, </a:t>
            </a:r>
            <a:r>
              <a:rPr lang="en-IN" sz="4400" baseline="30000" dirty="0" err="1" smtClean="0"/>
              <a:t>n</a:t>
            </a:r>
            <a:r>
              <a:rPr lang="en-IN" sz="4400" dirty="0" err="1" smtClean="0"/>
              <a:t>C</a:t>
            </a:r>
            <a:r>
              <a:rPr lang="en-IN" sz="4400" baseline="-25000" dirty="0" err="1" smtClean="0"/>
              <a:t>r</a:t>
            </a:r>
            <a:r>
              <a:rPr lang="en-IN" sz="4400" baseline="-25000" dirty="0" smtClean="0"/>
              <a:t>    </a:t>
            </a:r>
            <a:r>
              <a:rPr lang="en-IN" sz="4400" dirty="0" smtClean="0"/>
              <a:t> = n!/r!* (n-r)!</a:t>
            </a:r>
            <a:endParaRPr lang="en-IN" sz="4400" baseline="-25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95487"/>
            <a:ext cx="8758237" cy="9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476" y="601146"/>
            <a:ext cx="4889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fib(</a:t>
            </a:r>
            <a:r>
              <a:rPr lang="en-US" sz="3600" dirty="0" err="1"/>
              <a:t>int</a:t>
            </a:r>
            <a:r>
              <a:rPr lang="en-US" sz="3600" dirty="0"/>
              <a:t> n) </a:t>
            </a:r>
            <a:endParaRPr lang="en-US" sz="3600" dirty="0" smtClean="0"/>
          </a:p>
          <a:p>
            <a:r>
              <a:rPr lang="en-US" sz="3600" dirty="0" smtClean="0"/>
              <a:t>{ 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a[];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[0]=0, a[1]=1;</a:t>
            </a:r>
          </a:p>
          <a:p>
            <a:r>
              <a:rPr lang="en-US" sz="3600" dirty="0"/>
              <a:t>f</a:t>
            </a:r>
            <a:r>
              <a:rPr lang="en-US" sz="3600" dirty="0" smtClean="0"/>
              <a:t>or(</a:t>
            </a:r>
            <a:r>
              <a:rPr lang="en-US" sz="3600" dirty="0" err="1" smtClean="0"/>
              <a:t>i</a:t>
            </a:r>
            <a:r>
              <a:rPr lang="en-US" sz="3600" dirty="0" smtClean="0"/>
              <a:t>=2;i&lt;=</a:t>
            </a:r>
            <a:r>
              <a:rPr lang="en-US" sz="3600" dirty="0" err="1" smtClean="0"/>
              <a:t>n;i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A[</a:t>
            </a:r>
            <a:r>
              <a:rPr lang="en-US" sz="3600" dirty="0" err="1" smtClean="0"/>
              <a:t>i</a:t>
            </a:r>
            <a:r>
              <a:rPr lang="en-US" sz="3600" dirty="0" smtClean="0"/>
              <a:t>]=a[i-1]+a[i-2];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/>
              <a:t>r</a:t>
            </a:r>
            <a:r>
              <a:rPr lang="en-US" sz="3600" dirty="0" smtClean="0"/>
              <a:t>eturn a[n];</a:t>
            </a: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765375" y="6093265"/>
            <a:ext cx="2815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638" y="453509"/>
            <a:ext cx="4889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fib(</a:t>
            </a:r>
            <a:r>
              <a:rPr lang="en-US" sz="3600" dirty="0" err="1"/>
              <a:t>int</a:t>
            </a:r>
            <a:r>
              <a:rPr lang="en-US" sz="3600" dirty="0"/>
              <a:t> n) </a:t>
            </a:r>
            <a:endParaRPr lang="en-US" sz="3600" dirty="0" smtClean="0"/>
          </a:p>
          <a:p>
            <a:r>
              <a:rPr lang="en-US" sz="3600" dirty="0" smtClean="0"/>
              <a:t>{ </a:t>
            </a:r>
          </a:p>
          <a:p>
            <a:r>
              <a:rPr lang="en-US" sz="3600" dirty="0" smtClean="0"/>
              <a:t>if </a:t>
            </a:r>
            <a:r>
              <a:rPr lang="en-US" sz="3600" dirty="0"/>
              <a:t>(n &lt;= 1) </a:t>
            </a:r>
            <a:endParaRPr lang="en-US" sz="3600" dirty="0" smtClean="0"/>
          </a:p>
          <a:p>
            <a:r>
              <a:rPr lang="en-US" sz="3600" dirty="0" smtClean="0"/>
              <a:t>return </a:t>
            </a:r>
            <a:r>
              <a:rPr lang="en-US" sz="3600" dirty="0"/>
              <a:t>n; </a:t>
            </a:r>
            <a:endParaRPr lang="en-US" sz="3600" dirty="0" smtClean="0"/>
          </a:p>
          <a:p>
            <a:r>
              <a:rPr lang="en-US" sz="3600" dirty="0" smtClean="0"/>
              <a:t>return </a:t>
            </a:r>
            <a:r>
              <a:rPr lang="en-US" sz="3600" dirty="0"/>
              <a:t>fib(n-1) + fib(n-2); </a:t>
            </a:r>
            <a:endParaRPr lang="en-US" sz="3600" dirty="0" smtClean="0"/>
          </a:p>
          <a:p>
            <a:r>
              <a:rPr lang="en-US" sz="3600" dirty="0" smtClean="0"/>
              <a:t>}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087" y="262622"/>
            <a:ext cx="116252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Pascal’s Triangle </a:t>
            </a:r>
            <a:r>
              <a:rPr lang="en-IN" sz="2800" dirty="0"/>
              <a:t>is a triangular array of the binomial coefficients. </a:t>
            </a:r>
            <a:endParaRPr lang="en-IN" sz="2800" b="1" u="sng" dirty="0" smtClean="0"/>
          </a:p>
          <a:p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4891891"/>
            <a:ext cx="6362701" cy="13821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2111" y="1623149"/>
            <a:ext cx="6953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1  </a:t>
            </a:r>
          </a:p>
          <a:p>
            <a:r>
              <a:rPr lang="en-IN" sz="2800" dirty="0"/>
              <a:t>1 1 </a:t>
            </a:r>
          </a:p>
          <a:p>
            <a:r>
              <a:rPr lang="en-IN" sz="2800" dirty="0"/>
              <a:t>1 2 1 </a:t>
            </a:r>
          </a:p>
          <a:p>
            <a:r>
              <a:rPr lang="en-IN" sz="2800" dirty="0"/>
              <a:t>1 3 3 1 </a:t>
            </a:r>
          </a:p>
          <a:p>
            <a:r>
              <a:rPr lang="en-IN" sz="2800" dirty="0"/>
              <a:t>1 4 6 4 1 </a:t>
            </a:r>
          </a:p>
          <a:p>
            <a:r>
              <a:rPr lang="en-IN" sz="2800" dirty="0"/>
              <a:t>1 5 10 10 5 1 </a:t>
            </a:r>
          </a:p>
        </p:txBody>
      </p:sp>
    </p:spTree>
    <p:extLst>
      <p:ext uri="{BB962C8B-B14F-4D97-AF65-F5344CB8AC3E}">
        <p14:creationId xmlns:p14="http://schemas.microsoft.com/office/powerpoint/2010/main" val="283887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425" y="905560"/>
            <a:ext cx="9944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Merge sort:</a:t>
            </a:r>
          </a:p>
          <a:p>
            <a:endParaRPr lang="en-IN" sz="3600" b="1" dirty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68857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425" y="905560"/>
            <a:ext cx="9944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based on frequency of values (Sort as per value if frequency is same) </a:t>
            </a:r>
          </a:p>
          <a:p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={10,7,10,11,10,7,5,6}</a:t>
            </a:r>
          </a:p>
          <a:p>
            <a:endParaRPr lang="en-IN" sz="3600" b="1" dirty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8356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660" y="443984"/>
            <a:ext cx="3823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IN" sz="2800" u="sng" dirty="0">
                <a:latin typeface="Roboto"/>
              </a:rPr>
              <a:t>0-1 Knapsack Problem</a:t>
            </a:r>
            <a:endParaRPr lang="en-IN" sz="2800" b="0" i="0" u="sng" dirty="0"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660" y="1309985"/>
            <a:ext cx="10960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Roboto"/>
              </a:rPr>
              <a:t>Given weights and values of n items, put these items in a knapsack of capacity W to get the maximum total value in the knapsack</a:t>
            </a:r>
            <a:endParaRPr lang="en-IN" sz="2800" dirty="0"/>
          </a:p>
        </p:txBody>
      </p:sp>
      <p:pic>
        <p:nvPicPr>
          <p:cNvPr id="1026" name="Picture 2" descr="https://media.geeksforgeeks.org/wp-content/cdn-uploads/knapsack-proble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5"/>
          <a:stretch/>
        </p:blipFill>
        <p:spPr bwMode="auto">
          <a:xfrm>
            <a:off x="1296792" y="2800350"/>
            <a:ext cx="9420225" cy="31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020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24" y="286822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latin typeface="Roboto"/>
              </a:rPr>
              <a:t>Method 1</a:t>
            </a:r>
            <a:r>
              <a:rPr lang="en-IN" b="1" dirty="0">
                <a:latin typeface="Roboto"/>
              </a:rPr>
              <a:t>:</a:t>
            </a:r>
            <a:r>
              <a:rPr lang="en-IN" dirty="0">
                <a:latin typeface="Roboto"/>
              </a:rPr>
              <a:t> Recursion.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0651" y="1067869"/>
            <a:ext cx="1167151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Roboto"/>
              </a:rPr>
              <a:t>To consider all subsets of items, there can be two cases for every item</a:t>
            </a:r>
            <a:r>
              <a:rPr lang="en-IN" sz="2800" dirty="0" smtClean="0">
                <a:latin typeface="Roboto"/>
              </a:rPr>
              <a:t>.</a:t>
            </a:r>
          </a:p>
          <a:p>
            <a:r>
              <a:rPr lang="en-IN" sz="2800" dirty="0" smtClean="0"/>
              <a:t>                             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                 </a:t>
            </a:r>
            <a:r>
              <a:rPr lang="en-IN" sz="2800" dirty="0" err="1" smtClean="0"/>
              <a:t>knapSack</a:t>
            </a:r>
            <a:r>
              <a:rPr lang="en-IN" sz="2800" dirty="0" smtClean="0"/>
              <a:t>(W</a:t>
            </a:r>
            <a:r>
              <a:rPr lang="en-IN" sz="2800" dirty="0"/>
              <a:t>, </a:t>
            </a:r>
            <a:r>
              <a:rPr lang="en-IN" sz="2800" dirty="0" err="1"/>
              <a:t>wt</a:t>
            </a:r>
            <a:r>
              <a:rPr lang="en-IN" sz="2800" dirty="0"/>
              <a:t>, </a:t>
            </a:r>
            <a:r>
              <a:rPr lang="en-IN" sz="2800" dirty="0" err="1"/>
              <a:t>val</a:t>
            </a:r>
            <a:r>
              <a:rPr lang="en-IN" sz="2800" dirty="0"/>
              <a:t>, n</a:t>
            </a:r>
            <a:r>
              <a:rPr lang="en-IN" sz="2800" dirty="0" smtClean="0"/>
              <a:t>)</a:t>
            </a:r>
          </a:p>
          <a:p>
            <a:endParaRPr lang="en-IN" sz="2800" dirty="0">
              <a:latin typeface="Roboto"/>
            </a:endParaRPr>
          </a:p>
          <a:p>
            <a:pPr fontAlgn="base"/>
            <a:r>
              <a:rPr lang="en-IN" sz="2800" b="1" dirty="0" smtClean="0"/>
              <a:t>	Case </a:t>
            </a:r>
            <a:r>
              <a:rPr lang="en-IN" sz="2800" b="1" dirty="0"/>
              <a:t>1:</a:t>
            </a:r>
            <a:r>
              <a:rPr lang="en-IN" sz="2800" dirty="0"/>
              <a:t> The item is </a:t>
            </a:r>
            <a:r>
              <a:rPr lang="en-IN" sz="2800" dirty="0" smtClean="0"/>
              <a:t>included </a:t>
            </a:r>
            <a:r>
              <a:rPr lang="en-IN" sz="2800" dirty="0"/>
              <a:t>in the optimal subset</a:t>
            </a:r>
            <a:r>
              <a:rPr lang="en-IN" sz="2800" dirty="0" smtClean="0"/>
              <a:t>.</a:t>
            </a:r>
          </a:p>
          <a:p>
            <a:pPr lvl="0" fontAlgn="base"/>
            <a:r>
              <a:rPr lang="en-IN" sz="2800" dirty="0" smtClean="0"/>
              <a:t>	</a:t>
            </a:r>
            <a:r>
              <a:rPr lang="en-IN" sz="2400" dirty="0">
                <a:solidFill>
                  <a:prstClr val="black"/>
                </a:solidFill>
              </a:rPr>
              <a:t>Value of nth item plus maximum value obtained by n-1 items and W minus the </a:t>
            </a:r>
          </a:p>
          <a:p>
            <a:pPr lvl="0" fontAlgn="base"/>
            <a:r>
              <a:rPr lang="en-IN" sz="2400" dirty="0">
                <a:solidFill>
                  <a:prstClr val="black"/>
                </a:solidFill>
              </a:rPr>
              <a:t>              weight of the nth item (including nth item)</a:t>
            </a:r>
          </a:p>
          <a:p>
            <a:pPr fontAlgn="base"/>
            <a:r>
              <a:rPr lang="en-IN" sz="2800" dirty="0"/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             </a:t>
            </a:r>
            <a:r>
              <a:rPr lang="en-IN" sz="2400" dirty="0" err="1" smtClean="0">
                <a:solidFill>
                  <a:srgbClr val="FF0000"/>
                </a:solidFill>
              </a:rPr>
              <a:t>val</a:t>
            </a:r>
            <a:r>
              <a:rPr lang="en-IN" sz="2400" dirty="0" smtClean="0">
                <a:solidFill>
                  <a:srgbClr val="FF0000"/>
                </a:solidFill>
              </a:rPr>
              <a:t>[n </a:t>
            </a:r>
            <a:r>
              <a:rPr lang="en-IN" sz="2400" dirty="0">
                <a:solidFill>
                  <a:srgbClr val="FF0000"/>
                </a:solidFill>
              </a:rPr>
              <a:t>- 1] + </a:t>
            </a:r>
            <a:r>
              <a:rPr lang="en-IN" sz="2400" dirty="0" err="1">
                <a:solidFill>
                  <a:srgbClr val="FF0000"/>
                </a:solidFill>
              </a:rPr>
              <a:t>knapSack</a:t>
            </a:r>
            <a:r>
              <a:rPr lang="en-IN" sz="2400" dirty="0">
                <a:solidFill>
                  <a:srgbClr val="FF0000"/>
                </a:solidFill>
              </a:rPr>
              <a:t>(W - </a:t>
            </a:r>
            <a:r>
              <a:rPr lang="en-IN" sz="2400" dirty="0" err="1">
                <a:solidFill>
                  <a:srgbClr val="FF0000"/>
                </a:solidFill>
              </a:rPr>
              <a:t>wt</a:t>
            </a:r>
            <a:r>
              <a:rPr lang="en-IN" sz="2400" dirty="0">
                <a:solidFill>
                  <a:srgbClr val="FF0000"/>
                </a:solidFill>
              </a:rPr>
              <a:t>[n - 1], 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wt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val</a:t>
            </a:r>
            <a:r>
              <a:rPr lang="en-IN" sz="2400" dirty="0">
                <a:solidFill>
                  <a:srgbClr val="FF0000"/>
                </a:solidFill>
              </a:rPr>
              <a:t>, n - 1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IN" sz="2400" dirty="0" smtClean="0"/>
              <a:t>	</a:t>
            </a:r>
            <a:endParaRPr lang="en-IN" sz="2400" dirty="0"/>
          </a:p>
          <a:p>
            <a:pPr fontAlgn="base"/>
            <a:r>
              <a:rPr lang="en-IN" sz="2800" b="1" dirty="0" smtClean="0"/>
              <a:t>	Case </a:t>
            </a:r>
            <a:r>
              <a:rPr lang="en-IN" sz="2800" b="1" dirty="0"/>
              <a:t>2:</a:t>
            </a:r>
            <a:r>
              <a:rPr lang="en-IN" sz="2800" dirty="0"/>
              <a:t> The item is not included in the optimal set</a:t>
            </a:r>
            <a:r>
              <a:rPr lang="en-IN" sz="2800" dirty="0" smtClean="0"/>
              <a:t>.</a:t>
            </a:r>
          </a:p>
          <a:p>
            <a:pPr lvl="0" fontAlgn="base"/>
            <a:r>
              <a:rPr lang="en-IN" sz="2800" dirty="0" smtClean="0"/>
              <a:t>	</a:t>
            </a:r>
            <a:r>
              <a:rPr lang="en-IN" sz="2400" dirty="0">
                <a:solidFill>
                  <a:prstClr val="black"/>
                </a:solidFill>
              </a:rPr>
              <a:t>Maximum value obtained by n-1 items and W weight (excluding nth item)</a:t>
            </a:r>
          </a:p>
          <a:p>
            <a:pPr fontAlgn="base"/>
            <a:r>
              <a:rPr lang="en-IN" sz="2800" dirty="0" smtClean="0"/>
              <a:t>		</a:t>
            </a:r>
            <a:r>
              <a:rPr lang="sv-SE" sz="2400" dirty="0" smtClean="0">
                <a:solidFill>
                  <a:srgbClr val="FF0000"/>
                </a:solidFill>
              </a:rPr>
              <a:t>knapSack(W</a:t>
            </a:r>
            <a:r>
              <a:rPr lang="sv-SE" sz="2400" dirty="0">
                <a:solidFill>
                  <a:srgbClr val="FF0000"/>
                </a:solidFill>
              </a:rPr>
              <a:t>, wt, val, n - 1)</a:t>
            </a:r>
            <a:endParaRPr lang="en-IN" sz="2400" dirty="0">
              <a:solidFill>
                <a:srgbClr val="FF0000"/>
              </a:solidFill>
            </a:endParaRPr>
          </a:p>
          <a:p>
            <a:pPr fontAlgn="base"/>
            <a:r>
              <a:rPr lang="en-IN" sz="2800" dirty="0"/>
              <a:t>	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71513" y="2943225"/>
            <a:ext cx="485775" cy="3228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1038" y="4188380"/>
            <a:ext cx="70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466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8" y="233361"/>
            <a:ext cx="10991852" cy="63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3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6861"/>
          <a:stretch/>
        </p:blipFill>
        <p:spPr>
          <a:xfrm>
            <a:off x="809624" y="590550"/>
            <a:ext cx="7377114" cy="1338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138361"/>
            <a:ext cx="5005387" cy="4207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2595562"/>
            <a:ext cx="4936866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2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1" y="445770"/>
            <a:ext cx="1059656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static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knapSack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W,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wt</a:t>
            </a:r>
            <a:r>
              <a:rPr lang="en-IN" sz="2400" dirty="0"/>
              <a:t>[],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val</a:t>
            </a:r>
            <a:r>
              <a:rPr lang="en-IN" sz="2400" dirty="0"/>
              <a:t>[], </a:t>
            </a:r>
            <a:r>
              <a:rPr lang="en-IN" sz="2400" dirty="0" err="1"/>
              <a:t>int</a:t>
            </a:r>
            <a:r>
              <a:rPr lang="en-IN" sz="2400" dirty="0"/>
              <a:t> n) </a:t>
            </a:r>
            <a:r>
              <a:rPr lang="en-IN" sz="2400" dirty="0" smtClean="0"/>
              <a:t>{</a:t>
            </a:r>
            <a:endParaRPr lang="en-IN" sz="2400" dirty="0"/>
          </a:p>
          <a:p>
            <a:r>
              <a:rPr lang="en-IN" sz="2400" dirty="0" smtClean="0"/>
              <a:t>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, w; </a:t>
            </a:r>
          </a:p>
          <a:p>
            <a:r>
              <a:rPr lang="en-IN" sz="2400" dirty="0"/>
              <a:t>     </a:t>
            </a:r>
            <a:r>
              <a:rPr lang="en-IN" sz="2400" dirty="0" err="1"/>
              <a:t>int</a:t>
            </a:r>
            <a:r>
              <a:rPr lang="en-IN" sz="2400" dirty="0"/>
              <a:t> K[][] = new </a:t>
            </a:r>
            <a:r>
              <a:rPr lang="en-IN" sz="2400" dirty="0" err="1"/>
              <a:t>int</a:t>
            </a:r>
            <a:r>
              <a:rPr lang="en-IN" sz="2400" dirty="0"/>
              <a:t>[n+1][W+1]; </a:t>
            </a:r>
          </a:p>
          <a:p>
            <a:r>
              <a:rPr lang="en-IN" sz="2400" dirty="0"/>
              <a:t>       </a:t>
            </a:r>
          </a:p>
          <a:p>
            <a:r>
              <a:rPr lang="en-IN" sz="2400" dirty="0"/>
              <a:t>     </a:t>
            </a:r>
            <a:r>
              <a:rPr lang="en-IN" sz="2400" dirty="0" smtClean="0"/>
              <a:t>for 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 = 0; </a:t>
            </a:r>
            <a:r>
              <a:rPr lang="en-IN" sz="2400" dirty="0" err="1"/>
              <a:t>i</a:t>
            </a:r>
            <a:r>
              <a:rPr lang="en-IN" sz="2400" dirty="0"/>
              <a:t> &lt;= n; </a:t>
            </a:r>
            <a:r>
              <a:rPr lang="en-IN" sz="2400" dirty="0" err="1"/>
              <a:t>i</a:t>
            </a:r>
            <a:r>
              <a:rPr lang="en-IN" sz="2400" dirty="0"/>
              <a:t>++) </a:t>
            </a:r>
            <a:r>
              <a:rPr lang="en-IN" sz="2400" dirty="0" smtClean="0"/>
              <a:t>{</a:t>
            </a:r>
            <a:endParaRPr lang="en-IN" sz="2400" dirty="0"/>
          </a:p>
          <a:p>
            <a:r>
              <a:rPr lang="en-IN" sz="2400" dirty="0"/>
              <a:t>     </a:t>
            </a:r>
            <a:r>
              <a:rPr lang="en-IN" sz="2400" dirty="0" smtClean="0"/>
              <a:t>  </a:t>
            </a:r>
            <a:r>
              <a:rPr lang="en-IN" sz="2400" dirty="0"/>
              <a:t>for (w = 0; w &lt;= W; w++) </a:t>
            </a:r>
            <a:r>
              <a:rPr lang="en-IN" sz="2400" dirty="0" smtClean="0"/>
              <a:t>{</a:t>
            </a:r>
            <a:endParaRPr lang="en-IN" sz="2400" dirty="0"/>
          </a:p>
          <a:p>
            <a:r>
              <a:rPr lang="en-IN" sz="2400" dirty="0"/>
              <a:t>         </a:t>
            </a:r>
            <a:r>
              <a:rPr lang="en-IN" sz="2400" dirty="0" smtClean="0"/>
              <a:t>    </a:t>
            </a:r>
            <a:r>
              <a:rPr lang="en-IN" sz="2400" dirty="0"/>
              <a:t>if (</a:t>
            </a:r>
            <a:r>
              <a:rPr lang="en-IN" sz="2400" dirty="0" err="1"/>
              <a:t>i</a:t>
            </a:r>
            <a:r>
              <a:rPr lang="en-IN" sz="2400" dirty="0"/>
              <a:t>==0 || w==0) </a:t>
            </a:r>
          </a:p>
          <a:p>
            <a:r>
              <a:rPr lang="en-IN" sz="2400" dirty="0"/>
              <a:t>                  K[</a:t>
            </a:r>
            <a:r>
              <a:rPr lang="en-IN" sz="2400" dirty="0" err="1"/>
              <a:t>i</a:t>
            </a:r>
            <a:r>
              <a:rPr lang="en-IN" sz="2400" dirty="0"/>
              <a:t>][w] = 0; </a:t>
            </a:r>
          </a:p>
          <a:p>
            <a:r>
              <a:rPr lang="en-IN" sz="2400" dirty="0"/>
              <a:t>             else if (</a:t>
            </a:r>
            <a:r>
              <a:rPr lang="en-IN" sz="2400" dirty="0" err="1"/>
              <a:t>wt</a:t>
            </a:r>
            <a:r>
              <a:rPr lang="en-IN" sz="2400" dirty="0"/>
              <a:t>[i-1] &lt;= w) </a:t>
            </a:r>
          </a:p>
          <a:p>
            <a:r>
              <a:rPr lang="en-IN" sz="2400" dirty="0"/>
              <a:t>                   K[</a:t>
            </a:r>
            <a:r>
              <a:rPr lang="en-IN" sz="2400" dirty="0" err="1"/>
              <a:t>i</a:t>
            </a:r>
            <a:r>
              <a:rPr lang="en-IN" sz="2400" dirty="0"/>
              <a:t>][w] = max(</a:t>
            </a:r>
            <a:r>
              <a:rPr lang="en-IN" sz="2400" dirty="0" err="1"/>
              <a:t>val</a:t>
            </a:r>
            <a:r>
              <a:rPr lang="en-IN" sz="2400" dirty="0"/>
              <a:t>[i-1] + K[i-1][w-</a:t>
            </a:r>
            <a:r>
              <a:rPr lang="en-IN" sz="2400" dirty="0" err="1"/>
              <a:t>wt</a:t>
            </a:r>
            <a:r>
              <a:rPr lang="en-IN" sz="2400" dirty="0"/>
              <a:t>[i-1]],  K[i-1][w]); </a:t>
            </a:r>
          </a:p>
          <a:p>
            <a:r>
              <a:rPr lang="en-IN" sz="2400" dirty="0"/>
              <a:t>             else</a:t>
            </a:r>
          </a:p>
          <a:p>
            <a:r>
              <a:rPr lang="en-IN" sz="2400" dirty="0"/>
              <a:t>                   K[</a:t>
            </a:r>
            <a:r>
              <a:rPr lang="en-IN" sz="2400" dirty="0" err="1"/>
              <a:t>i</a:t>
            </a:r>
            <a:r>
              <a:rPr lang="en-IN" sz="2400" dirty="0"/>
              <a:t>][w] = K[i-1][w]; </a:t>
            </a:r>
          </a:p>
          <a:p>
            <a:r>
              <a:rPr lang="en-IN" sz="2400" dirty="0"/>
              <a:t>         } </a:t>
            </a:r>
          </a:p>
          <a:p>
            <a:r>
              <a:rPr lang="en-IN" sz="2400" dirty="0"/>
              <a:t>      } </a:t>
            </a:r>
          </a:p>
          <a:p>
            <a:r>
              <a:rPr lang="en-IN" sz="2400" dirty="0"/>
              <a:t>      </a:t>
            </a:r>
            <a:r>
              <a:rPr lang="en-IN" sz="2400" dirty="0" smtClean="0"/>
              <a:t>return </a:t>
            </a:r>
            <a:r>
              <a:rPr lang="en-IN" sz="2400" dirty="0"/>
              <a:t>K[n][W]; </a:t>
            </a:r>
          </a:p>
          <a:p>
            <a:r>
              <a:rPr lang="en-IN" sz="24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604494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58" y="243959"/>
            <a:ext cx="2943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IN" sz="2800" dirty="0">
                <a:latin typeface="Roboto"/>
              </a:rPr>
              <a:t>Partition </a:t>
            </a:r>
            <a:r>
              <a:rPr lang="en-IN" sz="2800" dirty="0" smtClean="0">
                <a:latin typeface="Roboto"/>
              </a:rPr>
              <a:t>Problem</a:t>
            </a:r>
            <a:endParaRPr lang="en-IN" sz="2800" b="0" i="0" dirty="0">
              <a:effectLst/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95" y="767179"/>
            <a:ext cx="10926903" cy="1019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3" y="1801060"/>
            <a:ext cx="5747513" cy="2171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5" y="4371975"/>
            <a:ext cx="1050556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6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895349"/>
            <a:ext cx="10779285" cy="4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Substructure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3511" y="967084"/>
            <a:ext cx="963930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problem is said to have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Optimal Substructure Property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optimal solution of the given problem can be obtained by using the optimal solution to its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trying every possible way to solve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 problem has the following optimal substructure property: 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node x lies in the shortest path from a source node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destination node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 the shortest path from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combination of the shortest path from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 shortest path from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fontAlgn="base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Bellman Ford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80999"/>
            <a:ext cx="4893049" cy="67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0" y="1331118"/>
            <a:ext cx="10698773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0" y="2381250"/>
            <a:ext cx="9444039" cy="33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6" y="183683"/>
            <a:ext cx="114871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static </a:t>
            </a:r>
            <a:r>
              <a:rPr lang="en-IN" sz="2000" dirty="0" err="1"/>
              <a:t>boolean</a:t>
            </a:r>
            <a:r>
              <a:rPr lang="en-IN" sz="2000" dirty="0"/>
              <a:t> </a:t>
            </a:r>
            <a:r>
              <a:rPr lang="en-IN" sz="2000" dirty="0" err="1"/>
              <a:t>findPartition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arr</a:t>
            </a:r>
            <a:r>
              <a:rPr lang="en-IN" sz="2000" dirty="0"/>
              <a:t>[], </a:t>
            </a:r>
            <a:r>
              <a:rPr lang="en-IN" sz="2000" dirty="0" err="1"/>
              <a:t>int</a:t>
            </a:r>
            <a:r>
              <a:rPr lang="en-IN" sz="2000" dirty="0"/>
              <a:t> n</a:t>
            </a:r>
            <a:r>
              <a:rPr lang="en-IN" sz="2000" dirty="0" smtClean="0"/>
              <a:t>){</a:t>
            </a:r>
            <a:endParaRPr lang="en-IN" sz="2000" dirty="0"/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sum = 0</a:t>
            </a:r>
            <a:r>
              <a:rPr lang="en-IN" sz="2000" dirty="0" smtClean="0"/>
              <a:t>;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for 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n;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r>
              <a:rPr lang="en-IN" sz="2000" dirty="0"/>
              <a:t>            sum += </a:t>
            </a:r>
            <a:r>
              <a:rPr lang="en-IN" sz="2000" dirty="0" err="1"/>
              <a:t>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if </a:t>
            </a:r>
            <a:r>
              <a:rPr lang="en-IN" sz="2000" dirty="0"/>
              <a:t>(sum % 2 != 0)</a:t>
            </a:r>
          </a:p>
          <a:p>
            <a:r>
              <a:rPr lang="en-IN" sz="2000" dirty="0"/>
              <a:t>            return false;</a:t>
            </a:r>
          </a:p>
          <a:p>
            <a:r>
              <a:rPr lang="en-IN" sz="2000" dirty="0"/>
              <a:t>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</a:t>
            </a:r>
            <a:r>
              <a:rPr lang="en-IN" sz="2000" dirty="0"/>
              <a:t>part[][] = new </a:t>
            </a:r>
            <a:r>
              <a:rPr lang="en-IN" sz="2000" dirty="0" err="1"/>
              <a:t>boolean</a:t>
            </a:r>
            <a:r>
              <a:rPr lang="en-IN" sz="2000" dirty="0"/>
              <a:t>[sum / 2 + 1][n + 1];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for 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&lt;= n;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r>
              <a:rPr lang="en-IN" sz="2000" dirty="0"/>
              <a:t>            part[0][</a:t>
            </a:r>
            <a:r>
              <a:rPr lang="en-IN" sz="2000" dirty="0" err="1"/>
              <a:t>i</a:t>
            </a:r>
            <a:r>
              <a:rPr lang="en-IN" sz="2000" dirty="0"/>
              <a:t>] = true;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for 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 = 1; </a:t>
            </a:r>
            <a:r>
              <a:rPr lang="en-IN" sz="2000" dirty="0" err="1"/>
              <a:t>i</a:t>
            </a:r>
            <a:r>
              <a:rPr lang="en-IN" sz="2000" dirty="0"/>
              <a:t> &lt;= sum / 2;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r>
              <a:rPr lang="en-IN" sz="2000" dirty="0"/>
              <a:t>            part[</a:t>
            </a:r>
            <a:r>
              <a:rPr lang="en-IN" sz="2000" dirty="0" err="1"/>
              <a:t>i</a:t>
            </a:r>
            <a:r>
              <a:rPr lang="en-IN" sz="2000" dirty="0"/>
              <a:t>][0] = false;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for 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 = 1; </a:t>
            </a:r>
            <a:r>
              <a:rPr lang="en-IN" sz="2000" dirty="0" err="1"/>
              <a:t>i</a:t>
            </a:r>
            <a:r>
              <a:rPr lang="en-IN" sz="2000" dirty="0"/>
              <a:t> &lt;= sum / 2;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r>
              <a:rPr lang="en-IN" sz="2000" dirty="0"/>
              <a:t>            for (j = 1; j &lt;= n; j++) {</a:t>
            </a:r>
          </a:p>
          <a:p>
            <a:r>
              <a:rPr lang="en-IN" sz="2000" dirty="0"/>
              <a:t>                part[</a:t>
            </a:r>
            <a:r>
              <a:rPr lang="en-IN" sz="2000" dirty="0" err="1"/>
              <a:t>i</a:t>
            </a:r>
            <a:r>
              <a:rPr lang="en-IN" sz="2000" dirty="0"/>
              <a:t>][j] = part[</a:t>
            </a:r>
            <a:r>
              <a:rPr lang="en-IN" sz="2000" dirty="0" err="1"/>
              <a:t>i</a:t>
            </a:r>
            <a:r>
              <a:rPr lang="en-IN" sz="2000" dirty="0"/>
              <a:t>][j - 1];</a:t>
            </a:r>
          </a:p>
          <a:p>
            <a:r>
              <a:rPr lang="en-IN" sz="2000" dirty="0"/>
              <a:t>                if (</a:t>
            </a:r>
            <a:r>
              <a:rPr lang="en-IN" sz="2000" dirty="0" err="1"/>
              <a:t>i</a:t>
            </a:r>
            <a:r>
              <a:rPr lang="en-IN" sz="2000" dirty="0"/>
              <a:t> &gt;= </a:t>
            </a:r>
            <a:r>
              <a:rPr lang="en-IN" sz="2000" dirty="0" err="1"/>
              <a:t>arr</a:t>
            </a:r>
            <a:r>
              <a:rPr lang="en-IN" sz="2000" dirty="0"/>
              <a:t>[j - 1])</a:t>
            </a:r>
          </a:p>
          <a:p>
            <a:r>
              <a:rPr lang="en-IN" sz="2000" dirty="0"/>
              <a:t>                    part[</a:t>
            </a:r>
            <a:r>
              <a:rPr lang="en-IN" sz="2000" dirty="0" err="1"/>
              <a:t>i</a:t>
            </a:r>
            <a:r>
              <a:rPr lang="en-IN" sz="2000" dirty="0"/>
              <a:t>][j</a:t>
            </a:r>
            <a:r>
              <a:rPr lang="en-IN" sz="2000" dirty="0" smtClean="0"/>
              <a:t>] = </a:t>
            </a:r>
            <a:r>
              <a:rPr lang="en-IN" sz="2000" dirty="0"/>
              <a:t>part[</a:t>
            </a:r>
            <a:r>
              <a:rPr lang="en-IN" sz="2000" dirty="0" err="1"/>
              <a:t>i</a:t>
            </a:r>
            <a:r>
              <a:rPr lang="en-IN" sz="2000" dirty="0"/>
              <a:t>][j</a:t>
            </a:r>
            <a:r>
              <a:rPr lang="en-IN" sz="2000" dirty="0" smtClean="0"/>
              <a:t>] </a:t>
            </a:r>
            <a:r>
              <a:rPr lang="en-IN" sz="2000" dirty="0"/>
              <a:t>|| part[</a:t>
            </a:r>
            <a:r>
              <a:rPr lang="en-IN" sz="2000" dirty="0" err="1"/>
              <a:t>i</a:t>
            </a:r>
            <a:r>
              <a:rPr lang="en-IN" sz="2000" dirty="0"/>
              <a:t> - </a:t>
            </a:r>
            <a:r>
              <a:rPr lang="en-IN" sz="2000" dirty="0" err="1"/>
              <a:t>arr</a:t>
            </a:r>
            <a:r>
              <a:rPr lang="en-IN" sz="2000" dirty="0"/>
              <a:t>[j - 1]][j - 1];</a:t>
            </a:r>
          </a:p>
          <a:p>
            <a:r>
              <a:rPr lang="en-IN" sz="2000" dirty="0"/>
              <a:t>     </a:t>
            </a:r>
            <a:r>
              <a:rPr lang="en-IN" sz="2000" dirty="0" smtClean="0"/>
              <a:t>       </a:t>
            </a:r>
            <a:r>
              <a:rPr lang="en-IN" sz="2000" dirty="0"/>
              <a:t>}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}</a:t>
            </a:r>
            <a:endParaRPr lang="en-IN" sz="2000" dirty="0"/>
          </a:p>
          <a:p>
            <a:r>
              <a:rPr lang="en-IN" sz="2000" dirty="0" smtClean="0"/>
              <a:t>return </a:t>
            </a:r>
            <a:r>
              <a:rPr lang="en-IN" sz="2000" dirty="0"/>
              <a:t>part[sum / 2][n];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522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Overlapping </a:t>
            </a:r>
            <a:r>
              <a:rPr lang="en-US" sz="3200" b="1" dirty="0" err="1"/>
              <a:t>Subproblems</a:t>
            </a:r>
            <a:r>
              <a:rPr lang="en-US" sz="3200" b="1" dirty="0"/>
              <a:t> Property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3511" y="967084"/>
            <a:ext cx="96393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situation where a problem can be broken down into smaller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solved multiple times during the computation of the main problem. Instead of solving the same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repeatedly, dynamic programming saves the results of these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(usually in a table 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reuses them to save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 (LCS)</a:t>
            </a: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</a:p>
        </p:txBody>
      </p:sp>
    </p:spTree>
    <p:extLst>
      <p:ext uri="{BB962C8B-B14F-4D97-AF65-F5344CB8AC3E}">
        <p14:creationId xmlns:p14="http://schemas.microsoft.com/office/powerpoint/2010/main" val="30328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3511" y="967084"/>
            <a:ext cx="9639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Memorization (Top Down Approach): Solving problem recursively and storing the results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subprolems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table so that they can be reused when needed. The idea is to avoid recalculating the same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(Bottom up Approach): Solves all problems starting from the smallest one, building up to the solution of the original problem. The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are stored in a table and final solution is obtained directly.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Tiling Problem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3511" y="967084"/>
            <a:ext cx="9639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2*n board and tiles of size 2*1, count the number of ways to tile the given board using the 2*1 tiles. A tile can either be placed horizontally i.e. as a 1*2 tile or vertically i.e. as 2*1 tile 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n=1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Unbounded Knapsack Problem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3511" y="967084"/>
            <a:ext cx="96393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knapsack with capacity w=8 and a set of items with the following weights and values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/>
              <a:t>You can pick </a:t>
            </a:r>
            <a:r>
              <a:rPr lang="en-US" sz="3200" b="1" dirty="0"/>
              <a:t>unlimited instances</a:t>
            </a:r>
            <a:r>
              <a:rPr lang="en-US" sz="3200" dirty="0"/>
              <a:t> of each item. Find the maximum value that can fit in the knapsack.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6172"/>
              </p:ext>
            </p:extLst>
          </p:nvPr>
        </p:nvGraphicFramePr>
        <p:xfrm>
          <a:off x="2050474" y="2161309"/>
          <a:ext cx="6993512" cy="165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0672">
                  <a:extLst>
                    <a:ext uri="{9D8B030D-6E8A-4147-A177-3AD203B41FA5}">
                      <a16:colId xmlns:a16="http://schemas.microsoft.com/office/drawing/2014/main" val="2433076730"/>
                    </a:ext>
                  </a:extLst>
                </a:gridCol>
                <a:gridCol w="2331420">
                  <a:extLst>
                    <a:ext uri="{9D8B030D-6E8A-4147-A177-3AD203B41FA5}">
                      <a16:colId xmlns:a16="http://schemas.microsoft.com/office/drawing/2014/main" val="926285799"/>
                    </a:ext>
                  </a:extLst>
                </a:gridCol>
                <a:gridCol w="2331420">
                  <a:extLst>
                    <a:ext uri="{9D8B030D-6E8A-4147-A177-3AD203B41FA5}">
                      <a16:colId xmlns:a16="http://schemas.microsoft.com/office/drawing/2014/main" val="4185940419"/>
                    </a:ext>
                  </a:extLst>
                </a:gridCol>
              </a:tblGrid>
              <a:tr h="413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119328"/>
                  </a:ext>
                </a:extLst>
              </a:tr>
              <a:tr h="41383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126813"/>
                  </a:ext>
                </a:extLst>
              </a:tr>
              <a:tr h="41383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584845"/>
                  </a:ext>
                </a:extLst>
              </a:tr>
              <a:tr h="41383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35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37" y="301109"/>
            <a:ext cx="864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/>
              <a:t>Longest Increasing Subsequence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3511" y="967084"/>
            <a:ext cx="96393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/>
              <a:t>longest </a:t>
            </a:r>
            <a:r>
              <a:rPr lang="en-IN" sz="2800" dirty="0"/>
              <a:t>subsequence of a given sequence such that all elements of the subsequence are sorted in increasing </a:t>
            </a:r>
            <a:r>
              <a:rPr lang="en-IN" sz="2800" dirty="0" smtClean="0"/>
              <a:t>order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For example, </a:t>
            </a:r>
            <a:r>
              <a:rPr lang="en-IN" sz="2800" dirty="0" smtClean="0"/>
              <a:t>for </a:t>
            </a:r>
            <a:r>
              <a:rPr lang="en-IN" sz="2800" dirty="0"/>
              <a:t>{10, 22, 9, 33, 21, 50, 41, 60, 80} 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400" dirty="0" smtClean="0"/>
              <a:t>Subsequence: {10}, {10,22}, {10, 9, 33}, {33, 21, 60}</a:t>
            </a:r>
          </a:p>
          <a:p>
            <a:pPr algn="just"/>
            <a:r>
              <a:rPr lang="en-IN" sz="2400" dirty="0"/>
              <a:t> </a:t>
            </a:r>
            <a:r>
              <a:rPr lang="en-IN" sz="2400" dirty="0" smtClean="0"/>
              <a:t>     Increasing Subsequence: </a:t>
            </a:r>
            <a:r>
              <a:rPr lang="en-IN" sz="2400" dirty="0"/>
              <a:t>{10}, {10,22}, {10, </a:t>
            </a:r>
            <a:r>
              <a:rPr lang="en-IN" sz="2400" dirty="0" smtClean="0"/>
              <a:t>22, </a:t>
            </a:r>
            <a:r>
              <a:rPr lang="en-IN" sz="2400" dirty="0"/>
              <a:t>33}, {33, </a:t>
            </a:r>
            <a:r>
              <a:rPr lang="en-IN" sz="2400" dirty="0" smtClean="0"/>
              <a:t>50, </a:t>
            </a:r>
            <a:r>
              <a:rPr lang="en-IN" sz="2400" dirty="0"/>
              <a:t>60}</a:t>
            </a:r>
          </a:p>
          <a:p>
            <a:pPr algn="just"/>
            <a:r>
              <a:rPr lang="en-IN" sz="2400" dirty="0" smtClean="0"/>
              <a:t>      Longest </a:t>
            </a:r>
            <a:r>
              <a:rPr lang="en-IN" sz="2400" dirty="0"/>
              <a:t>Increasing Subsequence: {10, 22, 33, 50, 60, 80} or</a:t>
            </a:r>
          </a:p>
          <a:p>
            <a:pPr algn="just"/>
            <a:r>
              <a:rPr lang="en-IN" sz="2400" dirty="0"/>
              <a:t>                                            </a:t>
            </a:r>
            <a:r>
              <a:rPr lang="en-IN" sz="2400" dirty="0" smtClean="0"/>
              <a:t>                       {</a:t>
            </a:r>
            <a:r>
              <a:rPr lang="en-IN" sz="2400" dirty="0"/>
              <a:t>10, 22, 33, </a:t>
            </a:r>
            <a:r>
              <a:rPr lang="en-IN" sz="2400" dirty="0" smtClean="0"/>
              <a:t>41, </a:t>
            </a:r>
            <a:r>
              <a:rPr lang="en-IN" sz="2400" dirty="0"/>
              <a:t>60, </a:t>
            </a:r>
            <a:r>
              <a:rPr lang="en-IN" sz="2400" dirty="0" smtClean="0"/>
              <a:t>80}</a:t>
            </a:r>
          </a:p>
          <a:p>
            <a:pPr algn="just"/>
            <a:r>
              <a:rPr lang="en-IN" sz="2400" dirty="0"/>
              <a:t> </a:t>
            </a:r>
            <a:r>
              <a:rPr lang="en-IN" sz="2400" dirty="0" smtClean="0"/>
              <a:t>                            the </a:t>
            </a:r>
            <a:r>
              <a:rPr lang="en-IN" sz="2400" dirty="0"/>
              <a:t>length of LIS </a:t>
            </a:r>
            <a:r>
              <a:rPr lang="en-IN" sz="2400" dirty="0" smtClean="0"/>
              <a:t>is      </a:t>
            </a:r>
            <a:r>
              <a:rPr lang="en-IN" sz="2400" dirty="0"/>
              <a:t>6 </a:t>
            </a:r>
            <a:endParaRPr lang="en-I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5" y="5395793"/>
            <a:ext cx="1009342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2579</Words>
  <Application>Microsoft Office PowerPoint</Application>
  <PresentationFormat>Widescreen</PresentationFormat>
  <Paragraphs>364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acer</cp:lastModifiedBy>
  <cp:revision>158</cp:revision>
  <dcterms:created xsi:type="dcterms:W3CDTF">2018-09-30T14:25:32Z</dcterms:created>
  <dcterms:modified xsi:type="dcterms:W3CDTF">2024-11-26T15:35:49Z</dcterms:modified>
</cp:coreProperties>
</file>