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36"/>
  </p:notesMasterIdLst>
  <p:sldIdLst>
    <p:sldId id="258" r:id="rId4"/>
    <p:sldId id="259" r:id="rId5"/>
    <p:sldId id="263" r:id="rId6"/>
    <p:sldId id="264" r:id="rId7"/>
    <p:sldId id="265" r:id="rId8"/>
    <p:sldId id="311" r:id="rId9"/>
    <p:sldId id="266" r:id="rId10"/>
    <p:sldId id="267" r:id="rId11"/>
    <p:sldId id="269" r:id="rId12"/>
    <p:sldId id="271" r:id="rId13"/>
    <p:sldId id="273" r:id="rId14"/>
    <p:sldId id="328" r:id="rId15"/>
    <p:sldId id="277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  <p:sldId id="322" r:id="rId26"/>
    <p:sldId id="330" r:id="rId27"/>
    <p:sldId id="325" r:id="rId28"/>
    <p:sldId id="324" r:id="rId29"/>
    <p:sldId id="331" r:id="rId30"/>
    <p:sldId id="326" r:id="rId31"/>
    <p:sldId id="301" r:id="rId32"/>
    <p:sldId id="327" r:id="rId33"/>
    <p:sldId id="329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E7675-68BE-422B-902F-20BC630FDB88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E2111-A84C-4577-A362-F8A8756B8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111-A84C-4577-A362-F8A8756B85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51B57F-7487-4E22-8CD8-1D2C7C3A9F26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0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0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E5DB05-B64E-4A44-99D7-2364622480F9}" type="slidenum">
              <a:rPr lang="ar-SA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sz="1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7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76084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C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70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03493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95544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92996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45498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09351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53169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5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9330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08214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68006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55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160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16000" y="1600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436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t>© LPU :: CSE101 C Programming :: Dr. Lovi Raj Gupta</a:t>
            </a:r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234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t>© LPU :: CSE101 C Programming :: Dr. Lovi Raj Gupta</a:t>
            </a:r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166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A31E-668F-4F1E-BA24-F42659C2C64B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F1D7E-E000-4B38-BC2F-C1C842916C41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05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4B3A-1E9A-458A-B2A1-AF8A37F39BED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72257-1C8A-4684-B6DD-3B5E469F3696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653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BB75-A98A-4237-8E2B-B4D6233C17DB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4E315-D3C6-4DB8-999E-1AF9D8FCD61E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0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16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BB28B-6702-4767-BF0E-DD85FBC898D0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3A08E5-CCBA-4E3E-8CE4-EFFB178EB587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990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F7DC-5BAE-4165-890E-9E3FA73949D0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E95D38-0F3F-455A-A315-DB2701C52630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129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7DA70-BABD-4448-A497-9D86D07CCB05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B130A-D5F0-47B4-A1FE-5788BF5D0E67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886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6730-A995-41CE-BB51-A8EE1E2B568E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8DDD24-BCFA-4776-A89C-D0764ED8D8A7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057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C514-E98F-4EDD-A9A9-7FD3E7FD588C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A2997-347C-4D61-8AF1-16CF4F574F1F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088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CAC9-4A6E-4465-AE1F-11AD6FC13A72}" type="datetimeFigureOut"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pPr>
                <a:defRPr/>
              </a:pPr>
              <a:t>16-08-2024</a:t>
            </a:fld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953F3-F437-4E46-B6A2-2E764FD75B8E}" type="slidenum">
              <a:rPr lang="en-IN" altLang="en-US" smtClean="0">
                <a:solidFill>
                  <a:prstClr val="black"/>
                </a:solidFill>
                <a:cs typeface="Arial" panose="020B0604020202020204" pitchFamily="34" charset="0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 smtClean="0">
              <a:solidFill>
                <a:prstClr val="black"/>
              </a:solidFill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776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27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7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 smtClean="0">
                <a:latin typeface="Arial" charset="0"/>
                <a:cs typeface="Arial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  <a:sym typeface="Arial"/>
              </a:rPr>
              <a:t>Ravi Kant Sahu, Asst. Professor @ LPU Phagwara (Punjab) India</a:t>
            </a:r>
            <a:endParaRPr lang="en-US">
              <a:solidFill>
                <a:prstClr val="black"/>
              </a:solidFill>
              <a:sym typeface="Arial"/>
            </a:endParaRPr>
          </a:p>
        </p:txBody>
      </p:sp>
      <p:sp>
        <p:nvSpPr>
          <p:cNvPr id="8" name="Shape 2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>
                <a:latin typeface="Arial" charset="0"/>
                <a:cs typeface="Arial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697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160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16000" y="1600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34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Shape 36"/>
          <p:cNvSpPr txBox="1">
            <a:spLocks noGrp="1"/>
          </p:cNvSpPr>
          <p:nvPr>
            <p:ph type="sldNum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>
                <a:latin typeface="Arial" charset="0"/>
                <a:cs typeface="Arial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82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6D11-9EAE-4EA3-BD83-AE5CA7E4A28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8717-E79D-40F7-8275-D445DD067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6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6830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IN" smtClean="0">
                <a:solidFill>
                  <a:prstClr val="black">
                    <a:tint val="75000"/>
                  </a:prstClr>
                </a:solidFill>
                <a:sym typeface="Arial"/>
              </a:rPr>
              <a:t>© LPU :: CSE101 C Programming :: Dr. Lovi Raj Gupta</a:t>
            </a:r>
            <a:endParaRPr lang="en-IN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75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Data Structures</a:t>
            </a:r>
            <a:endParaRPr lang="en-IN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3870" y="2528887"/>
            <a:ext cx="105207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Unit 1: </a:t>
            </a:r>
            <a:r>
              <a:rPr lang="en-IN" sz="4400" b="1" dirty="0"/>
              <a:t>Asymptotic analysis (Big-O notation)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85538"/>
      </p:ext>
    </p:extLst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7" y="2128839"/>
            <a:ext cx="3276600" cy="3205161"/>
          </a:xfrm>
          <a:noFill/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8313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16768" y="109538"/>
            <a:ext cx="1079182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b="1" dirty="0" smtClean="0"/>
              <a:t>Ω</a:t>
            </a:r>
            <a:r>
              <a:rPr lang="en-IN" sz="3200" b="1" dirty="0" smtClean="0"/>
              <a:t> Notation - Asymptotic lower bound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47686" y="1002397"/>
            <a:ext cx="11282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It measures the </a:t>
            </a:r>
            <a:r>
              <a:rPr lang="en-IN" sz="2400" b="1" u="sng" dirty="0" smtClean="0"/>
              <a:t>best case time complexity </a:t>
            </a:r>
            <a:r>
              <a:rPr lang="en-IN" sz="2400" dirty="0" smtClean="0"/>
              <a:t>or the best amount of time an algorithm can possibly take to complete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96501" y="6144728"/>
            <a:ext cx="11232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best case performance of an algorithm is generally not useful, the Omega notation is the least used notation among all three.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7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9974" y="1407722"/>
            <a:ext cx="3662363" cy="3773878"/>
          </a:xfrm>
          <a:noFill/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181600"/>
            <a:ext cx="9772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8473" y="64294"/>
            <a:ext cx="11380788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Θ </a:t>
            </a:r>
            <a:r>
              <a:rPr lang="en-IN" sz="3200" b="1" dirty="0" smtClean="0"/>
              <a:t>Notation – </a:t>
            </a:r>
            <a:r>
              <a:rPr lang="en-IN" sz="3200" dirty="0" smtClean="0"/>
              <a:t>bounds a functions from above and below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547685" y="952500"/>
            <a:ext cx="11282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It measures the </a:t>
            </a:r>
            <a:r>
              <a:rPr lang="en-IN" sz="2400" b="1" u="sng" dirty="0" smtClean="0"/>
              <a:t>average case time complexity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58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Rules for calculating complexity</a:t>
            </a:r>
            <a:endParaRPr lang="en-IN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2062163"/>
            <a:ext cx="10515600" cy="25177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dirty="0" smtClean="0"/>
              <a:t>	1. Nested loops are multiplied together.</a:t>
            </a:r>
            <a:br>
              <a:rPr lang="en-IN" dirty="0" smtClean="0"/>
            </a:br>
            <a:r>
              <a:rPr lang="en-IN" dirty="0" smtClean="0"/>
              <a:t>2. Sequential loops are added.</a:t>
            </a:r>
            <a:br>
              <a:rPr lang="en-IN" dirty="0" smtClean="0"/>
            </a:br>
            <a:r>
              <a:rPr lang="en-IN" dirty="0" smtClean="0"/>
              <a:t>3. Only the largest term is kept, all others are dropped.</a:t>
            </a:r>
            <a:br>
              <a:rPr lang="en-IN" dirty="0" smtClean="0"/>
            </a:br>
            <a:r>
              <a:rPr lang="en-IN" dirty="0" smtClean="0"/>
              <a:t>4. Constants are dropped.</a:t>
            </a:r>
            <a:br>
              <a:rPr lang="en-IN" dirty="0" smtClean="0"/>
            </a:br>
            <a:r>
              <a:rPr lang="en-IN" dirty="0" smtClean="0"/>
              <a:t>5. Conditional checks are constant (i.e. 1).</a:t>
            </a:r>
          </a:p>
          <a:p>
            <a:pPr eaLnBrk="1" hangingPunct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96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788" y="2886075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Measuring Efficiency of an algorithm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0063" y="5700713"/>
            <a:ext cx="1020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We are more interested in finding out the Worst Case Complexity or Big O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5802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Analysis of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219200"/>
            <a:ext cx="7772400" cy="50292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// Here c is a constant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for (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= 1;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&lt;= c;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++)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{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// some O(1) expressions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}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333875" y="1600201"/>
            <a:ext cx="3676650" cy="3408363"/>
          </a:xfrm>
        </p:spPr>
        <p:txBody>
          <a:bodyPr/>
          <a:lstStyle/>
          <a:p>
            <a:pPr algn="l">
              <a:spcBef>
                <a:spcPts val="638"/>
              </a:spcBef>
              <a:buClr>
                <a:srgbClr val="000000"/>
              </a:buClr>
              <a:buSzPct val="99000"/>
            </a:pP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#include &lt;iostream&gt;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 main(){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int c = 4;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cin&gt;&gt;n;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int d = c*5;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</p:txBody>
      </p:sp>
      <p:sp>
        <p:nvSpPr>
          <p:cNvPr id="62467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748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032000" y="609600"/>
            <a:ext cx="6446838" cy="5207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#include &lt;iostream&gt;</a:t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int main(){</a:t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	int c = 4;             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    1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0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cin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&gt;&gt;n;                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    1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   int d = c*5;          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    1</a:t>
            </a: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}</a:t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O(1+1+1) = constant time </a:t>
            </a:r>
            <a:br>
              <a:rPr lang="en-US" sz="3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3491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1521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971800" y="2438400"/>
            <a:ext cx="6446838" cy="1860550"/>
          </a:xfrm>
        </p:spPr>
        <p:txBody>
          <a:bodyPr/>
          <a:lstStyle/>
          <a:p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for(int i =0; i&lt;n ;i++){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c = c+n;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5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5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971800" y="2438400"/>
            <a:ext cx="6446838" cy="1860550"/>
          </a:xfrm>
        </p:spPr>
        <p:txBody>
          <a:bodyPr/>
          <a:lstStyle/>
          <a:p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=1;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 ;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+=2){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5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457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235325" y="1223963"/>
            <a:ext cx="6446838" cy="3948112"/>
          </a:xfrm>
        </p:spPr>
        <p:txBody>
          <a:bodyPr/>
          <a:lstStyle/>
          <a:p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for(int i =0; i&lt;n ;i++){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for(int j = 0; j&lt;n;j++){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int d = d*6;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6563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531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64" y="696176"/>
            <a:ext cx="11487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Algorithm: </a:t>
            </a:r>
            <a:r>
              <a:rPr lang="en-US" sz="2800" dirty="0" smtClean="0"/>
              <a:t>Outline, the essence of a computational procedure, step-by-step instructions</a:t>
            </a:r>
          </a:p>
          <a:p>
            <a:endParaRPr lang="en-US" sz="2800" dirty="0"/>
          </a:p>
          <a:p>
            <a:r>
              <a:rPr lang="en-US" sz="2800" b="1" u="sng" dirty="0" smtClean="0"/>
              <a:t>Program: </a:t>
            </a:r>
            <a:r>
              <a:rPr lang="en-US" sz="2800" dirty="0" smtClean="0"/>
              <a:t>an implementation of an algorithm in some programming language</a:t>
            </a:r>
          </a:p>
          <a:p>
            <a:endParaRPr lang="en-US" sz="28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9699" y="2997993"/>
            <a:ext cx="8229600" cy="726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Algorithmic Problem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28748" y="3895725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02855" y="4300537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7762" y="4110037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4000" dirty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974" y="3933824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/>
              <a:t>Specification of output as a function of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722268" y="4314824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335214" y="684213"/>
            <a:ext cx="6448425" cy="4711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 = 0, b = 0;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= a + rand();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M;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b + rand();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51"/>
          <p:cNvSpPr txBox="1">
            <a:spLocks/>
          </p:cNvSpPr>
          <p:nvPr/>
        </p:nvSpPr>
        <p:spPr bwMode="auto">
          <a:xfrm>
            <a:off x="2286000" y="434976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8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346326" y="174625"/>
            <a:ext cx="6448425" cy="4711700"/>
          </a:xfrm>
        </p:spPr>
        <p:txBody>
          <a:bodyPr/>
          <a:lstStyle/>
          <a:p>
            <a:r>
              <a:rPr lang="en-US" altLang="en-US" sz="2800" dirty="0"/>
              <a:t>Answer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0;                   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 = 0;                  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 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n+1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= a + rand();        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M;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m+1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b + rand();                  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steps : 4+2n+2m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+4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constant -&gt;O(N+M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6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/>
          </p:cNvPr>
          <p:cNvSpPr txBox="1"/>
          <p:nvPr/>
        </p:nvSpPr>
        <p:spPr>
          <a:xfrm>
            <a:off x="2219326" y="254001"/>
            <a:ext cx="5724525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600" b="1" dirty="0">
              <a:solidFill>
                <a:srgbClr val="4F81BD">
                  <a:lumMod val="75000"/>
                </a:srgbClr>
              </a:solidFill>
              <a:latin typeface="Arial" charset="0"/>
              <a:cs typeface="Arial" charset="0"/>
              <a:sym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600" b="1" dirty="0">
              <a:solidFill>
                <a:srgbClr val="4F81BD">
                  <a:lumMod val="75000"/>
                </a:srgbClr>
              </a:solidFill>
              <a:latin typeface="Arial" charset="0"/>
              <a:cs typeface="Arial" charset="0"/>
              <a:sym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int a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for (i = 0; i &lt; N; i++)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    for (j = N; j &gt; i; j--)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        a = a + i + j;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}</a:t>
            </a:r>
          </a:p>
        </p:txBody>
      </p:sp>
      <p:sp>
        <p:nvSpPr>
          <p:cNvPr id="3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3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717800" y="1374775"/>
            <a:ext cx="6446838" cy="2806700"/>
          </a:xfrm>
        </p:spPr>
        <p:txBody>
          <a:bodyPr/>
          <a:lstStyle/>
          <a:p>
            <a:pPr algn="l">
              <a:defRPr/>
            </a:pPr>
            <a:r>
              <a:rPr lang="en-US" altLang="en-US" sz="4000" dirty="0"/>
              <a:t>--</a:t>
            </a:r>
            <a:br>
              <a:rPr lang="en-US" altLang="en-US" sz="4000" dirty="0"/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=1; 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&lt;=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n;i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=*2){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stmt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;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US" alt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2617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=1          1*2                                         Assume </a:t>
            </a:r>
            <a:r>
              <a:rPr lang="en-US" dirty="0" err="1" smtClean="0"/>
              <a:t>i</a:t>
            </a:r>
            <a:r>
              <a:rPr lang="en-US" dirty="0" smtClean="0"/>
              <a:t>&gt;=n 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          2*2=2</a:t>
            </a:r>
            <a:r>
              <a:rPr lang="en-US" baseline="30000" dirty="0" smtClean="0"/>
              <a:t>2                                                                          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dirty="0" smtClean="0"/>
              <a:t> &gt;=n</a:t>
            </a:r>
            <a:endParaRPr lang="en-US" baseline="30000" dirty="0" smtClean="0"/>
          </a:p>
          <a:p>
            <a:r>
              <a:rPr lang="en-US" dirty="0" err="1"/>
              <a:t>i</a:t>
            </a:r>
            <a:r>
              <a:rPr lang="en-US" dirty="0"/>
              <a:t>=3  </a:t>
            </a:r>
            <a:r>
              <a:rPr lang="en-US" baseline="30000" dirty="0" smtClean="0"/>
              <a:t>              </a:t>
            </a:r>
            <a:r>
              <a:rPr lang="en-US" dirty="0" smtClean="0"/>
              <a:t>2</a:t>
            </a:r>
            <a:r>
              <a:rPr lang="en-US" baseline="30000" dirty="0" smtClean="0"/>
              <a:t>2*</a:t>
            </a:r>
            <a:r>
              <a:rPr lang="en-US" dirty="0" smtClean="0"/>
              <a:t> *2=2</a:t>
            </a:r>
            <a:r>
              <a:rPr lang="en-US" baseline="30000" dirty="0" smtClean="0"/>
              <a:t>3                                                                  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/>
              <a:t>n</a:t>
            </a:r>
            <a:endParaRPr lang="en-US" baseline="30000" dirty="0"/>
          </a:p>
          <a:p>
            <a:pPr marL="0" indent="0">
              <a:buNone/>
            </a:pPr>
            <a:r>
              <a:rPr lang="en-US" baseline="30000" dirty="0" smtClean="0"/>
              <a:t>    </a:t>
            </a:r>
          </a:p>
          <a:p>
            <a:r>
              <a:rPr lang="en-US" baseline="30000" dirty="0" smtClean="0"/>
              <a:t>----								</a:t>
            </a:r>
            <a:r>
              <a:rPr lang="en-US" dirty="0" smtClean="0"/>
              <a:t>   k=o(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baseline="30000" dirty="0" smtClean="0"/>
              <a:t>----</a:t>
            </a:r>
          </a:p>
          <a:p>
            <a:r>
              <a:rPr lang="en-US" baseline="30000" dirty="0" smtClean="0"/>
              <a:t>----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 2</a:t>
            </a:r>
            <a:r>
              <a:rPr lang="en-US" baseline="30000" dirty="0" smtClean="0"/>
              <a:t>k      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805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717800" y="1374775"/>
            <a:ext cx="6446838" cy="2806700"/>
          </a:xfrm>
        </p:spPr>
        <p:txBody>
          <a:bodyPr/>
          <a:lstStyle/>
          <a:p>
            <a:pPr algn="l">
              <a:defRPr/>
            </a:pPr>
            <a:r>
              <a:rPr lang="en-US" altLang="en-US" sz="4000" dirty="0"/>
              <a:t>--</a:t>
            </a:r>
            <a:br>
              <a:rPr lang="en-US" altLang="en-US" sz="4000" dirty="0"/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for(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=n; 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&gt;=1;i=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/2){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altLang="en-US" sz="2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stmt</a:t>
            </a:r>
            <a:r>
              <a:rPr lang="en-US" alt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;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US" alt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086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717800" y="1374775"/>
            <a:ext cx="6446838" cy="2806700"/>
          </a:xfrm>
        </p:spPr>
        <p:txBody>
          <a:bodyPr/>
          <a:lstStyle/>
          <a:p>
            <a:pPr algn="l">
              <a:defRPr/>
            </a:pPr>
            <a:r>
              <a:rPr lang="en-US" altLang="en-US" sz="4000" dirty="0"/>
              <a:t>--</a:t>
            </a:r>
            <a:br>
              <a:rPr lang="en-US" altLang="en-US" sz="4000" dirty="0"/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p=0;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=1; p&lt;=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n;i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++){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p =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p+i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;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US" alt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1171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=1          p=0+1                                         Assume </a:t>
            </a:r>
            <a:r>
              <a:rPr lang="en-US" dirty="0"/>
              <a:t>p</a:t>
            </a:r>
            <a:r>
              <a:rPr lang="en-US" dirty="0" smtClean="0"/>
              <a:t>&gt;=n 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          1+2</a:t>
            </a:r>
            <a:r>
              <a:rPr lang="en-US" baseline="30000" dirty="0" smtClean="0"/>
              <a:t>                                                                          </a:t>
            </a:r>
            <a:r>
              <a:rPr lang="en-US" dirty="0"/>
              <a:t> </a:t>
            </a:r>
            <a:r>
              <a:rPr lang="en-US" dirty="0" smtClean="0"/>
              <a:t> k(k+1)/2</a:t>
            </a:r>
            <a:endParaRPr lang="en-US" baseline="30000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=3  </a:t>
            </a:r>
            <a:r>
              <a:rPr lang="en-US" baseline="30000" dirty="0" smtClean="0"/>
              <a:t>              1+2+3                                                                  </a:t>
            </a:r>
            <a:r>
              <a:rPr lang="en-US" dirty="0"/>
              <a:t> </a:t>
            </a:r>
            <a:r>
              <a:rPr lang="en-US" dirty="0" smtClean="0"/>
              <a:t>    k</a:t>
            </a:r>
            <a:r>
              <a:rPr lang="en-US" baseline="30000" dirty="0" smtClean="0"/>
              <a:t>2</a:t>
            </a:r>
            <a:r>
              <a:rPr lang="en-US" dirty="0" smtClean="0"/>
              <a:t>&gt;n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baseline="30000" dirty="0" smtClean="0"/>
              <a:t>    							</a:t>
            </a:r>
          </a:p>
          <a:p>
            <a:r>
              <a:rPr lang="en-US" baseline="30000" dirty="0" smtClean="0"/>
              <a:t>----						</a:t>
            </a:r>
            <a:r>
              <a:rPr lang="en-US" baseline="30000" dirty="0"/>
              <a:t>	</a:t>
            </a:r>
            <a:r>
              <a:rPr lang="en-US" baseline="30000" dirty="0" smtClean="0"/>
              <a:t>	</a:t>
            </a:r>
            <a:r>
              <a:rPr lang="en-US" dirty="0" smtClean="0"/>
              <a:t>k=o(</a:t>
            </a:r>
            <a:r>
              <a:rPr lang="en-US" dirty="0" err="1" smtClean="0"/>
              <a:t>sqrt</a:t>
            </a:r>
            <a:r>
              <a:rPr lang="en-US" dirty="0"/>
              <a:t>(</a:t>
            </a:r>
            <a:r>
              <a:rPr lang="en-US" dirty="0" smtClean="0"/>
              <a:t>n))</a:t>
            </a:r>
            <a:endParaRPr lang="en-US" baseline="30000" dirty="0" smtClean="0"/>
          </a:p>
          <a:p>
            <a:r>
              <a:rPr lang="en-US" baseline="30000" dirty="0" smtClean="0"/>
              <a:t>----</a:t>
            </a:r>
          </a:p>
          <a:p>
            <a:r>
              <a:rPr lang="en-US" baseline="30000" dirty="0" smtClean="0"/>
              <a:t>----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 k         k(k+1)/2</a:t>
            </a:r>
            <a:r>
              <a:rPr lang="en-US" baseline="30000" dirty="0" smtClean="0"/>
              <a:t>      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4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971800" y="2438400"/>
            <a:ext cx="6446838" cy="1860550"/>
          </a:xfrm>
        </p:spPr>
        <p:txBody>
          <a:bodyPr/>
          <a:lstStyle/>
          <a:p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=0; 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 ;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j=0;j&lt;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5" name="Shape 51"/>
          <p:cNvSpPr txBox="1">
            <a:spLocks/>
          </p:cNvSpPr>
          <p:nvPr/>
        </p:nvSpPr>
        <p:spPr bwMode="auto">
          <a:xfrm>
            <a:off x="2286000" y="304801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SzPct val="25000"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Reviewing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0371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Suppose we had an algorithm that took in an array of strings, sorted each string, and then sorted the full array. What would the runtime be? </a:t>
            </a:r>
            <a:endParaRPr lang="en-IN" sz="2800" dirty="0" smtClean="0"/>
          </a:p>
          <a:p>
            <a:pPr algn="just"/>
            <a:r>
              <a:rPr lang="en-IN" sz="2800" dirty="0" smtClean="0"/>
              <a:t>		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363" y="600075"/>
            <a:ext cx="112299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Correctness of the algorithm is not the only thing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Need to compare algorithm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Find out efficient algorithm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200" dirty="0" smtClean="0"/>
              <a:t>Analyse the algorithm (Complexity Analysis)</a:t>
            </a:r>
          </a:p>
          <a:p>
            <a:endParaRPr lang="en-IN" sz="4000" dirty="0"/>
          </a:p>
          <a:p>
            <a:r>
              <a:rPr lang="en-US" sz="3600" dirty="0" smtClean="0"/>
              <a:t>What is an Efficient Algorithm?</a:t>
            </a:r>
          </a:p>
          <a:p>
            <a:endParaRPr lang="en-US" sz="3600" dirty="0" smtClean="0"/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Taking less Running time (Analysis of </a:t>
            </a:r>
            <a:r>
              <a:rPr lang="en-US" sz="3200" u="sng" dirty="0" smtClean="0">
                <a:solidFill>
                  <a:srgbClr val="00B050"/>
                </a:solidFill>
              </a:rPr>
              <a:t>Time complexity</a:t>
            </a:r>
            <a:r>
              <a:rPr lang="en-US" sz="3200" dirty="0" smtClean="0"/>
              <a:t>)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Using less Space (Analysis of </a:t>
            </a:r>
            <a:r>
              <a:rPr lang="en-US" sz="3200" u="sng" dirty="0" smtClean="0">
                <a:solidFill>
                  <a:srgbClr val="00B050"/>
                </a:solidFill>
              </a:rPr>
              <a:t>Space complexity</a:t>
            </a:r>
            <a:r>
              <a:rPr lang="en-US" sz="32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3924" y="0"/>
            <a:ext cx="711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 Infinitely </a:t>
            </a:r>
            <a:r>
              <a:rPr lang="en-US" b="1" u="sng" dirty="0" smtClean="0">
                <a:solidFill>
                  <a:srgbClr val="00B050"/>
                </a:solidFill>
              </a:rPr>
              <a:t>many correct algorithms </a:t>
            </a:r>
            <a:r>
              <a:rPr lang="en-US" dirty="0" smtClean="0"/>
              <a:t>for the same algorithmic problem )</a:t>
            </a:r>
          </a:p>
        </p:txBody>
      </p:sp>
    </p:spTree>
    <p:extLst>
      <p:ext uri="{BB962C8B-B14F-4D97-AF65-F5344CB8AC3E}">
        <p14:creationId xmlns:p14="http://schemas.microsoft.com/office/powerpoint/2010/main" val="8386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438446"/>
            <a:ext cx="1115853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1. Sorting Each String</a:t>
            </a:r>
          </a:p>
          <a:p>
            <a:r>
              <a:rPr lang="en-US" sz="2000" dirty="0"/>
              <a:t>Suppose the array has </a:t>
            </a:r>
            <a:r>
              <a:rPr lang="en-US" sz="2000" dirty="0" smtClean="0"/>
              <a:t>n </a:t>
            </a:r>
            <a:r>
              <a:rPr lang="en-US" sz="2000" dirty="0"/>
              <a:t>strings, and the average length of each string is </a:t>
            </a:r>
            <a:r>
              <a:rPr lang="en-US" sz="2000" dirty="0" smtClean="0"/>
              <a:t>m.</a:t>
            </a:r>
            <a:endParaRPr lang="en-US" sz="2000" dirty="0"/>
          </a:p>
          <a:p>
            <a:r>
              <a:rPr lang="en-US" sz="2000" dirty="0"/>
              <a:t>Sorting each string individually would take O(</a:t>
            </a:r>
            <a:r>
              <a:rPr lang="en-US" sz="2000" dirty="0" err="1"/>
              <a:t>mlog⁡m</a:t>
            </a:r>
            <a:r>
              <a:rPr lang="en-US" sz="2000" dirty="0" smtClean="0"/>
              <a:t>) time </a:t>
            </a:r>
            <a:r>
              <a:rPr lang="en-US" sz="2000" dirty="0"/>
              <a:t>per string.</a:t>
            </a:r>
          </a:p>
          <a:p>
            <a:r>
              <a:rPr lang="en-US" sz="2000" dirty="0"/>
              <a:t>Since there are </a:t>
            </a:r>
            <a:r>
              <a:rPr lang="en-US" sz="2000" dirty="0" smtClean="0"/>
              <a:t>n </a:t>
            </a:r>
            <a:r>
              <a:rPr lang="en-US" sz="2000" dirty="0"/>
              <a:t>strings, the total time to sort all the strings is O(</a:t>
            </a:r>
            <a:r>
              <a:rPr lang="en-US" sz="2000" dirty="0" err="1"/>
              <a:t>n⋅mlog</a:t>
            </a:r>
            <a:r>
              <a:rPr lang="en-US" sz="2000" dirty="0" err="1" smtClean="0"/>
              <a:t>⁡m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b="1" dirty="0"/>
              <a:t>2. Sorting the Full Array</a:t>
            </a:r>
          </a:p>
          <a:p>
            <a:r>
              <a:rPr lang="en-US" sz="2000" dirty="0"/>
              <a:t>After sorting each string, the array is sorted.</a:t>
            </a:r>
          </a:p>
          <a:p>
            <a:r>
              <a:rPr lang="en-US" sz="2000" dirty="0"/>
              <a:t>Each comparison between two strings will take </a:t>
            </a:r>
            <a:r>
              <a:rPr lang="en-US" sz="2000" dirty="0" smtClean="0"/>
              <a:t>O(m) </a:t>
            </a:r>
            <a:r>
              <a:rPr lang="en-US" sz="2000" dirty="0"/>
              <a:t>time since we may need to compare up to </a:t>
            </a:r>
            <a:r>
              <a:rPr lang="en-US" sz="2000" dirty="0" smtClean="0"/>
              <a:t>m </a:t>
            </a:r>
            <a:r>
              <a:rPr lang="en-US" sz="2000" dirty="0"/>
              <a:t>characters.</a:t>
            </a:r>
          </a:p>
          <a:p>
            <a:r>
              <a:rPr lang="en-US" sz="2000" dirty="0"/>
              <a:t>Sorting the full array of </a:t>
            </a:r>
            <a:r>
              <a:rPr lang="en-US" sz="2000" dirty="0" smtClean="0"/>
              <a:t>n </a:t>
            </a:r>
            <a:r>
              <a:rPr lang="en-US" sz="2000" dirty="0"/>
              <a:t>strings will therefore take O(</a:t>
            </a:r>
            <a:r>
              <a:rPr lang="en-US" sz="2000" dirty="0" err="1"/>
              <a:t>nlog⁡</a:t>
            </a:r>
            <a:r>
              <a:rPr lang="en-US" sz="2000" dirty="0" err="1" smtClean="0"/>
              <a:t>n</a:t>
            </a:r>
            <a:r>
              <a:rPr lang="en-US" sz="2000" dirty="0" smtClean="0"/>
              <a:t>) </a:t>
            </a:r>
            <a:r>
              <a:rPr lang="en-US" sz="2000" dirty="0"/>
              <a:t>comparisons, with each comparison taking </a:t>
            </a:r>
            <a:r>
              <a:rPr lang="en-US" sz="2000" dirty="0" smtClean="0"/>
              <a:t>O(m) </a:t>
            </a:r>
            <a:r>
              <a:rPr lang="en-US" sz="2000" dirty="0"/>
              <a:t>time.</a:t>
            </a:r>
          </a:p>
          <a:p>
            <a:r>
              <a:rPr lang="en-US" sz="2000" dirty="0"/>
              <a:t>Hence, the time to sort the entire array will be O(</a:t>
            </a:r>
            <a:r>
              <a:rPr lang="en-US" sz="2000" dirty="0" err="1"/>
              <a:t>n⋅mlog⁡n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b="1" dirty="0"/>
              <a:t>Overall Runtime</a:t>
            </a:r>
          </a:p>
          <a:p>
            <a:pPr algn="ctr"/>
            <a:r>
              <a:rPr lang="en-US" sz="2000" dirty="0"/>
              <a:t>Combining both steps, the total runtime of the algorithm is the sum of the two main operations: O(</a:t>
            </a:r>
            <a:r>
              <a:rPr lang="en-US" sz="2000" dirty="0" err="1"/>
              <a:t>n⋅mlog⁡m</a:t>
            </a:r>
            <a:r>
              <a:rPr lang="en-US" sz="2000" dirty="0"/>
              <a:t>)+O(</a:t>
            </a:r>
            <a:r>
              <a:rPr lang="en-US" sz="2000" dirty="0" err="1"/>
              <a:t>n⋅mlog⁡n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Since </a:t>
            </a:r>
            <a:r>
              <a:rPr lang="en-US" sz="2000" dirty="0" err="1"/>
              <a:t>mlog⁡</a:t>
            </a:r>
            <a:r>
              <a:rPr lang="en-US" sz="2000" dirty="0" err="1" smtClean="0"/>
              <a:t>m</a:t>
            </a:r>
            <a:r>
              <a:rPr lang="en-US" sz="2000" dirty="0" smtClean="0"/>
              <a:t> and </a:t>
            </a:r>
            <a:r>
              <a:rPr lang="en-US" sz="2000" dirty="0" err="1" smtClean="0"/>
              <a:t>mlogn</a:t>
            </a:r>
            <a:r>
              <a:rPr lang="en-US" sz="2000" dirty="0" smtClean="0"/>
              <a:t> </a:t>
            </a:r>
            <a:r>
              <a:rPr lang="en-US" sz="2000" dirty="0"/>
              <a:t>are comparable, the overall runtime is dominated by the larger of the two terms. Therefore, the runtime is: O(</a:t>
            </a:r>
            <a:r>
              <a:rPr lang="en-US" sz="2000" dirty="0" err="1"/>
              <a:t>n⋅m</a:t>
            </a:r>
            <a:r>
              <a:rPr lang="en-US" sz="2000" dirty="0"/>
              <a:t>(</a:t>
            </a:r>
            <a:r>
              <a:rPr lang="en-US" sz="2000" dirty="0" err="1"/>
              <a:t>log⁡m+log⁡n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/>
              <a:t>This can be simplified to: O(</a:t>
            </a:r>
            <a:r>
              <a:rPr lang="en-US" sz="2000" dirty="0" err="1"/>
              <a:t>n⋅mlog</a:t>
            </a:r>
            <a:r>
              <a:rPr lang="en-US" sz="2000" dirty="0"/>
              <a:t>⁡(</a:t>
            </a:r>
            <a:r>
              <a:rPr lang="en-US" sz="2000" dirty="0" err="1"/>
              <a:t>mn</a:t>
            </a:r>
            <a:r>
              <a:rPr lang="en-US" sz="2000" dirty="0" smtClean="0"/>
              <a:t>)) </a:t>
            </a:r>
            <a:r>
              <a:rPr lang="en-IN" sz="2800" dirty="0" smtClean="0"/>
              <a:t>				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I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endParaRPr lang="en-I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number </a:t>
            </a:r>
            <a:r>
              <a:rPr lang="en-US" dirty="0" smtClean="0"/>
              <a:t>n, </a:t>
            </a:r>
            <a:r>
              <a:rPr lang="en-US" dirty="0"/>
              <a:t>find the sum of the first </a:t>
            </a:r>
            <a:r>
              <a:rPr lang="en-US" dirty="0" smtClean="0"/>
              <a:t>n </a:t>
            </a:r>
            <a:r>
              <a:rPr lang="en-US" dirty="0"/>
              <a:t>natural numbers.</a:t>
            </a:r>
          </a:p>
        </p:txBody>
      </p:sp>
    </p:spTree>
    <p:extLst>
      <p:ext uri="{BB962C8B-B14F-4D97-AF65-F5344CB8AC3E}">
        <p14:creationId xmlns:p14="http://schemas.microsoft.com/office/powerpoint/2010/main" val="169982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5562"/>
            <a:ext cx="9339264" cy="6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212" y="285751"/>
            <a:ext cx="10715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Time Space Trade off</a:t>
            </a:r>
          </a:p>
          <a:p>
            <a:endParaRPr lang="en-IN" sz="3200" dirty="0"/>
          </a:p>
          <a:p>
            <a:r>
              <a:rPr lang="en-IN" sz="3200" dirty="0" smtClean="0"/>
              <a:t>A</a:t>
            </a:r>
            <a:r>
              <a:rPr lang="en-US" sz="3200" dirty="0" smtClean="0"/>
              <a:t> situation where the memory use can be reduced at the cost of slower program execution </a:t>
            </a:r>
            <a:r>
              <a:rPr lang="en-US" sz="2800" dirty="0" smtClean="0">
                <a:solidFill>
                  <a:srgbClr val="00B050"/>
                </a:solidFill>
              </a:rPr>
              <a:t>(e.g. using linear search for searching records on multiple criterion)</a:t>
            </a:r>
          </a:p>
          <a:p>
            <a:pPr algn="ctr"/>
            <a:r>
              <a:rPr lang="en-US" sz="3200" dirty="0" smtClean="0"/>
              <a:t>Or</a:t>
            </a:r>
          </a:p>
          <a:p>
            <a:r>
              <a:rPr lang="en-US" sz="3200" dirty="0" smtClean="0"/>
              <a:t>the computation time can be reduced at the cost of increased memory use  </a:t>
            </a:r>
            <a:r>
              <a:rPr lang="en-US" sz="2800" dirty="0" smtClean="0">
                <a:solidFill>
                  <a:srgbClr val="00B050"/>
                </a:solidFill>
              </a:rPr>
              <a:t>(e.g. using multiple indexes for searching)</a:t>
            </a:r>
          </a:p>
          <a:p>
            <a:endParaRPr lang="en-US" sz="2800" dirty="0"/>
          </a:p>
          <a:p>
            <a:pPr algn="ctr"/>
            <a:r>
              <a:rPr lang="en-US" sz="2400" dirty="0" smtClean="0"/>
              <a:t>As the relative costs of CPU cycles, RAM space, and hard drive space change—the appropriate choices for time space tradeoff have changed radically.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9735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13" y="185738"/>
            <a:ext cx="622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Time Complexity</a:t>
            </a:r>
            <a:endParaRPr lang="en-IN" sz="32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85762" y="952797"/>
            <a:ext cx="11558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The running time of an algorithm is the total number of primitive operations executed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exact number of steps will depend on exactly what machine or language is being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avoid that problem, the </a:t>
            </a:r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Asymptotic Notation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u="sng" dirty="0" smtClean="0"/>
              <a:t>Algorithm complexity </a:t>
            </a:r>
            <a:r>
              <a:rPr lang="en-IN" sz="2400" dirty="0" smtClean="0"/>
              <a:t>is rough estimation of the number of steps performed by given computation depending on the size of the input data, measured through Asymptotic Notation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5482" y="4738449"/>
            <a:ext cx="9596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Usually, the time required by an algorithm falls under three types −</a:t>
            </a:r>
          </a:p>
          <a:p>
            <a:endParaRPr lang="en-I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Best Case</a:t>
            </a:r>
            <a:r>
              <a:rPr lang="en-IN" sz="2400" dirty="0" smtClean="0"/>
              <a:t> − Minimum time required for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Average Case</a:t>
            </a:r>
            <a:r>
              <a:rPr lang="en-IN" sz="2400" dirty="0" smtClean="0"/>
              <a:t> − Average time required for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 smtClean="0"/>
              <a:t>Worst Case</a:t>
            </a:r>
            <a:r>
              <a:rPr lang="en-IN" sz="2400" dirty="0" smtClean="0"/>
              <a:t> − Maximum time required for program execution.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7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4262"/>
              </p:ext>
            </p:extLst>
          </p:nvPr>
        </p:nvGraphicFramePr>
        <p:xfrm>
          <a:off x="2092035" y="2230582"/>
          <a:ext cx="8037802" cy="414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1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Constant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Ο(1)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Logarithmic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Linear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Ο(</a:t>
                      </a:r>
                      <a:r>
                        <a:rPr lang="en-IN" sz="2800" dirty="0"/>
                        <a:t>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Log</a:t>
                      </a:r>
                      <a:r>
                        <a:rPr lang="en-IN" sz="2800" baseline="0" dirty="0" smtClean="0"/>
                        <a:t> Linear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Ο(</a:t>
                      </a:r>
                      <a:r>
                        <a:rPr lang="en-IN" sz="2800" dirty="0"/>
                        <a:t>n 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Quadratic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n</a:t>
                      </a:r>
                      <a:r>
                        <a:rPr lang="en-IN" sz="2800" baseline="30000"/>
                        <a:t>2</a:t>
                      </a:r>
                      <a:r>
                        <a:rPr lang="en-IN" sz="280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Cubic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/>
                        <a:t>Ο(</a:t>
                      </a:r>
                      <a:r>
                        <a:rPr lang="en-IN" sz="2800"/>
                        <a:t>n</a:t>
                      </a:r>
                      <a:r>
                        <a:rPr lang="en-IN" sz="2800" baseline="30000"/>
                        <a:t>3</a:t>
                      </a:r>
                      <a:r>
                        <a:rPr lang="en-IN" sz="280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Polynomial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/>
                        <a:t>n</a:t>
                      </a:r>
                      <a:r>
                        <a:rPr lang="el-GR" sz="2800" baseline="30000"/>
                        <a:t>Ο(1)</a:t>
                      </a:r>
                      <a:endParaRPr lang="el-GR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3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Exponential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2</a:t>
                      </a:r>
                      <a:r>
                        <a:rPr lang="el-GR" sz="2800" baseline="30000" dirty="0"/>
                        <a:t>Ο(</a:t>
                      </a:r>
                      <a:r>
                        <a:rPr lang="en-IN" sz="2800" baseline="30000" dirty="0"/>
                        <a:t>n)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18731" y="1203732"/>
            <a:ext cx="5985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log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n &lt; </a:t>
            </a:r>
            <a:r>
              <a:rPr lang="en-US" sz="3200" dirty="0">
                <a:solidFill>
                  <a:srgbClr val="FF0000"/>
                </a:solidFill>
              </a:rPr>
              <a:t>√</a:t>
            </a:r>
            <a:r>
              <a:rPr lang="en-US" sz="3200" dirty="0" smtClean="0">
                <a:solidFill>
                  <a:srgbClr val="C00000"/>
                </a:solidFill>
              </a:rPr>
              <a:t>n&lt;n </a:t>
            </a:r>
            <a:r>
              <a:rPr lang="en-US" sz="3200" dirty="0">
                <a:solidFill>
                  <a:srgbClr val="C00000"/>
                </a:solidFill>
              </a:rPr>
              <a:t>&lt; nlog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n &lt; n</a:t>
            </a:r>
            <a:r>
              <a:rPr lang="en-US" sz="3200" baseline="30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 &lt; n</a:t>
            </a:r>
            <a:r>
              <a:rPr lang="en-US" sz="3200" baseline="30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 &lt; 2</a:t>
            </a:r>
            <a:r>
              <a:rPr lang="en-US" sz="3200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6" name="Shape 51"/>
          <p:cNvSpPr txBox="1">
            <a:spLocks/>
          </p:cNvSpPr>
          <p:nvPr/>
        </p:nvSpPr>
        <p:spPr>
          <a:xfrm>
            <a:off x="1938337" y="44509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  <a:endParaRPr lang="en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2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6" y="711934"/>
            <a:ext cx="1128712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u="sng" dirty="0" smtClean="0"/>
              <a:t>Asymptotic Notation </a:t>
            </a:r>
          </a:p>
          <a:p>
            <a:pPr algn="just">
              <a:spcBef>
                <a:spcPct val="0"/>
              </a:spcBef>
            </a:pPr>
            <a:endParaRPr lang="en-US" sz="2800" b="1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Asymptotic notation of an algorithm is a mathematical representation of its complexity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An asymptote of a curve is a line such that the distance between the curve and the line approaches zero as one or both of the x or y coordinates tends to infinity.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IN" sz="2800" dirty="0" smtClean="0"/>
              <a:t>It is a method of describing limiting behaviour.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lvl="2" algn="just">
              <a:spcBef>
                <a:spcPct val="0"/>
              </a:spcBef>
            </a:pPr>
            <a:r>
              <a:rPr lang="en-IN" sz="2800" dirty="0" smtClean="0"/>
              <a:t>e.g. </a:t>
            </a:r>
            <a:r>
              <a:rPr lang="en-IN" sz="2400" dirty="0" smtClean="0"/>
              <a:t>If </a:t>
            </a:r>
            <a:r>
              <a:rPr lang="en-IN" sz="2400" i="1" dirty="0" smtClean="0"/>
              <a:t>f</a:t>
            </a:r>
            <a:r>
              <a:rPr lang="en-IN" sz="2400" dirty="0" smtClean="0"/>
              <a:t>(</a:t>
            </a:r>
            <a:r>
              <a:rPr lang="en-IN" sz="2400" i="1" dirty="0" smtClean="0"/>
              <a:t>n</a:t>
            </a:r>
            <a:r>
              <a:rPr lang="en-IN" sz="2400" dirty="0" smtClean="0"/>
              <a:t>) =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+ 3</a:t>
            </a:r>
            <a:r>
              <a:rPr lang="en-IN" sz="2400" i="1" dirty="0" smtClean="0"/>
              <a:t>n</a:t>
            </a:r>
            <a:r>
              <a:rPr lang="en-IN" sz="2400" dirty="0" smtClean="0"/>
              <a:t>, then as </a:t>
            </a:r>
            <a:r>
              <a:rPr lang="en-IN" sz="2400" i="1" dirty="0" smtClean="0">
                <a:effectLst/>
              </a:rPr>
              <a:t>n</a:t>
            </a:r>
            <a:r>
              <a:rPr lang="en-IN" sz="2400" dirty="0" smtClean="0"/>
              <a:t> becomes very large, the term 3</a:t>
            </a:r>
            <a:r>
              <a:rPr lang="en-IN" sz="2400" i="1" dirty="0" smtClean="0"/>
              <a:t>n</a:t>
            </a:r>
            <a:r>
              <a:rPr lang="en-IN" sz="2400" dirty="0" smtClean="0"/>
              <a:t> becomes insignificant compared to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. </a:t>
            </a:r>
          </a:p>
          <a:p>
            <a:pPr lvl="2" algn="just">
              <a:spcBef>
                <a:spcPct val="0"/>
              </a:spcBef>
            </a:pPr>
            <a:r>
              <a:rPr lang="en-IN" sz="2400" dirty="0" smtClean="0"/>
              <a:t>The function </a:t>
            </a:r>
            <a:r>
              <a:rPr lang="en-IN" sz="2400" i="1" dirty="0" smtClean="0"/>
              <a:t>f</a:t>
            </a:r>
            <a:r>
              <a:rPr lang="en-IN" sz="2400" dirty="0" smtClean="0"/>
              <a:t>(</a:t>
            </a:r>
            <a:r>
              <a:rPr lang="en-IN" sz="2400" i="1" dirty="0" smtClean="0"/>
              <a:t>n</a:t>
            </a:r>
            <a:r>
              <a:rPr lang="en-IN" sz="2400" dirty="0" smtClean="0"/>
              <a:t>) is said to be "</a:t>
            </a:r>
            <a:r>
              <a:rPr lang="en-IN" sz="2400" i="1" dirty="0" smtClean="0"/>
              <a:t>asymptotically equivalent</a:t>
            </a:r>
            <a:r>
              <a:rPr lang="en-IN" sz="2400" dirty="0" smtClean="0"/>
              <a:t> to </a:t>
            </a:r>
            <a:r>
              <a:rPr lang="en-IN" sz="2400" i="1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as </a:t>
            </a:r>
            <a:r>
              <a:rPr lang="en-IN" sz="2400" i="1" dirty="0" smtClean="0"/>
              <a:t>n</a:t>
            </a:r>
            <a:r>
              <a:rPr lang="en-IN" sz="2400" dirty="0" smtClean="0"/>
              <a:t> → ∞". </a:t>
            </a:r>
          </a:p>
        </p:txBody>
      </p:sp>
    </p:spTree>
    <p:extLst>
      <p:ext uri="{BB962C8B-B14F-4D97-AF65-F5344CB8AC3E}">
        <p14:creationId xmlns:p14="http://schemas.microsoft.com/office/powerpoint/2010/main" val="6102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712" y="575785"/>
            <a:ext cx="10910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Commonly used asymptotic notations to calculate the running time complexity of an algorithm are </a:t>
            </a:r>
          </a:p>
          <a:p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Ο Notation (Big Oh Notation)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Ω Notation (Omega Notation)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θ Notation (Theta Notation)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39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6768" y="109538"/>
            <a:ext cx="10791825" cy="904875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Big Oh Notation - Asymptotic upper bound</a:t>
            </a:r>
            <a:endParaRPr lang="en-US" sz="3200" b="1" dirty="0" smtClean="0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1" y="1873508"/>
            <a:ext cx="4143374" cy="3314699"/>
          </a:xfrm>
          <a:noFill/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1" y="5197730"/>
            <a:ext cx="9389270" cy="94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8638" y="906245"/>
            <a:ext cx="10858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It measures the </a:t>
            </a:r>
            <a:r>
              <a:rPr lang="en-IN" sz="2400" b="1" u="sng" dirty="0" smtClean="0"/>
              <a:t>worst case time complexity </a:t>
            </a:r>
            <a:r>
              <a:rPr lang="en-IN" sz="2400" dirty="0" smtClean="0"/>
              <a:t>or the longest amount of time an algorithm can possibly take to complete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5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1018</Words>
  <Application>Microsoft Office PowerPoint</Application>
  <PresentationFormat>Widescreen</PresentationFormat>
  <Paragraphs>153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宋体</vt:lpstr>
      <vt:lpstr>Arial</vt:lpstr>
      <vt:lpstr>Arial Unicode MS</vt:lpstr>
      <vt:lpstr>Calibri</vt:lpstr>
      <vt:lpstr>Calibri Light</vt:lpstr>
      <vt:lpstr>Monotype Sorts</vt:lpstr>
      <vt:lpstr>Tahoma</vt:lpstr>
      <vt:lpstr>Times New Roman</vt:lpstr>
      <vt:lpstr>Wingdings</vt:lpstr>
      <vt:lpstr>Office Theme</vt:lpstr>
      <vt:lpstr>1_Office Theme</vt:lpstr>
      <vt:lpstr>2_Office Theme</vt:lpstr>
      <vt:lpstr>Introduction to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Oh Notation - Asymptotic upper bound</vt:lpstr>
      <vt:lpstr>PowerPoint Presentation</vt:lpstr>
      <vt:lpstr>PowerPoint Presentation</vt:lpstr>
      <vt:lpstr>Basic Rules for calculating complexity</vt:lpstr>
      <vt:lpstr>PowerPoint Presentation</vt:lpstr>
      <vt:lpstr>Analysis of Algorithms</vt:lpstr>
      <vt:lpstr>#include &lt;iostream&gt; int main(){  int c = 4;  cin&gt;&gt;n;  int d = c*5; }</vt:lpstr>
      <vt:lpstr>    #include &lt;iostream&gt; int main(){  int c = 4;                  1  cin&gt;&gt;n;                     1     int d = c*5;               1  } O(1+1+1) = constant time   </vt:lpstr>
      <vt:lpstr>   for(int i =0; i&lt;n ;i++){   int c = c+n; }</vt:lpstr>
      <vt:lpstr>   for(int i =1; i&lt;n ;i+=2){   stmt; }</vt:lpstr>
      <vt:lpstr>for(int i =0; i&lt;n ;i++){   for(int j = 0; j&lt;n;j++){     int d = d*6;   } }</vt:lpstr>
      <vt:lpstr>  int a = 0, b = 0; for (i = 0; i &lt; N; i++) {     a = a + rand(); } for (j = 0; j &lt; M; j++) {     b = b + rand(); } </vt:lpstr>
      <vt:lpstr>Answer  int a = 0;                             1 int  b = 0;                             1 for (i = 0; i &lt; N; i++) {            n+1     a = a + rand();                   n } for (j = 0; j &lt; M; j++) {          m+1     b = b + rand();                  m } total steps : 4+2n+2m =2(n+m) +4 ignore constant -&gt;O(N+M)   </vt:lpstr>
      <vt:lpstr>PowerPoint Presentation</vt:lpstr>
      <vt:lpstr>--  for(i=1; i&lt;=n;i=*2){   stmt; } </vt:lpstr>
      <vt:lpstr>PowerPoint Presentation</vt:lpstr>
      <vt:lpstr>--  for(i=n; i&gt;=1;i=i/2){   stmt; } </vt:lpstr>
      <vt:lpstr>-- p=0; for(i=1; p&lt;=n;i++){   p = p+i; } </vt:lpstr>
      <vt:lpstr>PowerPoint Presentation</vt:lpstr>
      <vt:lpstr>   for(int i =0; i&lt;n ;i++){ for(int j=0;j&lt;i;j++)   stmt; } }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acer</cp:lastModifiedBy>
  <cp:revision>156</cp:revision>
  <dcterms:created xsi:type="dcterms:W3CDTF">2018-07-29T06:37:20Z</dcterms:created>
  <dcterms:modified xsi:type="dcterms:W3CDTF">2024-08-16T14:27:35Z</dcterms:modified>
</cp:coreProperties>
</file>