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4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1E06-8AF2-3CB2-5874-8EE25C66B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6AD76-422E-6B0C-BBFA-5B59F108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0B34-5BF0-1A46-CE4D-C3E51928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2553-94D2-4718-83F3-A868BE6981B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78E3-E0A1-CCE8-34DB-8C08BBFE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32EE5-7BE2-2752-5C8D-409A0CEA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4397-5B1C-4286-A92E-0F8CF031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3BD4-B532-650F-92E8-20E5CEE0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E79C3-E195-8B00-0F0E-F3A77FE2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F444-A412-FE6D-926E-4EFC7D72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2553-94D2-4718-83F3-A868BE6981B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8A33-746A-CC32-497C-EB61A492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CFB6-85E6-F65B-8787-E0F4D3B5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4397-5B1C-4286-A92E-0F8CF031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3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33E2D-7246-D3C5-F9D8-AE942CDF2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155F3-EF03-D71E-17CD-AE03D0D79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19D4-124D-5ED3-245F-3F131958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2553-94D2-4718-83F3-A868BE6981B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356E-E390-3964-2A55-7BBF9226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1907-CBCF-F865-32CF-F06B4A6F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4397-5B1C-4286-A92E-0F8CF031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7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499D-3F09-75CA-D67A-5BABD9B6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F522-CDD3-D91A-9F49-347EC46BB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A9F7D-5D55-D112-C968-4912DE85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2553-94D2-4718-83F3-A868BE6981B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A547-9662-B2E5-6E87-BB8BE9BC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7FDD-6476-30AD-A820-2F10B550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4397-5B1C-4286-A92E-0F8CF031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0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74DC-8E98-CE17-390D-84D9CDC4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32F3-7B2F-C607-BAF9-1B71C3E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54B3-EEC5-20FF-8EC3-7161D87C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2553-94D2-4718-83F3-A868BE6981B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E4F7-1931-E9DD-27E3-8DFB2E9E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FDE5-EF8D-49DF-5549-BB785CC8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4397-5B1C-4286-A92E-0F8CF031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12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FF6E-3ECC-B8EA-5EA8-C0560A2B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10BF-DF17-2BE5-C2A1-EB0A2CE5D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2A521-4C49-901E-C2AC-6883BE13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0601-9828-7E8C-09CF-812F5191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2553-94D2-4718-83F3-A868BE6981B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7388A-27E1-A9CE-E4D3-300A2F1E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2539E-44D6-1ED9-4920-2C792B81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4397-5B1C-4286-A92E-0F8CF031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9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90A6-FEE7-16F9-25AD-700A40B8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20B51-9BB7-4634-53BB-EA3760BFF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A220-55FF-F3E6-EFD7-90AB3AA69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116CA-C409-1C82-2AD2-70981318B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38A1A-3A68-41DB-6148-EFED1B7D0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2571C-DA98-5B00-51B3-F00AD6E0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2553-94D2-4718-83F3-A868BE6981B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12F38-C720-3890-50F3-E26F10A4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6E679-56CF-E0A8-E554-89147142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4397-5B1C-4286-A92E-0F8CF031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72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750D-9519-2CDF-7292-3B4F39F6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AC3D1-5213-090B-052C-6BEF9F29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2553-94D2-4718-83F3-A868BE6981B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39D4E-E54D-414B-4CD3-A4B05B08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A391A-BE0A-BFB0-1E1F-18F3C5D0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4397-5B1C-4286-A92E-0F8CF031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3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181F9-95FA-6CC3-B17D-9D3D40A7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2553-94D2-4718-83F3-A868BE6981B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6F3EC-FA07-73B1-F935-C2D98956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68DFE-73CA-4B4F-0EA5-9CF30403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4397-5B1C-4286-A92E-0F8CF031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4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BBE4-B3E3-841D-3D2A-9073ADF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CE33-0B5C-C853-8A71-0328CE74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B9E23-AF5C-0BB6-321C-958DAFAC6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3CBF0-12EC-2B67-4497-4EAE4B52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2553-94D2-4718-83F3-A868BE6981B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DB3B-BD9A-E837-6638-D7F36BE6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A8F8F-7243-10EE-F4D7-1FAA4127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4397-5B1C-4286-A92E-0F8CF031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5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321D-A1F9-0EF1-C895-4D50F8B5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42063-7202-AF59-270F-BFDE8C3D9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19F5-5A27-4476-B747-93EA4CA1B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5DD4-B2A1-CEA0-097B-3E22303A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2553-94D2-4718-83F3-A868BE6981B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BD276-A413-E61F-C29A-63AC9903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38723-B6DC-6430-D001-127D5C75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4397-5B1C-4286-A92E-0F8CF031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11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14266-5553-70D3-354C-7819672F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8A33D-9F86-7F13-5CC6-B8753198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8B5A-49EC-904A-0603-2AD25C929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2553-94D2-4718-83F3-A868BE6981B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C9A0E-375B-A621-B93C-042BDF662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27138-D262-E871-C803-2A5DA5819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4397-5B1C-4286-A92E-0F8CF0312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62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94DE-5DBF-7DB0-86CB-C22592158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00000"/>
                </a:solidFill>
              </a:rPr>
              <a:t>DATA STRUCTURES IN R</a:t>
            </a:r>
          </a:p>
        </p:txBody>
      </p:sp>
    </p:spTree>
    <p:extLst>
      <p:ext uri="{BB962C8B-B14F-4D97-AF65-F5344CB8AC3E}">
        <p14:creationId xmlns:p14="http://schemas.microsoft.com/office/powerpoint/2010/main" val="314313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FB4B-A3C3-AC9D-DDCD-8380AF1299AE}"/>
              </a:ext>
            </a:extLst>
          </p:cNvPr>
          <p:cNvSpPr txBox="1">
            <a:spLocks/>
          </p:cNvSpPr>
          <p:nvPr/>
        </p:nvSpPr>
        <p:spPr>
          <a:xfrm>
            <a:off x="380999" y="914400"/>
            <a:ext cx="1115223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en-US" b="1" u="sng" dirty="0">
                <a:solidFill>
                  <a:srgbClr val="C00000"/>
                </a:solidFill>
              </a:rPr>
              <a:t>Arrays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dirty="0"/>
          </a:p>
          <a:p>
            <a:pPr algn="just"/>
            <a:r>
              <a:rPr lang="en-US" altLang="en-US" dirty="0"/>
              <a:t>Arrays are the R data objects which can store data in more than two dimensions. </a:t>
            </a:r>
          </a:p>
          <a:p>
            <a:pPr algn="just"/>
            <a:r>
              <a:rPr lang="en-US" altLang="en-US" dirty="0"/>
              <a:t>An array is created using the </a:t>
            </a:r>
            <a:r>
              <a:rPr lang="en-US" altLang="en-US" b="1" dirty="0"/>
              <a:t>array()</a:t>
            </a:r>
            <a:r>
              <a:rPr lang="en-US" altLang="en-US" dirty="0"/>
              <a:t> function.</a:t>
            </a:r>
          </a:p>
          <a:p>
            <a:pPr algn="just"/>
            <a:r>
              <a:rPr lang="en-US" altLang="en-US" dirty="0"/>
              <a:t>It takes vectors as input and uses the values in the </a:t>
            </a:r>
            <a:r>
              <a:rPr lang="en-US" altLang="en-US" b="1" dirty="0"/>
              <a:t>dim</a:t>
            </a:r>
            <a:r>
              <a:rPr lang="en-US" altLang="en-US" dirty="0"/>
              <a:t> parameter to create an array.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Syntax:</a:t>
            </a:r>
          </a:p>
          <a:p>
            <a:pPr marL="0" indent="0" algn="just">
              <a:buNone/>
            </a:pPr>
            <a:r>
              <a:rPr lang="en-US" altLang="en-US" dirty="0"/>
              <a:t>                </a:t>
            </a:r>
            <a:r>
              <a:rPr lang="en-US" altLang="en-US" i="1" dirty="0">
                <a:solidFill>
                  <a:srgbClr val="C00000"/>
                </a:solidFill>
              </a:rPr>
              <a:t>array(</a:t>
            </a:r>
            <a:r>
              <a:rPr lang="en-US" altLang="en-US" i="1" dirty="0" err="1">
                <a:solidFill>
                  <a:srgbClr val="C00000"/>
                </a:solidFill>
              </a:rPr>
              <a:t>data,dim,dimnames</a:t>
            </a:r>
            <a:r>
              <a:rPr lang="en-US" altLang="en-US" i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703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44A5-B6A3-9E05-2F8E-9212172F9F85}"/>
              </a:ext>
            </a:extLst>
          </p:cNvPr>
          <p:cNvSpPr txBox="1">
            <a:spLocks/>
          </p:cNvSpPr>
          <p:nvPr/>
        </p:nvSpPr>
        <p:spPr>
          <a:xfrm>
            <a:off x="457199" y="838200"/>
            <a:ext cx="11410335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b="1" u="sng" dirty="0">
                <a:solidFill>
                  <a:srgbClr val="C00000"/>
                </a:solidFill>
              </a:rPr>
              <a:t>Data Frame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r>
              <a:rPr lang="en-US" altLang="en-US" dirty="0"/>
              <a:t>A data frame is a table or a two-dimensional array-like structure in which each column contains values of one variable and each row contains one set of values from each column.</a:t>
            </a:r>
          </a:p>
          <a:p>
            <a:pPr marL="0" indent="0">
              <a:buNone/>
            </a:pPr>
            <a:r>
              <a:rPr lang="en-US" altLang="en-US" dirty="0"/>
              <a:t>Following are the characteristics of a data frame.</a:t>
            </a:r>
          </a:p>
          <a:p>
            <a:r>
              <a:rPr lang="en-US" altLang="en-US" dirty="0"/>
              <a:t>The column names should be non-empty.</a:t>
            </a:r>
          </a:p>
          <a:p>
            <a:endParaRPr lang="en-US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07C242-0C98-62D0-3BD3-84F9020E74FA}"/>
              </a:ext>
            </a:extLst>
          </p:cNvPr>
          <p:cNvSpPr txBox="1">
            <a:spLocks/>
          </p:cNvSpPr>
          <p:nvPr/>
        </p:nvSpPr>
        <p:spPr>
          <a:xfrm>
            <a:off x="457199" y="4173795"/>
            <a:ext cx="10967884" cy="31217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row names should be unique.</a:t>
            </a:r>
          </a:p>
          <a:p>
            <a:r>
              <a:rPr lang="en-US" altLang="en-US" dirty="0"/>
              <a:t>The data stored in a data frame can be of numeric, factor or character type.</a:t>
            </a:r>
          </a:p>
          <a:p>
            <a:r>
              <a:rPr lang="en-US" altLang="en-US" dirty="0"/>
              <a:t>Each column should contain same number of data items.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059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D25B-E376-8A89-F627-EE173FD93843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0102645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Example: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err="1"/>
              <a:t>dataframe</a:t>
            </a:r>
            <a:r>
              <a:rPr lang="en-US" altLang="en-US" dirty="0"/>
              <a:t> &lt;- </a:t>
            </a:r>
            <a:r>
              <a:rPr lang="en-US" altLang="en-US" dirty="0" err="1"/>
              <a:t>data.frame</a:t>
            </a:r>
            <a:r>
              <a:rPr lang="en-US" altLang="en-US" dirty="0"/>
              <a:t>(name = c("John", "Mary", "</a:t>
            </a:r>
            <a:r>
              <a:rPr lang="en-US" altLang="en-US" dirty="0" err="1"/>
              <a:t>Hyka</a:t>
            </a:r>
            <a:r>
              <a:rPr lang="en-US" altLang="en-US" dirty="0"/>
              <a:t>"),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                    age = c(20, 21, 22),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                    course = c("</a:t>
            </a:r>
            <a:r>
              <a:rPr lang="en-US" altLang="en-US" dirty="0" err="1"/>
              <a:t>cse</a:t>
            </a:r>
            <a:r>
              <a:rPr lang="en-US" altLang="en-US" dirty="0"/>
              <a:t>", "</a:t>
            </a:r>
            <a:r>
              <a:rPr lang="en-US" altLang="en-US" dirty="0" err="1"/>
              <a:t>ece</a:t>
            </a:r>
            <a:r>
              <a:rPr lang="en-US" altLang="en-US" dirty="0"/>
              <a:t>","</a:t>
            </a:r>
            <a:r>
              <a:rPr lang="en-US" altLang="en-US" dirty="0" err="1"/>
              <a:t>eee</a:t>
            </a:r>
            <a:r>
              <a:rPr lang="en-US" altLang="en-US" dirty="0"/>
              <a:t>"),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                        </a:t>
            </a:r>
            <a:r>
              <a:rPr lang="en-US" altLang="en-US" dirty="0" err="1"/>
              <a:t>stringsAsFactors</a:t>
            </a:r>
            <a:r>
              <a:rPr lang="en-US" altLang="en-US" dirty="0"/>
              <a:t> = "FALSE")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err="1"/>
              <a:t>dataframe</a:t>
            </a: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3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923A-4307-0245-B06F-D1CC6F3E1798}"/>
              </a:ext>
            </a:extLst>
          </p:cNvPr>
          <p:cNvSpPr txBox="1">
            <a:spLocks/>
          </p:cNvSpPr>
          <p:nvPr/>
        </p:nvSpPr>
        <p:spPr>
          <a:xfrm>
            <a:off x="457200" y="838200"/>
            <a:ext cx="1142016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b="1" u="sng" dirty="0">
                <a:solidFill>
                  <a:srgbClr val="C00000"/>
                </a:solidFill>
              </a:rPr>
              <a:t>Factors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r>
              <a:rPr lang="en-US" altLang="en-US" dirty="0"/>
              <a:t>Factors are the data objects which are used to categorize the data and store it as levels. 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Factors are created using the </a:t>
            </a:r>
            <a:r>
              <a:rPr lang="en-US" altLang="en-US" b="1" dirty="0"/>
              <a:t>factor ()</a:t>
            </a:r>
            <a:r>
              <a:rPr lang="en-US" altLang="en-US" dirty="0"/>
              <a:t> function by taking a vector as input.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They are useful when there are lots of repeating values.</a:t>
            </a:r>
          </a:p>
        </p:txBody>
      </p:sp>
    </p:spTree>
    <p:extLst>
      <p:ext uri="{BB962C8B-B14F-4D97-AF65-F5344CB8AC3E}">
        <p14:creationId xmlns:p14="http://schemas.microsoft.com/office/powerpoint/2010/main" val="114355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4B1F-CCA2-6766-0B9E-7F3DED56CD59}"/>
              </a:ext>
            </a:extLst>
          </p:cNvPr>
          <p:cNvSpPr txBox="1">
            <a:spLocks/>
          </p:cNvSpPr>
          <p:nvPr/>
        </p:nvSpPr>
        <p:spPr>
          <a:xfrm>
            <a:off x="304799" y="990600"/>
            <a:ext cx="11454581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Example: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data &lt;- c("East","West","East","North","North","East","West","West","West","East","North")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err="1"/>
              <a:t>factor_data</a:t>
            </a:r>
            <a:r>
              <a:rPr lang="en-US" altLang="en-US" dirty="0"/>
              <a:t> &lt;- factor(data)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664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798D-057A-E0E7-799E-FF7B0B37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748"/>
            <a:ext cx="10515600" cy="4351338"/>
          </a:xfrm>
        </p:spPr>
        <p:txBody>
          <a:bodyPr/>
          <a:lstStyle/>
          <a:p>
            <a:r>
              <a:rPr lang="en-IN" dirty="0"/>
              <a:t>Vectors</a:t>
            </a:r>
          </a:p>
          <a:p>
            <a:r>
              <a:rPr lang="en-IN" dirty="0"/>
              <a:t>List</a:t>
            </a:r>
          </a:p>
          <a:p>
            <a:r>
              <a:rPr lang="en-IN" dirty="0"/>
              <a:t>Matrices</a:t>
            </a:r>
          </a:p>
          <a:p>
            <a:r>
              <a:rPr lang="en-IN" dirty="0"/>
              <a:t>Arrays</a:t>
            </a:r>
          </a:p>
          <a:p>
            <a:r>
              <a:rPr lang="en-IN" dirty="0"/>
              <a:t>Factors</a:t>
            </a:r>
          </a:p>
          <a:p>
            <a:r>
              <a:rPr lang="en-IN" dirty="0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1655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63E3BB-75EF-BAAA-059F-EA7476CBF6A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C00000"/>
                </a:solidFill>
              </a:rPr>
              <a:t>Briefing of Data Objects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0A2497-27EB-989C-8F13-99475D9383E6}"/>
              </a:ext>
            </a:extLst>
          </p:cNvPr>
          <p:cNvSpPr txBox="1">
            <a:spLocks/>
          </p:cNvSpPr>
          <p:nvPr/>
        </p:nvSpPr>
        <p:spPr>
          <a:xfrm>
            <a:off x="457200" y="1295400"/>
            <a:ext cx="104369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b="1" u="sng" dirty="0">
                <a:solidFill>
                  <a:srgbClr val="C00000"/>
                </a:solidFill>
              </a:rPr>
              <a:t>Vector</a:t>
            </a:r>
          </a:p>
          <a:p>
            <a:pPr>
              <a:defRPr/>
            </a:pPr>
            <a:r>
              <a:rPr lang="en-US" altLang="en-US" dirty="0"/>
              <a:t>Vector is a sequence of data elements of the same data type.</a:t>
            </a:r>
          </a:p>
          <a:p>
            <a:pPr marL="0" indent="0">
              <a:buNone/>
              <a:defRPr/>
            </a:pPr>
            <a:r>
              <a:rPr lang="en-US" altLang="en-US" dirty="0"/>
              <a:t> </a:t>
            </a:r>
          </a:p>
          <a:p>
            <a:pPr>
              <a:defRPr/>
            </a:pPr>
            <a:r>
              <a:rPr lang="en-US" altLang="en-US" dirty="0"/>
              <a:t>Syntax: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    </a:t>
            </a:r>
            <a:r>
              <a:rPr lang="en-US" altLang="en-US" dirty="0" err="1"/>
              <a:t>vectorname</a:t>
            </a:r>
            <a:r>
              <a:rPr lang="en-US" altLang="en-US" dirty="0"/>
              <a:t>&lt;-c(var1,var2,var3….</a:t>
            </a:r>
            <a:r>
              <a:rPr lang="en-US" altLang="en-US" dirty="0" err="1"/>
              <a:t>varn</a:t>
            </a:r>
            <a:r>
              <a:rPr lang="en-US" alt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i="1" dirty="0">
                <a:solidFill>
                  <a:srgbClr val="FF0000"/>
                </a:solidFill>
              </a:rPr>
              <a:t>*a single element variable is called vector</a:t>
            </a:r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863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EFA8CB-E615-EFBD-AE3C-A62E6CF6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1083269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let's construct several vectors to store the diagnostic data of three medical patients.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nl-NL" altLang="en-US" b="1" dirty="0"/>
              <a:t>    subject_name &lt;- c("John Doe", "Jane Doe", "Steve Graves")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   temperature &lt;- c(98.1, 98.6, 101.4)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   </a:t>
            </a:r>
            <a:r>
              <a:rPr lang="en-US" altLang="en-US" b="1" dirty="0" err="1"/>
              <a:t>flu_status</a:t>
            </a:r>
            <a:r>
              <a:rPr lang="en-US" altLang="en-US" b="1" dirty="0"/>
              <a:t> &lt;- c(FALSE, FALSE, TRUE)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316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0D6CB2-6ACD-029A-203F-A3E5526757FD}"/>
              </a:ext>
            </a:extLst>
          </p:cNvPr>
          <p:cNvSpPr txBox="1"/>
          <p:nvPr/>
        </p:nvSpPr>
        <p:spPr>
          <a:xfrm>
            <a:off x="624348" y="471553"/>
            <a:ext cx="109433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600" b="1" u="sng" dirty="0">
                <a:solidFill>
                  <a:srgbClr val="C00000"/>
                </a:solidFill>
              </a:rPr>
              <a:t>List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600" dirty="0"/>
          </a:p>
          <a:p>
            <a:pPr eaLnBrk="1" hangingPunct="1"/>
            <a:r>
              <a:rPr lang="en-US" altLang="en-US" sz="3600" dirty="0"/>
              <a:t>Lists are the R objects which contain elements of different types like − numbers, strings, vectors and another list inside it.</a:t>
            </a:r>
          </a:p>
          <a:p>
            <a:pPr eaLnBrk="1" hangingPunct="1"/>
            <a:endParaRPr lang="en-US" altLang="en-US" sz="3600" dirty="0"/>
          </a:p>
          <a:p>
            <a:pPr eaLnBrk="1" hangingPunct="1"/>
            <a:r>
              <a:rPr lang="en-US" altLang="en-US" sz="3600" dirty="0"/>
              <a:t>List is created using </a:t>
            </a:r>
            <a:r>
              <a:rPr lang="en-US" altLang="en-US" sz="3600" b="1" dirty="0"/>
              <a:t>list()</a:t>
            </a:r>
            <a:r>
              <a:rPr lang="en-US" altLang="en-US" sz="3600" dirty="0"/>
              <a:t> function.</a:t>
            </a:r>
          </a:p>
        </p:txBody>
      </p:sp>
    </p:spTree>
    <p:extLst>
      <p:ext uri="{BB962C8B-B14F-4D97-AF65-F5344CB8AC3E}">
        <p14:creationId xmlns:p14="http://schemas.microsoft.com/office/powerpoint/2010/main" val="258247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2ABC-A7DF-7557-A9C8-643405860C0A}"/>
              </a:ext>
            </a:extLst>
          </p:cNvPr>
          <p:cNvSpPr txBox="1">
            <a:spLocks/>
          </p:cNvSpPr>
          <p:nvPr/>
        </p:nvSpPr>
        <p:spPr>
          <a:xfrm>
            <a:off x="457199" y="1165225"/>
            <a:ext cx="11095703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 err="1"/>
              <a:t>list_data</a:t>
            </a:r>
            <a:r>
              <a:rPr lang="en-US" altLang="en-US" dirty="0"/>
              <a:t> &lt;- list("Red", "Green", c(21,32,11), TRUE, 51.23, 119.1)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/>
              <a:t>print(</a:t>
            </a:r>
            <a:r>
              <a:rPr lang="en-US" altLang="en-US" dirty="0" err="1"/>
              <a:t>list_data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679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2538-27D2-7D83-61B2-0904E327055C}"/>
              </a:ext>
            </a:extLst>
          </p:cNvPr>
          <p:cNvSpPr txBox="1">
            <a:spLocks/>
          </p:cNvSpPr>
          <p:nvPr/>
        </p:nvSpPr>
        <p:spPr>
          <a:xfrm>
            <a:off x="341671" y="385916"/>
            <a:ext cx="1150865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en-US" b="1" u="sng" dirty="0">
                <a:solidFill>
                  <a:srgbClr val="C00000"/>
                </a:solidFill>
              </a:rPr>
              <a:t>Matrices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dirty="0"/>
          </a:p>
          <a:p>
            <a:pPr algn="just"/>
            <a:r>
              <a:rPr lang="en-US" altLang="en-US" dirty="0"/>
              <a:t>Matrices are the R objects in which the elements are arranged in a two-dimensional rectangular layout. 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r>
              <a:rPr lang="en-US" altLang="en-US" dirty="0"/>
              <a:t>They contain elements of the same atomic types. 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r>
              <a:rPr lang="en-US" altLang="en-US" dirty="0"/>
              <a:t>We use matrices containing numeric elements to be used in mathematical calculations.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r>
              <a:rPr lang="en-US" altLang="en-US" dirty="0"/>
              <a:t>A Matrix is created using  the </a:t>
            </a:r>
            <a:r>
              <a:rPr lang="en-US" altLang="en-US" b="1" dirty="0"/>
              <a:t>matrix()</a:t>
            </a:r>
            <a:r>
              <a:rPr lang="en-US" altLang="en-US" dirty="0"/>
              <a:t> function.</a:t>
            </a:r>
          </a:p>
        </p:txBody>
      </p:sp>
    </p:spTree>
    <p:extLst>
      <p:ext uri="{BB962C8B-B14F-4D97-AF65-F5344CB8AC3E}">
        <p14:creationId xmlns:p14="http://schemas.microsoft.com/office/powerpoint/2010/main" val="221502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478D-7FE5-4972-E00A-6B1A1EAC692A}"/>
              </a:ext>
            </a:extLst>
          </p:cNvPr>
          <p:cNvSpPr txBox="1">
            <a:spLocks/>
          </p:cNvSpPr>
          <p:nvPr/>
        </p:nvSpPr>
        <p:spPr>
          <a:xfrm>
            <a:off x="388373" y="577645"/>
            <a:ext cx="11017045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The basic syntax for creating a matrix in R is −</a:t>
            </a:r>
          </a:p>
          <a:p>
            <a:pPr marL="0" indent="0">
              <a:buNone/>
            </a:pPr>
            <a:r>
              <a:rPr lang="en-US" altLang="en-US" i="1" dirty="0">
                <a:solidFill>
                  <a:srgbClr val="C00000"/>
                </a:solidFill>
              </a:rPr>
              <a:t>             matrix(data, </a:t>
            </a:r>
            <a:r>
              <a:rPr lang="en-US" altLang="en-US" i="1" dirty="0" err="1">
                <a:solidFill>
                  <a:srgbClr val="C00000"/>
                </a:solidFill>
              </a:rPr>
              <a:t>nrow</a:t>
            </a:r>
            <a:r>
              <a:rPr lang="en-US" altLang="en-US" i="1" dirty="0">
                <a:solidFill>
                  <a:srgbClr val="C00000"/>
                </a:solidFill>
              </a:rPr>
              <a:t>, </a:t>
            </a:r>
            <a:r>
              <a:rPr lang="en-US" altLang="en-US" i="1" dirty="0" err="1">
                <a:solidFill>
                  <a:srgbClr val="C00000"/>
                </a:solidFill>
              </a:rPr>
              <a:t>ncol</a:t>
            </a:r>
            <a:r>
              <a:rPr lang="en-US" altLang="en-US" i="1" dirty="0">
                <a:solidFill>
                  <a:srgbClr val="C00000"/>
                </a:solidFill>
              </a:rPr>
              <a:t>, </a:t>
            </a:r>
            <a:r>
              <a:rPr lang="en-US" altLang="en-US" i="1" dirty="0" err="1">
                <a:solidFill>
                  <a:srgbClr val="C00000"/>
                </a:solidFill>
              </a:rPr>
              <a:t>byrow</a:t>
            </a:r>
            <a:r>
              <a:rPr lang="en-US" altLang="en-US" i="1" dirty="0">
                <a:solidFill>
                  <a:srgbClr val="C00000"/>
                </a:solidFill>
              </a:rPr>
              <a:t>, </a:t>
            </a:r>
            <a:r>
              <a:rPr lang="en-US" altLang="en-US" i="1" dirty="0" err="1">
                <a:solidFill>
                  <a:srgbClr val="C00000"/>
                </a:solidFill>
              </a:rPr>
              <a:t>dimnames</a:t>
            </a:r>
            <a:r>
              <a:rPr lang="en-US" altLang="en-US" i="1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Following is the description of the parameters used −</a:t>
            </a:r>
          </a:p>
          <a:p>
            <a:r>
              <a:rPr lang="en-US" altLang="en-US" b="1" dirty="0"/>
              <a:t>data</a:t>
            </a:r>
            <a:r>
              <a:rPr lang="en-US" altLang="en-US" dirty="0"/>
              <a:t> is the input vector which becomes the data elements of the matrix.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 err="1"/>
              <a:t>nrow</a:t>
            </a:r>
            <a:r>
              <a:rPr lang="en-US" altLang="en-US" dirty="0"/>
              <a:t> is the number of rows to be created.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 err="1"/>
              <a:t>ncol</a:t>
            </a:r>
            <a:r>
              <a:rPr lang="en-US" altLang="en-US" dirty="0"/>
              <a:t> is the number of columns to be created.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818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D4A6-54E1-4698-13E4-06CA8C1EFA24}"/>
              </a:ext>
            </a:extLst>
          </p:cNvPr>
          <p:cNvSpPr txBox="1">
            <a:spLocks/>
          </p:cNvSpPr>
          <p:nvPr/>
        </p:nvSpPr>
        <p:spPr>
          <a:xfrm>
            <a:off x="457199" y="629266"/>
            <a:ext cx="10800735" cy="54968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err="1"/>
              <a:t>byrow</a:t>
            </a:r>
            <a:r>
              <a:rPr lang="en-US" altLang="en-US" dirty="0"/>
              <a:t> is a logical clue. If TRUE then the input vector elements are arranged by row.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 err="1"/>
              <a:t>dimname</a:t>
            </a:r>
            <a:r>
              <a:rPr lang="en-US" altLang="en-US" dirty="0"/>
              <a:t> is the names assigned to the rows and columns.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Example:</a:t>
            </a:r>
          </a:p>
          <a:p>
            <a:pPr>
              <a:buFont typeface="Arial" panose="020B0604020202020204" pitchFamily="34" charset="0"/>
              <a:buNone/>
            </a:pPr>
            <a:r>
              <a:rPr lang="fr-FR" altLang="en-US" b="1" dirty="0"/>
              <a:t>m &lt;- matrix(c(1, 2, 3, 4), </a:t>
            </a:r>
            <a:r>
              <a:rPr lang="fr-FR" altLang="en-US" b="1" dirty="0" err="1"/>
              <a:t>nrow</a:t>
            </a:r>
            <a:r>
              <a:rPr lang="fr-FR" altLang="en-US" b="1" dirty="0"/>
              <a:t> = 2)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m &lt;- matrix(c(1, 2, 3, 4, 5, 6), </a:t>
            </a:r>
            <a:r>
              <a:rPr lang="en-US" altLang="en-US" b="1" dirty="0" err="1"/>
              <a:t>ncol</a:t>
            </a:r>
            <a:r>
              <a:rPr lang="en-US" altLang="en-US" b="1" dirty="0"/>
              <a:t> = 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672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633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STRUCTURES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Virat Khanna</dc:creator>
  <cp:lastModifiedBy>Virat Khanna</cp:lastModifiedBy>
  <cp:revision>3</cp:revision>
  <dcterms:created xsi:type="dcterms:W3CDTF">2024-08-20T05:51:36Z</dcterms:created>
  <dcterms:modified xsi:type="dcterms:W3CDTF">2024-08-20T07:14:49Z</dcterms:modified>
</cp:coreProperties>
</file>