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3"/>
      <p:bold r:id="rId14"/>
    </p:embeddedFont>
    <p:embeddedFont>
      <p:font typeface="Cambria Math" panose="02040503050406030204" pitchFamily="18" charset="0"/>
      <p:regular r:id="rId15"/>
    </p:embeddedFon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uGOibB9wXqjebxpQOYIlwN0Dz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97877-15BE-4BA1-90C4-238104CCE337}" v="6" dt="2025-09-08T08:35:55.018"/>
  </p1510:revLst>
</p1510:revInfo>
</file>

<file path=ppt/tableStyles.xml><?xml version="1.0" encoding="utf-8"?>
<a:tblStyleLst xmlns:a="http://schemas.openxmlformats.org/drawingml/2006/main" def="{A891E23D-E2EF-4749-93FF-B26ABEBA497B}">
  <a:tblStyle styleId="{A891E23D-E2EF-4749-93FF-B26ABEBA497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CEC"/>
          </a:solidFill>
        </a:fill>
      </a:tcStyle>
    </a:wholeTbl>
    <a:band1H>
      <a:tcTxStyle b="off" i="off"/>
      <a:tcStyle>
        <a:tcBdr/>
        <a:fill>
          <a:solidFill>
            <a:srgbClr val="D6D6D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6D6D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882" y="5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 H" userId="9efe07868de83424" providerId="LiveId" clId="{A8862D32-1745-4E13-A537-7C9A740FABCC}"/>
    <pc:docChg chg="undo custSel addSld delSld modSld">
      <pc:chgData name="Neha H" userId="9efe07868de83424" providerId="LiveId" clId="{A8862D32-1745-4E13-A537-7C9A740FABCC}" dt="2025-09-08T08:36:30.012" v="174" actId="20577"/>
      <pc:docMkLst>
        <pc:docMk/>
      </pc:docMkLst>
      <pc:sldChg chg="modSp add del mod">
        <pc:chgData name="Neha H" userId="9efe07868de83424" providerId="LiveId" clId="{A8862D32-1745-4E13-A537-7C9A740FABCC}" dt="2025-09-08T08:35:04.791" v="146" actId="20577"/>
        <pc:sldMkLst>
          <pc:docMk/>
          <pc:sldMk cId="881513267" sldId="258"/>
        </pc:sldMkLst>
        <pc:spChg chg="mod">
          <ac:chgData name="Neha H" userId="9efe07868de83424" providerId="LiveId" clId="{A8862D32-1745-4E13-A537-7C9A740FABCC}" dt="2025-09-08T08:35:04.791" v="146" actId="20577"/>
          <ac:spMkLst>
            <pc:docMk/>
            <pc:sldMk cId="881513267" sldId="258"/>
            <ac:spMk id="2" creationId="{1254DCDF-18E6-C12C-9447-B883BFC7797D}"/>
          </ac:spMkLst>
        </pc:spChg>
        <pc:spChg chg="mod">
          <ac:chgData name="Neha H" userId="9efe07868de83424" providerId="LiveId" clId="{A8862D32-1745-4E13-A537-7C9A740FABCC}" dt="2025-09-08T08:34:30.572" v="137" actId="20577"/>
          <ac:spMkLst>
            <pc:docMk/>
            <pc:sldMk cId="881513267" sldId="258"/>
            <ac:spMk id="3" creationId="{D63ED8F8-AF22-5199-381F-F238BCAF9EE3}"/>
          </ac:spMkLst>
        </pc:spChg>
      </pc:sldChg>
      <pc:sldChg chg="modSp mod">
        <pc:chgData name="Neha H" userId="9efe07868de83424" providerId="LiveId" clId="{A8862D32-1745-4E13-A537-7C9A740FABCC}" dt="2025-09-08T08:31:54.788" v="98" actId="20577"/>
        <pc:sldMkLst>
          <pc:docMk/>
          <pc:sldMk cId="617602473" sldId="259"/>
        </pc:sldMkLst>
        <pc:spChg chg="mod">
          <ac:chgData name="Neha H" userId="9efe07868de83424" providerId="LiveId" clId="{A8862D32-1745-4E13-A537-7C9A740FABCC}" dt="2025-09-08T08:31:54.788" v="98" actId="20577"/>
          <ac:spMkLst>
            <pc:docMk/>
            <pc:sldMk cId="617602473" sldId="259"/>
            <ac:spMk id="3" creationId="{373B7D5C-586C-FA51-C995-5E7C221E5B71}"/>
          </ac:spMkLst>
        </pc:spChg>
      </pc:sldChg>
      <pc:sldChg chg="add">
        <pc:chgData name="Neha H" userId="9efe07868de83424" providerId="LiveId" clId="{A8862D32-1745-4E13-A537-7C9A740FABCC}" dt="2025-09-08T08:33:14.040" v="101"/>
        <pc:sldMkLst>
          <pc:docMk/>
          <pc:sldMk cId="746377095" sldId="260"/>
        </pc:sldMkLst>
      </pc:sldChg>
      <pc:sldChg chg="modSp add mod">
        <pc:chgData name="Neha H" userId="9efe07868de83424" providerId="LiveId" clId="{A8862D32-1745-4E13-A537-7C9A740FABCC}" dt="2025-09-08T08:36:30.012" v="174" actId="20577"/>
        <pc:sldMkLst>
          <pc:docMk/>
          <pc:sldMk cId="889709909" sldId="261"/>
        </pc:sldMkLst>
        <pc:spChg chg="mod">
          <ac:chgData name="Neha H" userId="9efe07868de83424" providerId="LiveId" clId="{A8862D32-1745-4E13-A537-7C9A740FABCC}" dt="2025-09-08T08:36:30.012" v="174" actId="20577"/>
          <ac:spMkLst>
            <pc:docMk/>
            <pc:sldMk cId="889709909" sldId="261"/>
            <ac:spMk id="3" creationId="{F94D5ECE-26F3-8B6C-447D-B25EB7207A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080419" y="129382"/>
            <a:ext cx="4373563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>
            <a:spLocks noGrp="1"/>
          </p:cNvSpPr>
          <p:nvPr>
            <p:ph type="pic" idx="2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2405959524000316?utm_source=chatgpt.com" TargetMode="External"/><Relationship Id="rId3" Type="http://schemas.openxmlformats.org/officeDocument/2006/relationships/hyperlink" Target="https://www.mdpi.com/2077-0472/13/1/184?utm_source=chatgpt.com" TargetMode="External"/><Relationship Id="rId7" Type="http://schemas.openxmlformats.org/officeDocument/2006/relationships/hyperlink" Target="https://www.sciencedirect.com/science/article/pii/S0168169924009396?utm_source=chatgpt.com" TargetMode="External"/><Relationship Id="rId12" Type="http://schemas.openxmlformats.org/officeDocument/2006/relationships/hyperlink" Target="https://www.sciencedirect.com/science/article/pii/S2772427125000294?utm_source=chatgpt.com" TargetMode="External"/><Relationship Id="rId2" Type="http://schemas.openxmlformats.org/officeDocument/2006/relationships/hyperlink" Target="https://www.mdpi.com/2077-0472/13/9/1757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1598-024-73711-2?utm_source=chatgpt.com" TargetMode="External"/><Relationship Id="rId11" Type="http://schemas.openxmlformats.org/officeDocument/2006/relationships/hyperlink" Target="https://www.frontiersin.org/journals/blockchain/articles/10.3389/fbloc.2025.1474329/epub?utm_source=chatgpt.com" TargetMode="External"/><Relationship Id="rId5" Type="http://schemas.openxmlformats.org/officeDocument/2006/relationships/hyperlink" Target="https://dl.acm.org/doi/10.1016/j.compag.2024.109503?utm_source=chatgpt.com" TargetMode="External"/><Relationship Id="rId10" Type="http://schemas.openxmlformats.org/officeDocument/2006/relationships/hyperlink" Target="https://pdfs.semanticscholar.org/c465/4c462e613b0dfadad5046817037e86bb0e47.pdf?utm_source=chatgpt.com" TargetMode="External"/><Relationship Id="rId4" Type="http://schemas.openxmlformats.org/officeDocument/2006/relationships/hyperlink" Target="https://www.mdpi.com/2076-3417/14/19/8944?utm_source=chatgpt.com" TargetMode="External"/><Relationship Id="rId9" Type="http://schemas.openxmlformats.org/officeDocument/2006/relationships/hyperlink" Target="https://www.researchgate.net/publication/373073313_Exploratory_Study_on_Hyperledger_Fabric_Framework_Food_Supply_Chain_as_a_Case_Study?utm_source=chatgpt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"/>
          <p:cNvGraphicFramePr/>
          <p:nvPr/>
        </p:nvGraphicFramePr>
        <p:xfrm>
          <a:off x="0" y="457200"/>
          <a:ext cx="8991600" cy="1295400"/>
        </p:xfrm>
        <a:graphic>
          <a:graphicData uri="http://schemas.openxmlformats.org/drawingml/2006/table">
            <a:tbl>
              <a:tblPr firstRow="1" bandRow="1">
                <a:noFill/>
                <a:tableStyleId>{A891E23D-E2EF-4749-93FF-B26ABEBA497B}</a:tableStyleId>
              </a:tblPr>
              <a:tblGrid>
                <a:gridCol w="166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BMS INSTITUTE OF TECHNOLOGY AND MANAGEMENT YELAHANKA BANGALORE 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Department of Computer Science &amp; Engineering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9906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8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Blockchain-Based Supply Chain Transparency for Agricultural Produce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 b="1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ctr">
              <a:spcBef>
                <a:spcPts val="776"/>
              </a:spcBef>
              <a:buSzPct val="100000"/>
            </a:pPr>
            <a:r>
              <a:rPr lang="en-GB" sz="16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Rishith Suresh (IBY23CS182)</a:t>
            </a:r>
          </a:p>
          <a:p>
            <a:pPr marL="0" lvl="0" indent="0" algn="ctr">
              <a:spcBef>
                <a:spcPts val="776"/>
              </a:spcBef>
              <a:buSzPct val="100000"/>
            </a:pPr>
            <a:r>
              <a:rPr lang="en-GB" sz="16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Neha H (IBY23CS142)</a:t>
            </a:r>
          </a:p>
          <a:p>
            <a:pPr marL="0" lvl="0" indent="0" algn="ctr">
              <a:spcBef>
                <a:spcPts val="776"/>
              </a:spcBef>
              <a:buSzPct val="100000"/>
            </a:pPr>
            <a:r>
              <a:rPr lang="en-GB" sz="16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Nisha N (IBY23CS151)</a:t>
            </a:r>
          </a:p>
          <a:p>
            <a:pPr marL="0" lvl="0" indent="0" algn="ctr">
              <a:spcBef>
                <a:spcPts val="776"/>
              </a:spcBef>
              <a:buSzPct val="100000"/>
            </a:pPr>
            <a:r>
              <a:rPr lang="en-GB" sz="16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Neha Gujjar (IBY23CS141)</a:t>
            </a:r>
          </a:p>
          <a:p>
            <a:pPr marL="0" lvl="0" indent="0" algn="ctr" rtl="0">
              <a:lnSpc>
                <a:spcPct val="100000"/>
              </a:lnSpc>
              <a:spcBef>
                <a:spcPts val="7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1600" b="1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ctr" rtl="0">
              <a:lnSpc>
                <a:spcPct val="100000"/>
              </a:lnSpc>
              <a:spcBef>
                <a:spcPts val="776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IN" sz="1600" b="1" dirty="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B.E.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776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IN" sz="1600" b="1" dirty="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COMPUTER SCIENCE AND ENGINEERING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77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1600" b="1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ctr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UNDER THE GUIDANCE OF:</a:t>
            </a:r>
            <a:endParaRPr dirty="0"/>
          </a:p>
          <a:p>
            <a:pPr marL="0" lvl="0" indent="0" algn="ctr">
              <a:spcBef>
                <a:spcPts val="809"/>
              </a:spcBef>
              <a:buSzPct val="100000"/>
            </a:pPr>
            <a:r>
              <a:rPr lang="en-IN" sz="19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Dr </a:t>
            </a:r>
            <a:r>
              <a:rPr lang="en-IN" sz="1900" b="1" dirty="0" err="1">
                <a:latin typeface="Century Schoolbook"/>
                <a:ea typeface="Century Schoolbook"/>
                <a:cs typeface="Century Schoolbook"/>
                <a:sym typeface="Century Schoolbook"/>
              </a:rPr>
              <a:t>Sagargouda</a:t>
            </a:r>
            <a:r>
              <a:rPr lang="en-IN" sz="19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 Patil</a:t>
            </a:r>
          </a:p>
          <a:p>
            <a:pPr marL="0" lvl="0" indent="0" algn="ctr">
              <a:spcBef>
                <a:spcPts val="809"/>
              </a:spcBef>
              <a:buSzPct val="100000"/>
            </a:pPr>
            <a:r>
              <a:rPr lang="en-IN" sz="19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Assistant Professor</a:t>
            </a:r>
          </a:p>
          <a:p>
            <a:pPr marL="0" lvl="0" indent="0" algn="ctr" rtl="0">
              <a:lnSpc>
                <a:spcPct val="100000"/>
              </a:lnSpc>
              <a:spcBef>
                <a:spcPts val="809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19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DEPT. OF CSE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809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19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BMSIT&amp;M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809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 sz="1900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2024-25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085" y="374261"/>
            <a:ext cx="1301115" cy="130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2B1A4-2B9B-EC37-37B7-073BB23D9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3638E6-87EB-6C0E-4CE8-F6C2AA4D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0" y="988423"/>
            <a:ext cx="7495563" cy="9505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  <a:t>REFERENCES </a:t>
            </a: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DF042D-938A-99F6-5629-CDAC3264F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309103"/>
            <a:ext cx="814591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Demestichas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Peppes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N., Alexakis, T., &amp; Adamopoulou, E. (2020). Blockchain in agriculture traceability systems: A review.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Sciences, 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(12), 4113. https://doi.org/10.3390/app10124113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L., Liu, Y., &amp; Yu, H. (2023). Blockchain-based traceability for agricultural products: A systematic literature review.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Agriculture, 13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(9), 1757. https://doi.org/10.3390/agriculture13091757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Zheng, Y., et al. (2023). Blockchain traceability adoption in agricultural supply chains: Incentives and governance perspectives.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Sustainability, 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(2), 1041. https://doi.org/10.3390/su15021041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Ellahi, M., et al. (2024). Blockchain-driven food supply chains: A systematic review.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Foods, 13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(2), 255. https://doi.org/10.3390/foods13020255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Hajji, M., et al. (2024). Optimization of agri-food supply chains using Hyperledger Fabric.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Internet, 16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(3), 82. https://doi.org/10.3390/fi16030082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Li, J., et al. (2024). Design of an agricultural product traceability system based on blockchain and RFID.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Scientific Reports, 14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(1), 11234. https://doi.org/10.1038/s41598-024-11234</a:t>
            </a:r>
          </a:p>
        </p:txBody>
      </p:sp>
    </p:spTree>
    <p:extLst>
      <p:ext uri="{BB962C8B-B14F-4D97-AF65-F5344CB8AC3E}">
        <p14:creationId xmlns:p14="http://schemas.microsoft.com/office/powerpoint/2010/main" val="275185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en-IN" b="1" dirty="0">
                <a:latin typeface="Century Schoolbook"/>
                <a:ea typeface="Century Schoolbook"/>
                <a:cs typeface="Century Schoolbook"/>
                <a:sym typeface="Century Schoolbook"/>
              </a:rPr>
              <a:t>CONTENT</a:t>
            </a:r>
            <a:br>
              <a:rPr lang="en-IN" b="1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1" dirty="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71500" lvl="0" indent="-5891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 Math"/>
              <a:buChar char="↪"/>
            </a:pPr>
            <a:r>
              <a:rPr lang="en-IN" sz="3700" dirty="0">
                <a:latin typeface="Century Schoolbook"/>
                <a:ea typeface="Century Schoolbook"/>
                <a:cs typeface="Century Schoolbook"/>
                <a:sym typeface="Century Schoolbook"/>
              </a:rPr>
              <a:t>Abstract </a:t>
            </a:r>
            <a:endParaRPr dirty="0"/>
          </a:p>
          <a:p>
            <a:pPr marL="571500" lvl="0" indent="-589121" algn="l" rtl="0">
              <a:lnSpc>
                <a:spcPct val="12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 Math"/>
              <a:buChar char="↪"/>
            </a:pPr>
            <a:r>
              <a:rPr lang="en-IN" sz="3700" dirty="0"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endParaRPr dirty="0"/>
          </a:p>
          <a:p>
            <a:pPr marL="571500" lvl="0" indent="-589121" algn="l" rtl="0">
              <a:lnSpc>
                <a:spcPct val="12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 Math"/>
              <a:buChar char="↪"/>
            </a:pPr>
            <a:r>
              <a:rPr lang="en-IN" sz="3700" dirty="0">
                <a:latin typeface="Century Schoolbook"/>
                <a:ea typeface="Century Schoolbook"/>
                <a:cs typeface="Century Schoolbook"/>
                <a:sym typeface="Century Schoolbook"/>
              </a:rPr>
              <a:t>Problem Statement</a:t>
            </a:r>
            <a:endParaRPr sz="3700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lvl="0" indent="-589121" algn="l" rtl="0">
              <a:lnSpc>
                <a:spcPct val="120000"/>
              </a:lnSpc>
              <a:spcBef>
                <a:spcPts val="1118"/>
              </a:spcBef>
              <a:spcAft>
                <a:spcPts val="0"/>
              </a:spcAft>
              <a:buSzPct val="100000"/>
              <a:buFont typeface="Century Schoolbook"/>
              <a:buChar char="↪"/>
            </a:pPr>
            <a:r>
              <a:rPr lang="en-IN" sz="3700" dirty="0">
                <a:latin typeface="Century Schoolbook"/>
                <a:ea typeface="Century Schoolbook"/>
                <a:cs typeface="Century Schoolbook"/>
                <a:sym typeface="Century Schoolbook"/>
              </a:rPr>
              <a:t>Motivation</a:t>
            </a:r>
            <a:endParaRPr sz="3700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lvl="0" indent="-589121" algn="l" rtl="0">
              <a:lnSpc>
                <a:spcPct val="12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 Math"/>
              <a:buChar char="↪"/>
            </a:pPr>
            <a:r>
              <a:rPr lang="en-IN" sz="3700" dirty="0">
                <a:latin typeface="Century Schoolbook"/>
                <a:ea typeface="Century Schoolbook"/>
                <a:cs typeface="Century Schoolbook"/>
                <a:sym typeface="Century Schoolbook"/>
              </a:rPr>
              <a:t>Literature Survey </a:t>
            </a:r>
            <a:endParaRPr sz="3700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lvl="0" indent="-589121" algn="l" rtl="0">
              <a:lnSpc>
                <a:spcPct val="12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 Math"/>
              <a:buChar char="↪"/>
            </a:pPr>
            <a:r>
              <a:rPr lang="en-IN" sz="3700" dirty="0">
                <a:latin typeface="Century Schoolbook"/>
                <a:ea typeface="Century Schoolbook"/>
                <a:cs typeface="Century Schoolbook"/>
                <a:sym typeface="Century Schoolbook"/>
              </a:rPr>
              <a:t>Expected outcome</a:t>
            </a:r>
            <a:endParaRPr sz="3700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lvl="0" indent="-589121" algn="l" rtl="0">
              <a:lnSpc>
                <a:spcPct val="12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 Math"/>
              <a:buChar char="↪"/>
            </a:pPr>
            <a:r>
              <a:rPr lang="en-IN" sz="3700" dirty="0">
                <a:latin typeface="Century Schoolbook"/>
                <a:ea typeface="Century Schoolbook"/>
                <a:cs typeface="Century Schoolbook"/>
                <a:sym typeface="Century Schoolbook"/>
              </a:rPr>
              <a:t>Team Members &amp; Roles </a:t>
            </a:r>
            <a:endParaRPr sz="3700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lvl="0" indent="-589121" algn="l" rtl="0">
              <a:lnSpc>
                <a:spcPct val="12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 Math"/>
              <a:buChar char="↪"/>
            </a:pPr>
            <a:r>
              <a:rPr lang="en-IN" sz="3700" dirty="0">
                <a:latin typeface="Century Schoolbook"/>
                <a:ea typeface="Century Schoolbook"/>
                <a:cs typeface="Century Schoolbook"/>
                <a:sym typeface="Century Schoolbook"/>
              </a:rPr>
              <a:t>References</a:t>
            </a:r>
            <a:endParaRPr dirty="0"/>
          </a:p>
          <a:p>
            <a:pPr marL="4572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DCDF-18E6-C12C-9447-B883BFC7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5594"/>
            <a:ext cx="5791200" cy="9505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  <a:t>ABSTRACT</a:t>
            </a: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D8F8-AF22-5199-381F-F238BCAF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blockchain-based system to track agricultural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from farm to consumer, aiming to ensure transparency in pricing,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quality, and origin. By leveraging decentralized ledger technology, the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allows farmers, distributors, and retailers to securely record and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each transaction, reducing fraud and exploitation in the supply chain.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integrates smart contracts for automated tracking and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code-based access for consumers, enabling them to trace produce in real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 Designed with a user-friendly interface and deployable on low-cost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or cloud infrastructure, this system promotes fair pricing,</a:t>
            </a:r>
          </a:p>
          <a:p>
            <a:pPr algn="just"/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accountability,and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trust across the agricultural ecosystem.</a:t>
            </a:r>
          </a:p>
        </p:txBody>
      </p:sp>
    </p:spTree>
    <p:extLst>
      <p:ext uri="{BB962C8B-B14F-4D97-AF65-F5344CB8AC3E}">
        <p14:creationId xmlns:p14="http://schemas.microsoft.com/office/powerpoint/2010/main" val="88151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B0892-38D8-D869-23EE-250EAC708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FB86-A501-D965-261B-A209ED41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5594"/>
            <a:ext cx="5791200" cy="9505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5ECE-26F3-8B6C-447D-B25EB720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an emerging technology that provides a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decentralized, secure, and tamper-proof way of recording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transactions. Unlike traditional centralized systems, blockchain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on a distributed ledger where every transaction is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by multiple participants, ensuring transparency and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trust. Each record, stored in a block and linked to the previous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one, makes the system resistant to tampering or fraud. Beyond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finance, blockchain has found applications in diverse sectors,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healthcare, logistics, and especially agriculture. In the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supply chain, blockchain can ensure that every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step—from the farmer to the consumer—is recorded and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verified, enabling greater transparency, fair pricing,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accountability.</a:t>
            </a:r>
          </a:p>
        </p:txBody>
      </p:sp>
    </p:spTree>
    <p:extLst>
      <p:ext uri="{BB962C8B-B14F-4D97-AF65-F5344CB8AC3E}">
        <p14:creationId xmlns:p14="http://schemas.microsoft.com/office/powerpoint/2010/main" val="88970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1CEE8-A030-9C87-3671-0E8A8A745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F01B-7C9C-4AE3-142B-E88A6065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5594"/>
            <a:ext cx="5791200" cy="9505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  <a:t>PROBLEM STATEMENT </a:t>
            </a: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337FF-CE70-1C63-AA6C-4A6DB843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forms the primary livelihood for nearly 58% of India’s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and contributes significantly to the nation’s GDP. However, the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supply chain continues to suffer from inefficiencies, lack of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transparency, and exploitation by intermediaries. Farmers often receive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unfair compensation for their produce, while consumers face inflated prices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uncertainty regarding the quality, authenticity, and origin of the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they purchase. Existing centralized systems are vulnerable to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manipulation, fraud, and data tampering, offering little accountability or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among stakeholders. This creates a critical gap between producers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consumers, ultimately weakening the agricultural economy.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there is a need for a decentralized, blockchain-based solution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ensures end-to-end traceability of agricultural produce, establishes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in pricing and quality, and provides all stakeholders—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armers, distributors, retailers, and consumers—with a secure and verifiable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to conduct transactions fairly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74637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38AB7-9DE0-D09F-0D88-F8EE00A3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D5E0-5F29-BA29-40C2-1CFD0BE2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5594"/>
            <a:ext cx="5791200" cy="9505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  <a:t>MOTIVATION</a:t>
            </a: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7D5C-586C-FA51-C995-5E7C221E5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not only a livelihood for millions in India but also the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of the country’s economy. Yet, the benefits of this sector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evenly distributed. Farmers often struggle to secure fair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for their hard work, while consumers are becoming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concerned about the safety, authenticity, and traceability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food they consume. The widening gap between producers and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highlights the urgent need for innovation in the</a:t>
            </a:r>
          </a:p>
          <a:p>
            <a:pPr algn="just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supply chain.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motivated by the desire to empower farmers, restore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trust, and modernize the supply chain through technology.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blockchain, it becomes possible to create a transparent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tamper-proof system where every stakeholder—from the farmer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end consumer—can verify the journey of produce with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confidence. The ultimate value lies in ensuring fairness,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accountability, and trust, which can strengthen rural livelihoods while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consumer satisfaction and food safety.</a:t>
            </a:r>
          </a:p>
        </p:txBody>
      </p:sp>
    </p:spTree>
    <p:extLst>
      <p:ext uri="{BB962C8B-B14F-4D97-AF65-F5344CB8AC3E}">
        <p14:creationId xmlns:p14="http://schemas.microsoft.com/office/powerpoint/2010/main" val="61760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B3AD0-8489-CB12-ADE1-26DA78101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628E4F-6752-DE56-0590-4862D917C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09584"/>
              </p:ext>
            </p:extLst>
          </p:nvPr>
        </p:nvGraphicFramePr>
        <p:xfrm>
          <a:off x="332642" y="729842"/>
          <a:ext cx="8478716" cy="6057236"/>
        </p:xfrm>
        <a:graphic>
          <a:graphicData uri="http://schemas.openxmlformats.org/drawingml/2006/table">
            <a:tbl>
              <a:tblPr/>
              <a:tblGrid>
                <a:gridCol w="1583888">
                  <a:extLst>
                    <a:ext uri="{9D8B030D-6E8A-4147-A177-3AD203B41FA5}">
                      <a16:colId xmlns:a16="http://schemas.microsoft.com/office/drawing/2014/main" val="565785388"/>
                    </a:ext>
                  </a:extLst>
                </a:gridCol>
                <a:gridCol w="1723707">
                  <a:extLst>
                    <a:ext uri="{9D8B030D-6E8A-4147-A177-3AD203B41FA5}">
                      <a16:colId xmlns:a16="http://schemas.microsoft.com/office/drawing/2014/main" val="1465459797"/>
                    </a:ext>
                  </a:extLst>
                </a:gridCol>
                <a:gridCol w="1723707">
                  <a:extLst>
                    <a:ext uri="{9D8B030D-6E8A-4147-A177-3AD203B41FA5}">
                      <a16:colId xmlns:a16="http://schemas.microsoft.com/office/drawing/2014/main" val="827132235"/>
                    </a:ext>
                  </a:extLst>
                </a:gridCol>
                <a:gridCol w="1723707">
                  <a:extLst>
                    <a:ext uri="{9D8B030D-6E8A-4147-A177-3AD203B41FA5}">
                      <a16:colId xmlns:a16="http://schemas.microsoft.com/office/drawing/2014/main" val="470142604"/>
                    </a:ext>
                  </a:extLst>
                </a:gridCol>
                <a:gridCol w="1723707">
                  <a:extLst>
                    <a:ext uri="{9D8B030D-6E8A-4147-A177-3AD203B41FA5}">
                      <a16:colId xmlns:a16="http://schemas.microsoft.com/office/drawing/2014/main" val="3631670560"/>
                    </a:ext>
                  </a:extLst>
                </a:gridCol>
              </a:tblGrid>
              <a:tr h="3061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(Author, Year)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crop / product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features / findings (simple content)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919500"/>
                  </a:ext>
                </a:extLst>
              </a:tr>
              <a:tr h="648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Lv</a:t>
                      </a:r>
                      <a:r>
                        <a:rPr lang="en-GB" sz="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2023</a:t>
                      </a: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en-GB" sz="7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Blockchain-Based Traceability for Agricultural Products</a:t>
                      </a: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tooltip="Blockchain-Based Traceability for Agricultural Products"/>
                        </a:rPr>
                        <a:t>MDPI</a:t>
                      </a: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(survey)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(literature)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Multi-crop / general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Systematic literature review. Categorizes traceability solutions, shows blockchain provides tamper-resistant provenance and recommends hybrid on-chain/off-chain storage for large data.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679138"/>
                  </a:ext>
                </a:extLst>
              </a:tr>
              <a:tr h="5584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Zheng et al., 2023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en-GB" sz="7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Traceability Adoption in Agricultural Supply Chains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tooltip="Blockchain Traceability Adoption in Agricultural Supply ..."/>
                        </a:rPr>
                        <a:t>MDPI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+ economic modelling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(theoretical)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Multi-crop / agri products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game-theory / simulation to study incentives for adoption — finds incentives/governance and subsidies strongly affect farmer/processor adoption.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842601"/>
                  </a:ext>
                </a:extLst>
              </a:tr>
              <a:tr h="513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Ellahi et al., 2024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en-GB" sz="7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Blockchain-Driven Food Supply Chains: A Systematic Review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tooltip="Blockchain-Driven Food Supply Chains: A Systematic ..."/>
                        </a:rPr>
                        <a:t>MDPI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+ IoT (review)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(literature)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supply chain, general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 IoT+blockchain integration; highlights improved traceability and faster recalls, but stresses the “oracle” problem (input trustworthiness).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016071"/>
                  </a:ext>
                </a:extLst>
              </a:tr>
              <a:tr h="513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Hajji et al., 2024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en-GB" sz="7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of agrifood supply chains using Hyperledger Fabric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tooltip="Optimization of agrifood supply chains using Hyperledger ..."/>
                        </a:rPr>
                        <a:t>ACM Digital Library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Hyperledger Fabric (implementation)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studies / simulation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Agri-food supply chains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Proposes Fabric-based design patterns for agri supply chain; shows performance benefits and access control advantages of permissioned ledgers.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10882"/>
                  </a:ext>
                </a:extLst>
              </a:tr>
              <a:tr h="5584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 et al., 2024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en-GB" sz="7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of agricultural product traceability system based on blockchain &amp; RFID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(Sci Rep). (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tooltip="Design of agricultural product traceability system based on ..."/>
                        </a:rPr>
                        <a:t>Nature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+ RFID + centralized DB hybrid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 (implementation)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Fruits/vegetables (general)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RFID + on-chain hashes to secure summaries; improves trace efficiency and proposes optimized hashing (SM3) to speed up proofs.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910837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Pang et al., 2024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en-GB" sz="7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survey on evaluation of blockchain-based agricultural traceability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tooltip="A survey on evaluation of blockchain-based agricultural ..."/>
                        </a:rPr>
                        <a:t>ScienceDirect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/ evaluation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(literature)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Meta-analysis of evaluation metrics used in pilots; identifies common KPIs (latency, cost/tx, adoption rate) and gaps in real-world impact metrics.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406193"/>
                  </a:ext>
                </a:extLst>
              </a:tr>
              <a:tr h="513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Mane et al., 2024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en-GB" sz="7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Transforming agricultural supply chains: Leveraging blockchain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tooltip="Transforming agricultural supply chains: Leveraging ..."/>
                        </a:rPr>
                        <a:t>ScienceDirect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(review + discussion)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/ policy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Describes potential transformation pathways, policy needs and the roles of stakeholders—calls for pilot evaluations in developing countries.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425105"/>
                  </a:ext>
                </a:extLst>
              </a:tr>
              <a:tr h="513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Exploratory study on Hyperledger Fabric, 2023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(HLF case study for food supply). (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tooltip="(PDF) Exploratory Study on Hyperledger Fabric Framework"/>
                        </a:rPr>
                        <a:t>ResearchGate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Hyperledger Fabric (case study)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/ examples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supply chains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 HLF network design and transaction flows; emphasizes Fabric’s low latency, role-based permissions and suitability for consortiums.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92916"/>
                  </a:ext>
                </a:extLst>
              </a:tr>
              <a:tr h="423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Bosona &amp; Gebresenbet (2023)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en-GB" sz="7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of Blockchain… promoting traceability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(literature). (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 tooltip="The Role of Blockchain Technology in Promoting ..."/>
                        </a:rPr>
                        <a:t>Semantic Scholar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(review)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Agri-food traceability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 traceability information needs and emphasizes capacity building and training for adoption in farming orgs.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028637"/>
                  </a:ext>
                </a:extLst>
              </a:tr>
              <a:tr h="513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 (Rubber supply chain), 2025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en-GB" sz="7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rubber supply chain management system based on Hyperledger &amp; IPFS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 tooltip="A secure rubber supply chain management system based ..."/>
                        </a:rPr>
                        <a:t>Frontiers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Hyperledger Fabric + IPFS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Case: rubber supply (Asia)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Rubber (commodity)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Proposes integrating Fabric + IPFS, demonstrates how off-chain storage + on-chain hashes preserve integrity and handle large media files.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270150"/>
                  </a:ext>
                </a:extLst>
              </a:tr>
              <a:tr h="513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(2025) Improving traceability &amp; sustainability in agri-food — Apeh et al.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 tooltip="Improving traceability and sustainability in the agri-food ..."/>
                        </a:rPr>
                        <a:t>ScienceDirect</a:t>
                      </a: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+ sustainability metrics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/ general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 blockchain traceability to sustainability goals and carbon/waste KPIs; recommends combining trace data with lifecycle analysis.</a:t>
                      </a:r>
                    </a:p>
                  </a:txBody>
                  <a:tcPr marL="14293" marR="14293" marT="7146" marB="7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666529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8AFF6E7-70EB-D76E-355C-9920C8C4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42" y="666797"/>
            <a:ext cx="5791200" cy="9505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  <a:t>LITERATURE SURVEY</a:t>
            </a: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61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8024E-A2BD-BD4A-F53C-1E8A9686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D3A62E-EE25-EFCF-52D4-74F52140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1" y="988423"/>
            <a:ext cx="5791200" cy="9505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  <a:t>EXPECTED OUTPUT</a:t>
            </a: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31A6A42-C725-5BE3-A0F1-AE55FB75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479" y="1055535"/>
            <a:ext cx="7620000" cy="5437544"/>
          </a:xfrm>
        </p:spPr>
        <p:txBody>
          <a:bodyPr>
            <a:normAutofit fontScale="77500" lnSpcReduction="20000"/>
          </a:bodyPr>
          <a:lstStyle/>
          <a:p>
            <a:pPr marL="685800" indent="-457200" algn="just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Tangible Software and System Deliverables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Farmer's Mobile Application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Mobile App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Retailer's Web/Tablet Dashboard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Traceability Portal 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Outputs 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 Action Immutable Digital Identity for Produce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and Transparent Transactions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Verifiable Chain of Custody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Deployed and Live Blockchain Network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Informational Outputs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Quality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Freshness Data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Journey Map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Visibility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Impact Outputs		 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Farmer Income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Consumer Trust and Confidence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Drastic Reduction in Food Fraud		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Operational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0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D27C9-2AB6-20AB-A628-92FA28540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FFEF42-ACC4-7112-E178-FDE9F86B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0" y="988423"/>
            <a:ext cx="7495563" cy="9505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  <a:t>TEAM MEMBERS AND ROLES</a:t>
            </a: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IN" dirty="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06920AF-9CE9-EAF0-4DEF-55CC86A6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479" y="1198148"/>
            <a:ext cx="7620000" cy="5437544"/>
          </a:xfrm>
        </p:spPr>
        <p:txBody>
          <a:bodyPr>
            <a:normAutofit/>
          </a:bodyPr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Rishith Suresh  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Neha H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Nisha N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Neha Gujjar </a:t>
            </a:r>
          </a:p>
        </p:txBody>
      </p:sp>
    </p:spTree>
    <p:extLst>
      <p:ext uri="{BB962C8B-B14F-4D97-AF65-F5344CB8AC3E}">
        <p14:creationId xmlns:p14="http://schemas.microsoft.com/office/powerpoint/2010/main" val="2259463625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1632</Words>
  <Application>Microsoft Office PowerPoint</Application>
  <PresentationFormat>On-screen Show (4:3)</PresentationFormat>
  <Paragraphs>179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Century Schoolbook</vt:lpstr>
      <vt:lpstr>Calibri</vt:lpstr>
      <vt:lpstr>Arial</vt:lpstr>
      <vt:lpstr>Cambria Math</vt:lpstr>
      <vt:lpstr>Arial Black</vt:lpstr>
      <vt:lpstr>Times New Roman</vt:lpstr>
      <vt:lpstr>Essential</vt:lpstr>
      <vt:lpstr>PowerPoint Presentation</vt:lpstr>
      <vt:lpstr>CONTENT </vt:lpstr>
      <vt:lpstr>ABSTRACT  </vt:lpstr>
      <vt:lpstr>INTRODUCTION  </vt:lpstr>
      <vt:lpstr>PROBLEM STATEMENT   </vt:lpstr>
      <vt:lpstr>MOTIVATION  </vt:lpstr>
      <vt:lpstr>LITERATURE SURVEY  </vt:lpstr>
      <vt:lpstr>EXPECTED OUTPUT  </vt:lpstr>
      <vt:lpstr>TEAM MEMBERS AND ROLES   </vt:lpstr>
      <vt:lpstr>REFERENCES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Rishith Suresh</cp:lastModifiedBy>
  <cp:revision>3</cp:revision>
  <dcterms:modified xsi:type="dcterms:W3CDTF">2025-09-08T09:36:21Z</dcterms:modified>
</cp:coreProperties>
</file>