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81" r:id="rId2"/>
    <p:sldId id="257" r:id="rId3"/>
    <p:sldId id="258" r:id="rId4"/>
    <p:sldId id="261" r:id="rId5"/>
    <p:sldId id="259" r:id="rId6"/>
    <p:sldId id="260" r:id="rId7"/>
    <p:sldId id="272" r:id="rId8"/>
    <p:sldId id="264" r:id="rId9"/>
    <p:sldId id="268" r:id="rId10"/>
    <p:sldId id="269" r:id="rId11"/>
    <p:sldId id="270" r:id="rId12"/>
    <p:sldId id="262" r:id="rId13"/>
    <p:sldId id="274" r:id="rId14"/>
    <p:sldId id="275" r:id="rId15"/>
    <p:sldId id="276" r:id="rId16"/>
    <p:sldId id="278" r:id="rId17"/>
    <p:sldId id="277" r:id="rId18"/>
    <p:sldId id="279" r:id="rId19"/>
    <p:sldId id="273" r:id="rId20"/>
    <p:sldId id="263" r:id="rId21"/>
    <p:sldId id="265" r:id="rId22"/>
    <p:sldId id="280" r:id="rId23"/>
    <p:sldId id="282" r:id="rId24"/>
  </p:sldIdLst>
  <p:sldSz cx="9144000" cy="6858000" type="screen4x3"/>
  <p:notesSz cx="6858000" cy="9144000"/>
  <p:embeddedFontLst>
    <p:embeddedFont>
      <p:font typeface="Arial Black" panose="020B0A04020102020204" pitchFamily="34" charset="0"/>
      <p:regular r:id="rId26"/>
      <p:bold r:id="rId27"/>
    </p:embeddedFont>
    <p:embeddedFont>
      <p:font typeface="Cambria Math" panose="02040503050406030204" pitchFamily="18" charset="0"/>
      <p:regular r:id="rId28"/>
    </p:embeddedFont>
    <p:embeddedFont>
      <p:font typeface="Century Schoolbook" panose="02040604050505020304" pitchFamily="18"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juGOibB9wXqjebxpQOYIlwN0Dzv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E4FE2EC-4CB0-40EA-A092-AD448B64FB4C}">
  <a:tblStyle styleId="{2E4FE2EC-4CB0-40EA-A092-AD448B64FB4C}"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CECEC"/>
          </a:solidFill>
        </a:fill>
      </a:tcStyle>
    </a:wholeTbl>
    <a:band1H>
      <a:tcTxStyle b="off" i="off"/>
      <a:tcStyle>
        <a:tcBdr/>
        <a:fill>
          <a:solidFill>
            <a:srgbClr val="D6D6D6"/>
          </a:solidFill>
        </a:fill>
      </a:tcStyle>
    </a:band1H>
    <a:band2H>
      <a:tcTxStyle b="off" i="off"/>
      <a:tcStyle>
        <a:tcBdr/>
      </a:tcStyle>
    </a:band2H>
    <a:band1V>
      <a:tcTxStyle b="off" i="off"/>
      <a:tcStyle>
        <a:tcBdr/>
        <a:fill>
          <a:solidFill>
            <a:srgbClr val="D6D6D6"/>
          </a:solidFill>
        </a:fill>
      </a:tcStyle>
    </a:band1V>
    <a:band2V>
      <a:tcTxStyle b="off" i="off"/>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94660"/>
  </p:normalViewPr>
  <p:slideViewPr>
    <p:cSldViewPr snapToGrid="0">
      <p:cViewPr varScale="1">
        <p:scale>
          <a:sx n="78" d="100"/>
          <a:sy n="78" d="100"/>
        </p:scale>
        <p:origin x="1555"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2" name="Google Shape;9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7"/>
        <p:cNvGrpSpPr/>
        <p:nvPr/>
      </p:nvGrpSpPr>
      <p:grpSpPr>
        <a:xfrm>
          <a:off x="0" y="0"/>
          <a:ext cx="0" cy="0"/>
          <a:chOff x="0" y="0"/>
          <a:chExt cx="0" cy="0"/>
        </a:xfrm>
      </p:grpSpPr>
      <p:sp>
        <p:nvSpPr>
          <p:cNvPr id="18" name="Google Shape;18;p4"/>
          <p:cNvSpPr txBox="1">
            <a:spLocks noGrp="1"/>
          </p:cNvSpPr>
          <p:nvPr>
            <p:ph type="ctrTitle"/>
          </p:nvPr>
        </p:nvSpPr>
        <p:spPr>
          <a:xfrm>
            <a:off x="457200" y="228600"/>
            <a:ext cx="7772400" cy="4571999"/>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4"/>
          <p:cNvSpPr txBox="1">
            <a:spLocks noGrp="1"/>
          </p:cNvSpPr>
          <p:nvPr>
            <p:ph type="subTitle" idx="1"/>
          </p:nvPr>
        </p:nvSpPr>
        <p:spPr>
          <a:xfrm>
            <a:off x="457200" y="4800600"/>
            <a:ext cx="6858000" cy="9144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Clr>
                <a:schemeClr val="dk2"/>
              </a:buClr>
              <a:buSzPts val="2000"/>
              <a:buNone/>
              <a:defRPr b="0" cap="none">
                <a:solidFill>
                  <a:schemeClr val="dk2"/>
                </a:solidFill>
                <a:latin typeface="Arial Black"/>
                <a:ea typeface="Arial Black"/>
                <a:cs typeface="Arial Black"/>
                <a:sym typeface="Arial Black"/>
              </a:defRPr>
            </a:lvl1pPr>
            <a:lvl2pPr lvl="1" algn="ctr">
              <a:lnSpc>
                <a:spcPct val="100000"/>
              </a:lnSpc>
              <a:spcBef>
                <a:spcPts val="600"/>
              </a:spcBef>
              <a:spcAft>
                <a:spcPts val="0"/>
              </a:spcAft>
              <a:buSzPts val="2000"/>
              <a:buNone/>
              <a:defRPr>
                <a:solidFill>
                  <a:srgbClr val="888888"/>
                </a:solidFill>
              </a:defRPr>
            </a:lvl2pPr>
            <a:lvl3pPr lvl="2" algn="ctr">
              <a:lnSpc>
                <a:spcPct val="100000"/>
              </a:lnSpc>
              <a:spcBef>
                <a:spcPts val="360"/>
              </a:spcBef>
              <a:spcAft>
                <a:spcPts val="0"/>
              </a:spcAft>
              <a:buSzPts val="1800"/>
              <a:buNone/>
              <a:defRPr>
                <a:solidFill>
                  <a:srgbClr val="888888"/>
                </a:solidFill>
              </a:defRPr>
            </a:lvl3pPr>
            <a:lvl4pPr lvl="3" algn="ctr">
              <a:lnSpc>
                <a:spcPct val="100000"/>
              </a:lnSpc>
              <a:spcBef>
                <a:spcPts val="360"/>
              </a:spcBef>
              <a:spcAft>
                <a:spcPts val="0"/>
              </a:spcAft>
              <a:buSzPts val="1800"/>
              <a:buNone/>
              <a:defRPr>
                <a:solidFill>
                  <a:srgbClr val="888888"/>
                </a:solidFill>
              </a:defRPr>
            </a:lvl4pPr>
            <a:lvl5pPr lvl="4" algn="ctr">
              <a:lnSpc>
                <a:spcPct val="100000"/>
              </a:lnSpc>
              <a:spcBef>
                <a:spcPts val="360"/>
              </a:spcBef>
              <a:spcAft>
                <a:spcPts val="0"/>
              </a:spcAft>
              <a:buSzPts val="1800"/>
              <a:buNone/>
              <a:defRPr>
                <a:solidFill>
                  <a:srgbClr val="888888"/>
                </a:solidFill>
              </a:defRPr>
            </a:lvl5pPr>
            <a:lvl6pPr lvl="5" algn="ctr">
              <a:lnSpc>
                <a:spcPct val="100000"/>
              </a:lnSpc>
              <a:spcBef>
                <a:spcPts val="320"/>
              </a:spcBef>
              <a:spcAft>
                <a:spcPts val="0"/>
              </a:spcAft>
              <a:buSzPts val="1600"/>
              <a:buNone/>
              <a:defRPr>
                <a:solidFill>
                  <a:srgbClr val="888888"/>
                </a:solidFill>
              </a:defRPr>
            </a:lvl6pPr>
            <a:lvl7pPr lvl="6" algn="ctr">
              <a:lnSpc>
                <a:spcPct val="100000"/>
              </a:lnSpc>
              <a:spcBef>
                <a:spcPts val="320"/>
              </a:spcBef>
              <a:spcAft>
                <a:spcPts val="0"/>
              </a:spcAft>
              <a:buSzPts val="1600"/>
              <a:buNone/>
              <a:defRPr>
                <a:solidFill>
                  <a:srgbClr val="888888"/>
                </a:solidFill>
              </a:defRPr>
            </a:lvl7pPr>
            <a:lvl8pPr lvl="7" algn="ctr">
              <a:lnSpc>
                <a:spcPct val="100000"/>
              </a:lnSpc>
              <a:spcBef>
                <a:spcPts val="320"/>
              </a:spcBef>
              <a:spcAft>
                <a:spcPts val="0"/>
              </a:spcAft>
              <a:buSzPts val="1600"/>
              <a:buNone/>
              <a:defRPr>
                <a:solidFill>
                  <a:srgbClr val="888888"/>
                </a:solidFill>
              </a:defRPr>
            </a:lvl8pPr>
            <a:lvl9pPr lvl="8" algn="ctr">
              <a:lnSpc>
                <a:spcPct val="100000"/>
              </a:lnSpc>
              <a:spcBef>
                <a:spcPts val="320"/>
              </a:spcBef>
              <a:spcAft>
                <a:spcPts val="0"/>
              </a:spcAft>
              <a:buSzPts val="1600"/>
              <a:buNone/>
              <a:defRPr>
                <a:solidFill>
                  <a:srgbClr val="888888"/>
                </a:solidFill>
              </a:defRPr>
            </a:lvl9pPr>
          </a:lstStyle>
          <a:p>
            <a:endParaRPr/>
          </a:p>
        </p:txBody>
      </p:sp>
      <p:sp>
        <p:nvSpPr>
          <p:cNvPr id="20" name="Google Shape;20;p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4"/>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3" name="Google Shape;23;p4"/>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24" name="Google Shape;24;p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2080419" y="129382"/>
            <a:ext cx="4373563" cy="76200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1" name="Google Shape;81;p1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4"/>
        <p:cNvGrpSpPr/>
        <p:nvPr/>
      </p:nvGrpSpPr>
      <p:grpSpPr>
        <a:xfrm>
          <a:off x="0" y="0"/>
          <a:ext cx="0" cy="0"/>
          <a:chOff x="0" y="0"/>
          <a:chExt cx="0" cy="0"/>
        </a:xfrm>
      </p:grpSpPr>
      <p:sp>
        <p:nvSpPr>
          <p:cNvPr id="85" name="Google Shape;85;p14"/>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4"/>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7" name="Google Shape;87;p14"/>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4"/>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4"/>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5"/>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Clr>
                <a:schemeClr val="dk1"/>
              </a:buClr>
              <a:buSzPts val="18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28" name="Google Shape;28;p5"/>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457200" y="1447800"/>
            <a:ext cx="7772400" cy="432117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1"/>
              </a:buClr>
              <a:buSzPts val="8800"/>
              <a:buFont typeface="Arial Black"/>
              <a:buNone/>
              <a:defRPr sz="88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6"/>
          <p:cNvSpPr txBox="1">
            <a:spLocks noGrp="1"/>
          </p:cNvSpPr>
          <p:nvPr>
            <p:ph type="body" idx="1"/>
          </p:nvPr>
        </p:nvSpPr>
        <p:spPr>
          <a:xfrm>
            <a:off x="457200" y="228601"/>
            <a:ext cx="7772400" cy="10668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Clr>
                <a:schemeClr val="dk2"/>
              </a:buClr>
              <a:buSzPts val="2000"/>
              <a:buNone/>
              <a:defRPr sz="2000" b="0" cap="none">
                <a:solidFill>
                  <a:schemeClr val="dk2"/>
                </a:solidFill>
                <a:latin typeface="Arial Black"/>
                <a:ea typeface="Arial Black"/>
                <a:cs typeface="Arial Black"/>
                <a:sym typeface="Arial Black"/>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320"/>
              </a:spcBef>
              <a:spcAft>
                <a:spcPts val="0"/>
              </a:spcAft>
              <a:buSzPts val="1600"/>
              <a:buNone/>
              <a:defRPr sz="1600">
                <a:solidFill>
                  <a:srgbClr val="888888"/>
                </a:solidFill>
              </a:defRPr>
            </a:lvl3pPr>
            <a:lvl4pPr marL="1828800" lvl="3" indent="-228600" algn="l">
              <a:lnSpc>
                <a:spcPct val="100000"/>
              </a:lnSpc>
              <a:spcBef>
                <a:spcPts val="280"/>
              </a:spcBef>
              <a:spcAft>
                <a:spcPts val="0"/>
              </a:spcAft>
              <a:buSzPts val="1400"/>
              <a:buNone/>
              <a:defRPr sz="1400">
                <a:solidFill>
                  <a:srgbClr val="888888"/>
                </a:solidFill>
              </a:defRPr>
            </a:lvl4pPr>
            <a:lvl5pPr marL="2286000" lvl="4" indent="-228600" algn="l">
              <a:lnSpc>
                <a:spcPct val="100000"/>
              </a:lnSpc>
              <a:spcBef>
                <a:spcPts val="280"/>
              </a:spcBef>
              <a:spcAft>
                <a:spcPts val="0"/>
              </a:spcAft>
              <a:buSzPts val="1400"/>
              <a:buNone/>
              <a:defRPr sz="1400">
                <a:solidFill>
                  <a:srgbClr val="888888"/>
                </a:solidFill>
              </a:defRPr>
            </a:lvl5pPr>
            <a:lvl6pPr marL="2743200" lvl="5" indent="-228600" algn="l">
              <a:lnSpc>
                <a:spcPct val="100000"/>
              </a:lnSpc>
              <a:spcBef>
                <a:spcPts val="280"/>
              </a:spcBef>
              <a:spcAft>
                <a:spcPts val="0"/>
              </a:spcAft>
              <a:buSzPts val="1400"/>
              <a:buNone/>
              <a:defRPr sz="1400">
                <a:solidFill>
                  <a:srgbClr val="888888"/>
                </a:solidFill>
              </a:defRPr>
            </a:lvl6pPr>
            <a:lvl7pPr marL="3200400" lvl="6" indent="-228600" algn="l">
              <a:lnSpc>
                <a:spcPct val="100000"/>
              </a:lnSpc>
              <a:spcBef>
                <a:spcPts val="280"/>
              </a:spcBef>
              <a:spcAft>
                <a:spcPts val="0"/>
              </a:spcAft>
              <a:buSzPts val="1400"/>
              <a:buNone/>
              <a:defRPr sz="1400">
                <a:solidFill>
                  <a:srgbClr val="888888"/>
                </a:solidFill>
              </a:defRPr>
            </a:lvl7pPr>
            <a:lvl8pPr marL="3657600" lvl="7" indent="-228600" algn="l">
              <a:lnSpc>
                <a:spcPct val="100000"/>
              </a:lnSpc>
              <a:spcBef>
                <a:spcPts val="280"/>
              </a:spcBef>
              <a:spcAft>
                <a:spcPts val="0"/>
              </a:spcAft>
              <a:buSzPts val="1400"/>
              <a:buNone/>
              <a:defRPr sz="1400">
                <a:solidFill>
                  <a:srgbClr val="888888"/>
                </a:solidFill>
              </a:defRPr>
            </a:lvl8pPr>
            <a:lvl9pPr marL="4114800" lvl="8" indent="-228600" algn="l">
              <a:lnSpc>
                <a:spcPct val="100000"/>
              </a:lnSpc>
              <a:spcBef>
                <a:spcPts val="280"/>
              </a:spcBef>
              <a:spcAft>
                <a:spcPts val="0"/>
              </a:spcAft>
              <a:buSzPts val="1400"/>
              <a:buNone/>
              <a:defRPr sz="1400">
                <a:solidFill>
                  <a:srgbClr val="888888"/>
                </a:solidFill>
              </a:defRPr>
            </a:lvl9pPr>
          </a:lstStyle>
          <a:p>
            <a:endParaRPr/>
          </a:p>
        </p:txBody>
      </p:sp>
      <p:sp>
        <p:nvSpPr>
          <p:cNvPr id="34" name="Google Shape;34;p6"/>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
        <p:nvSpPr>
          <p:cNvPr id="36" name="Google Shape;36;p6"/>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7"/>
          <p:cNvSpPr txBox="1">
            <a:spLocks noGrp="1"/>
          </p:cNvSpPr>
          <p:nvPr>
            <p:ph type="body" idx="1"/>
          </p:nvPr>
        </p:nvSpPr>
        <p:spPr>
          <a:xfrm>
            <a:off x="163068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60"/>
              </a:spcBef>
              <a:spcAft>
                <a:spcPts val="0"/>
              </a:spcAft>
              <a:buClr>
                <a:schemeClr val="dk1"/>
              </a:buClr>
              <a:buSzPts val="2800"/>
              <a:buNone/>
              <a:defRPr sz="2800"/>
            </a:lvl1pPr>
            <a:lvl2pPr marL="914400" lvl="1" indent="-381000" algn="l">
              <a:lnSpc>
                <a:spcPct val="100000"/>
              </a:lnSpc>
              <a:spcBef>
                <a:spcPts val="60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0" name="Google Shape;40;p7"/>
          <p:cNvSpPr txBox="1">
            <a:spLocks noGrp="1"/>
          </p:cNvSpPr>
          <p:nvPr>
            <p:ph type="body" idx="2"/>
          </p:nvPr>
        </p:nvSpPr>
        <p:spPr>
          <a:xfrm>
            <a:off x="5090160" y="1574800"/>
            <a:ext cx="3291840" cy="4525963"/>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560"/>
              </a:spcBef>
              <a:spcAft>
                <a:spcPts val="0"/>
              </a:spcAft>
              <a:buClr>
                <a:schemeClr val="dk1"/>
              </a:buClr>
              <a:buSzPts val="2800"/>
              <a:buNone/>
              <a:defRPr sz="2800"/>
            </a:lvl1pPr>
            <a:lvl2pPr marL="914400" lvl="1" indent="-381000" algn="l">
              <a:lnSpc>
                <a:spcPct val="100000"/>
              </a:lnSpc>
              <a:spcBef>
                <a:spcPts val="60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41" name="Google Shape;41;p7"/>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7"/>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7"/>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36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8"/>
          <p:cNvSpPr txBox="1">
            <a:spLocks noGrp="1"/>
          </p:cNvSpPr>
          <p:nvPr>
            <p:ph type="body" idx="1"/>
          </p:nvPr>
        </p:nvSpPr>
        <p:spPr>
          <a:xfrm>
            <a:off x="1627632"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7" name="Google Shape;47;p8"/>
          <p:cNvSpPr txBox="1">
            <a:spLocks noGrp="1"/>
          </p:cNvSpPr>
          <p:nvPr>
            <p:ph type="body" idx="2"/>
          </p:nvPr>
        </p:nvSpPr>
        <p:spPr>
          <a:xfrm>
            <a:off x="1627632"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None/>
              <a:defRPr sz="2400"/>
            </a:lvl1pPr>
            <a:lvl2pPr marL="914400" lvl="1" indent="-355600" algn="l">
              <a:lnSpc>
                <a:spcPct val="100000"/>
              </a:lnSpc>
              <a:spcBef>
                <a:spcPts val="6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8" name="Google Shape;48;p8"/>
          <p:cNvSpPr txBox="1">
            <a:spLocks noGrp="1"/>
          </p:cNvSpPr>
          <p:nvPr>
            <p:ph type="body" idx="3"/>
          </p:nvPr>
        </p:nvSpPr>
        <p:spPr>
          <a:xfrm>
            <a:off x="5093208" y="1572768"/>
            <a:ext cx="3291840"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360"/>
              </a:spcBef>
              <a:spcAft>
                <a:spcPts val="0"/>
              </a:spcAft>
              <a:buClr>
                <a:schemeClr val="dk1"/>
              </a:buClr>
              <a:buSzPts val="1800"/>
              <a:buNone/>
              <a:defRPr sz="1800" b="0" cap="none">
                <a:solidFill>
                  <a:schemeClr val="dk1"/>
                </a:solidFill>
                <a:latin typeface="Arial Black"/>
                <a:ea typeface="Arial Black"/>
                <a:cs typeface="Arial Black"/>
                <a:sym typeface="Arial Black"/>
              </a:defRPr>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9" name="Google Shape;49;p8"/>
          <p:cNvSpPr txBox="1">
            <a:spLocks noGrp="1"/>
          </p:cNvSpPr>
          <p:nvPr>
            <p:ph type="body" idx="4"/>
          </p:nvPr>
        </p:nvSpPr>
        <p:spPr>
          <a:xfrm>
            <a:off x="5093208" y="2259366"/>
            <a:ext cx="3291840" cy="384048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480"/>
              </a:spcBef>
              <a:spcAft>
                <a:spcPts val="0"/>
              </a:spcAft>
              <a:buClr>
                <a:schemeClr val="dk1"/>
              </a:buClr>
              <a:buSzPts val="2400"/>
              <a:buNone/>
              <a:defRPr sz="2400"/>
            </a:lvl1pPr>
            <a:lvl2pPr marL="914400" lvl="1" indent="-355600" algn="l">
              <a:lnSpc>
                <a:spcPct val="100000"/>
              </a:lnSpc>
              <a:spcBef>
                <a:spcPts val="6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50" name="Google Shape;50;p8"/>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8"/>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9"/>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8"/>
        <p:cNvGrpSpPr/>
        <p:nvPr/>
      </p:nvGrpSpPr>
      <p:grpSpPr>
        <a:xfrm>
          <a:off x="0" y="0"/>
          <a:ext cx="0" cy="0"/>
          <a:chOff x="0" y="0"/>
          <a:chExt cx="0" cy="0"/>
        </a:xfrm>
      </p:grpSpPr>
      <p:sp>
        <p:nvSpPr>
          <p:cNvPr id="59" name="Google Shape;59;p10"/>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0"/>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0"/>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2"/>
        <p:cNvGrpSpPr/>
        <p:nvPr/>
      </p:nvGrpSpPr>
      <p:grpSpPr>
        <a:xfrm>
          <a:off x="0" y="0"/>
          <a:ext cx="0" cy="0"/>
          <a:chOff x="0" y="0"/>
          <a:chExt cx="0" cy="0"/>
        </a:xfrm>
      </p:grpSpPr>
      <p:sp>
        <p:nvSpPr>
          <p:cNvPr id="63" name="Google Shape;63;p11"/>
          <p:cNvSpPr txBox="1">
            <a:spLocks noGrp="1"/>
          </p:cNvSpPr>
          <p:nvPr>
            <p:ph type="body" idx="1"/>
          </p:nvPr>
        </p:nvSpPr>
        <p:spPr>
          <a:xfrm>
            <a:off x="3575050" y="1600200"/>
            <a:ext cx="5111750" cy="44805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640"/>
              </a:spcBef>
              <a:spcAft>
                <a:spcPts val="0"/>
              </a:spcAft>
              <a:buClr>
                <a:schemeClr val="dk1"/>
              </a:buClr>
              <a:buSzPts val="3200"/>
              <a:buNone/>
              <a:defRPr sz="3200"/>
            </a:lvl1pPr>
            <a:lvl2pPr marL="914400" lvl="1" indent="-406400" algn="l">
              <a:lnSpc>
                <a:spcPct val="100000"/>
              </a:lnSpc>
              <a:spcBef>
                <a:spcPts val="600"/>
              </a:spcBef>
              <a:spcAft>
                <a:spcPts val="0"/>
              </a:spcAft>
              <a:buSzPts val="2800"/>
              <a:buChar char="•"/>
              <a:defRPr sz="2800"/>
            </a:lvl2pPr>
            <a:lvl3pPr marL="1371600" lvl="2" indent="-381000" algn="l">
              <a:lnSpc>
                <a:spcPct val="100000"/>
              </a:lnSpc>
              <a:spcBef>
                <a:spcPts val="480"/>
              </a:spcBef>
              <a:spcAft>
                <a:spcPts val="0"/>
              </a:spcAft>
              <a:buSzPts val="2400"/>
              <a:buChar char="•"/>
              <a:defRPr sz="2400"/>
            </a:lvl3pPr>
            <a:lvl4pPr marL="1828800" lvl="3" indent="-355600" algn="l">
              <a:lnSpc>
                <a:spcPct val="100000"/>
              </a:lnSpc>
              <a:spcBef>
                <a:spcPts val="400"/>
              </a:spcBef>
              <a:spcAft>
                <a:spcPts val="0"/>
              </a:spcAft>
              <a:buSzPts val="2000"/>
              <a:buChar char="•"/>
              <a:defRPr sz="2000"/>
            </a:lvl4pPr>
            <a:lvl5pPr marL="2286000" lvl="4" indent="-355600" algn="l">
              <a:lnSpc>
                <a:spcPct val="100000"/>
              </a:lnSpc>
              <a:spcBef>
                <a:spcPts val="400"/>
              </a:spcBef>
              <a:spcAft>
                <a:spcPts val="0"/>
              </a:spcAft>
              <a:buSzPts val="2000"/>
              <a:buChar char="•"/>
              <a:defRPr sz="2000"/>
            </a:lvl5pPr>
            <a:lvl6pPr marL="2743200" lvl="5" indent="-355600" algn="l">
              <a:lnSpc>
                <a:spcPct val="100000"/>
              </a:lnSpc>
              <a:spcBef>
                <a:spcPts val="400"/>
              </a:spcBef>
              <a:spcAft>
                <a:spcPts val="0"/>
              </a:spcAft>
              <a:buSzPts val="2000"/>
              <a:buChar char="•"/>
              <a:defRPr sz="2000"/>
            </a:lvl6pPr>
            <a:lvl7pPr marL="3200400" lvl="6" indent="-355600" algn="l">
              <a:lnSpc>
                <a:spcPct val="100000"/>
              </a:lnSpc>
              <a:spcBef>
                <a:spcPts val="400"/>
              </a:spcBef>
              <a:spcAft>
                <a:spcPts val="0"/>
              </a:spcAft>
              <a:buSzPts val="2000"/>
              <a:buChar char="•"/>
              <a:defRPr sz="2000"/>
            </a:lvl7pPr>
            <a:lvl8pPr marL="3657600" lvl="7" indent="-355600" algn="l">
              <a:lnSpc>
                <a:spcPct val="100000"/>
              </a:lnSpc>
              <a:spcBef>
                <a:spcPts val="400"/>
              </a:spcBef>
              <a:spcAft>
                <a:spcPts val="0"/>
              </a:spcAft>
              <a:buSzPts val="2000"/>
              <a:buChar char="•"/>
              <a:defRPr sz="2000"/>
            </a:lvl8pPr>
            <a:lvl9pPr marL="4114800" lvl="8" indent="-355600" algn="l">
              <a:lnSpc>
                <a:spcPct val="100000"/>
              </a:lnSpc>
              <a:spcBef>
                <a:spcPts val="400"/>
              </a:spcBef>
              <a:spcAft>
                <a:spcPts val="0"/>
              </a:spcAft>
              <a:buSzPts val="2000"/>
              <a:buChar char="•"/>
              <a:defRPr sz="2000"/>
            </a:lvl9pPr>
          </a:lstStyle>
          <a:p>
            <a:endParaRPr/>
          </a:p>
        </p:txBody>
      </p:sp>
      <p:sp>
        <p:nvSpPr>
          <p:cNvPr id="64" name="Google Shape;64;p11"/>
          <p:cNvSpPr txBox="1">
            <a:spLocks noGrp="1"/>
          </p:cNvSpPr>
          <p:nvPr>
            <p:ph type="body" idx="2"/>
          </p:nvPr>
        </p:nvSpPr>
        <p:spPr>
          <a:xfrm>
            <a:off x="457200" y="1600200"/>
            <a:ext cx="3008313" cy="44805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5" name="Google Shape;65;p11"/>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
        <p:nvSpPr>
          <p:cNvPr id="68" name="Google Shape;68;p11"/>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69"/>
        <p:cNvGrpSpPr/>
        <p:nvPr/>
      </p:nvGrpSpPr>
      <p:grpSpPr>
        <a:xfrm>
          <a:off x="0" y="0"/>
          <a:ext cx="0" cy="0"/>
          <a:chOff x="0" y="0"/>
          <a:chExt cx="0" cy="0"/>
        </a:xfrm>
      </p:grpSpPr>
      <p:sp>
        <p:nvSpPr>
          <p:cNvPr id="70" name="Google Shape;70;p12"/>
          <p:cNvSpPr/>
          <p:nvPr/>
        </p:nvSpPr>
        <p:spPr>
          <a:xfrm>
            <a:off x="9001124" y="4846320"/>
            <a:ext cx="142876" cy="201168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71" name="Google Shape;71;p12"/>
          <p:cNvSpPr>
            <a:spLocks noGrp="1"/>
          </p:cNvSpPr>
          <p:nvPr>
            <p:ph type="pic" idx="2"/>
          </p:nvPr>
        </p:nvSpPr>
        <p:spPr>
          <a:xfrm>
            <a:off x="-1" y="0"/>
            <a:ext cx="9000877" cy="4846320"/>
          </a:xfrm>
          <a:prstGeom prst="rect">
            <a:avLst/>
          </a:prstGeom>
          <a:solidFill>
            <a:srgbClr val="BFBFBF"/>
          </a:solidFill>
          <a:ln>
            <a:noFill/>
          </a:ln>
        </p:spPr>
      </p:sp>
      <p:sp>
        <p:nvSpPr>
          <p:cNvPr id="72" name="Google Shape;72;p12"/>
          <p:cNvSpPr txBox="1">
            <a:spLocks noGrp="1"/>
          </p:cNvSpPr>
          <p:nvPr>
            <p:ph type="body" idx="1"/>
          </p:nvPr>
        </p:nvSpPr>
        <p:spPr>
          <a:xfrm>
            <a:off x="457200" y="5715000"/>
            <a:ext cx="8153400" cy="4572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20"/>
              </a:spcBef>
              <a:spcAft>
                <a:spcPts val="0"/>
              </a:spcAft>
              <a:buClr>
                <a:schemeClr val="dk1"/>
              </a:buClr>
              <a:buSzPts val="1600"/>
              <a:buNone/>
              <a:defRPr sz="1600"/>
            </a:lvl1pPr>
            <a:lvl2pPr marL="914400" lvl="1" indent="-228600" algn="l">
              <a:lnSpc>
                <a:spcPct val="100000"/>
              </a:lnSpc>
              <a:spcBef>
                <a:spcPts val="60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73" name="Google Shape;73;p12"/>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2"/>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2"/>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1pPr>
            <a:lvl2pPr marL="0" marR="0" lvl="1"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2pPr>
            <a:lvl3pPr marL="0" marR="0" lvl="2"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3pPr>
            <a:lvl4pPr marL="0" marR="0" lvl="3"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4pPr>
            <a:lvl5pPr marL="0" marR="0" lvl="4"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5pPr>
            <a:lvl6pPr marL="0" marR="0" lvl="5"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6pPr>
            <a:lvl7pPr marL="0" marR="0" lvl="6"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7pPr>
            <a:lvl8pPr marL="0" marR="0" lvl="7"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8pPr>
            <a:lvl9pPr marL="0" marR="0" lvl="8" indent="0" algn="l">
              <a:lnSpc>
                <a:spcPct val="100000"/>
              </a:lnSpc>
              <a:spcBef>
                <a:spcPts val="0"/>
              </a:spcBef>
              <a:spcAft>
                <a:spcPts val="0"/>
              </a:spcAft>
              <a:buClr>
                <a:srgbClr val="000000"/>
              </a:buClr>
              <a:buSzPts val="2400"/>
              <a:buFont typeface="Arial"/>
              <a:buNone/>
              <a:defRPr sz="2400" b="1"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
        <p:nvSpPr>
          <p:cNvPr id="76" name="Google Shape;76;p12"/>
          <p:cNvSpPr txBox="1">
            <a:spLocks noGrp="1"/>
          </p:cNvSpPr>
          <p:nvPr>
            <p:ph type="title"/>
          </p:nvPr>
        </p:nvSpPr>
        <p:spPr>
          <a:xfrm>
            <a:off x="457200" y="4953000"/>
            <a:ext cx="8153400" cy="7620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dk2"/>
              </a:buClr>
              <a:buSzPts val="3200"/>
              <a:buFont typeface="Arial Black"/>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12"/>
          <p:cNvSpPr/>
          <p:nvPr/>
        </p:nvSpPr>
        <p:spPr>
          <a:xfrm>
            <a:off x="9001124" y="0"/>
            <a:ext cx="142876" cy="484632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lvl1pPr marR="0" lvl="0" algn="l" rtl="0">
              <a:lnSpc>
                <a:spcPct val="100000"/>
              </a:lnSpc>
              <a:spcBef>
                <a:spcPts val="0"/>
              </a:spcBef>
              <a:spcAft>
                <a:spcPts val="0"/>
              </a:spcAft>
              <a:buClr>
                <a:schemeClr val="dk2"/>
              </a:buClr>
              <a:buSzPts val="3600"/>
              <a:buFont typeface="Arial Black"/>
              <a:buNone/>
              <a:defRPr sz="3600" b="0" i="0" u="none" strike="noStrike" cap="none">
                <a:solidFill>
                  <a:schemeClr val="dk2"/>
                </a:solidFill>
                <a:latin typeface="Arial Black"/>
                <a:ea typeface="Arial Black"/>
                <a:cs typeface="Arial Black"/>
                <a:sym typeface="Arial Black"/>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
          <p:cNvSpPr txBox="1">
            <a:spLocks noGrp="1"/>
          </p:cNvSpPr>
          <p:nvPr>
            <p:ph type="body" idx="1"/>
          </p:nvPr>
        </p:nvSpPr>
        <p:spPr>
          <a:xfrm>
            <a:off x="457200" y="1752600"/>
            <a:ext cx="7620000" cy="4373563"/>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400"/>
              </a:spcBef>
              <a:spcAft>
                <a:spcPts val="0"/>
              </a:spcAft>
              <a:buClr>
                <a:schemeClr val="dk1"/>
              </a:buClr>
              <a:buSzPts val="2000"/>
              <a:buFont typeface="Arial"/>
              <a:buNone/>
              <a:defRPr sz="2000" b="1" i="0" u="none" strike="noStrike" cap="none">
                <a:solidFill>
                  <a:schemeClr val="dk1"/>
                </a:solidFill>
                <a:latin typeface="Arial"/>
                <a:ea typeface="Arial"/>
                <a:cs typeface="Arial"/>
                <a:sym typeface="Arial"/>
              </a:defRPr>
            </a:lvl1pPr>
            <a:lvl2pPr marL="914400" marR="0" lvl="1" indent="-355600" algn="l" rtl="0">
              <a:lnSpc>
                <a:spcPct val="100000"/>
              </a:lnSpc>
              <a:spcBef>
                <a:spcPts val="600"/>
              </a:spcBef>
              <a:spcAft>
                <a:spcPts val="0"/>
              </a:spcAft>
              <a:buClr>
                <a:schemeClr val="dk2"/>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42900" algn="l" rtl="0">
              <a:lnSpc>
                <a:spcPct val="100000"/>
              </a:lnSpc>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42900" algn="l" rtl="0">
              <a:lnSpc>
                <a:spcPct val="100000"/>
              </a:lnSpc>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100000"/>
              </a:lnSpc>
              <a:spcBef>
                <a:spcPts val="360"/>
              </a:spcBef>
              <a:spcAft>
                <a:spcPts val="0"/>
              </a:spcAft>
              <a:buClr>
                <a:schemeClr val="dk2"/>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 name="Google Shape;12;p3"/>
          <p:cNvSpPr txBox="1">
            <a:spLocks noGrp="1"/>
          </p:cNvSpPr>
          <p:nvPr>
            <p:ph type="dt" idx="10"/>
          </p:nvPr>
        </p:nvSpPr>
        <p:spPr>
          <a:xfrm>
            <a:off x="457200" y="6172201"/>
            <a:ext cx="3429000" cy="304800"/>
          </a:xfrm>
          <a:prstGeom prst="rect">
            <a:avLst/>
          </a:prstGeom>
          <a:noFill/>
          <a:ln>
            <a:noFill/>
          </a:ln>
        </p:spPr>
        <p:txBody>
          <a:bodyPr spcFirstLastPara="1" wrap="square" lIns="91425" tIns="45700" rIns="91425" bIns="0" anchor="b"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3"/>
          <p:cNvSpPr txBox="1">
            <a:spLocks noGrp="1"/>
          </p:cNvSpPr>
          <p:nvPr>
            <p:ph type="ftr" idx="11"/>
          </p:nvPr>
        </p:nvSpPr>
        <p:spPr>
          <a:xfrm>
            <a:off x="457200" y="6492875"/>
            <a:ext cx="3429000" cy="28384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3"/>
          <p:cNvSpPr txBox="1">
            <a:spLocks noGrp="1"/>
          </p:cNvSpPr>
          <p:nvPr>
            <p:ph type="sldNum" idx="12"/>
          </p:nvPr>
        </p:nvSpPr>
        <p:spPr>
          <a:xfrm rot="-5400000">
            <a:off x="8227377" y="5885497"/>
            <a:ext cx="1315721" cy="365125"/>
          </a:xfrm>
          <a:prstGeom prst="rect">
            <a:avLst/>
          </a:prstGeom>
          <a:noFill/>
          <a:ln>
            <a:noFill/>
          </a:ln>
        </p:spPr>
        <p:txBody>
          <a:bodyPr spcFirstLastPara="1" wrap="square" lIns="91425" tIns="45700" rIns="91425" bIns="45700" anchor="ctr" anchorCtr="0">
            <a:noAutofit/>
          </a:bodyPr>
          <a:lstStyle>
            <a:lvl1pPr marL="0" marR="0" lvl="0"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1pPr>
            <a:lvl2pPr marL="0" marR="0" lvl="1"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2pPr>
            <a:lvl3pPr marL="0" marR="0" lvl="2"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3pPr>
            <a:lvl4pPr marL="0" marR="0" lvl="3"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4pPr>
            <a:lvl5pPr marL="0" marR="0" lvl="4"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5pPr>
            <a:lvl6pPr marL="0" marR="0" lvl="5"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6pPr>
            <a:lvl7pPr marL="0" marR="0" lvl="6"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7pPr>
            <a:lvl8pPr marL="0" marR="0" lvl="7"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8pPr>
            <a:lvl9pPr marL="0" marR="0" lvl="8" indent="0" algn="l" rtl="0">
              <a:lnSpc>
                <a:spcPct val="100000"/>
              </a:lnSpc>
              <a:spcBef>
                <a:spcPts val="0"/>
              </a:spcBef>
              <a:spcAft>
                <a:spcPts val="0"/>
              </a:spcAft>
              <a:buClr>
                <a:srgbClr val="000000"/>
              </a:buClr>
              <a:buSzPts val="2400"/>
              <a:buFont typeface="Arial"/>
              <a:buNone/>
              <a:defRPr sz="2400" b="1" i="0" u="none" strike="noStrike" cap="none">
                <a:solidFill>
                  <a:schemeClr val="dk2"/>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IN"/>
              <a:t>‹#›</a:t>
            </a:fld>
            <a:endParaRPr/>
          </a:p>
        </p:txBody>
      </p:sp>
      <p:sp>
        <p:nvSpPr>
          <p:cNvPr id="15" name="Google Shape;15;p3"/>
          <p:cNvSpPr/>
          <p:nvPr/>
        </p:nvSpPr>
        <p:spPr>
          <a:xfrm>
            <a:off x="9001124" y="0"/>
            <a:ext cx="142876" cy="13716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16" name="Google Shape;16;p3"/>
          <p:cNvSpPr/>
          <p:nvPr/>
        </p:nvSpPr>
        <p:spPr>
          <a:xfrm>
            <a:off x="9001124" y="1371600"/>
            <a:ext cx="142876" cy="54864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graphicFrame>
        <p:nvGraphicFramePr>
          <p:cNvPr id="94" name="Google Shape;94;p1"/>
          <p:cNvGraphicFramePr/>
          <p:nvPr>
            <p:extLst>
              <p:ext uri="{D42A27DB-BD31-4B8C-83A1-F6EECF244321}">
                <p14:modId xmlns:p14="http://schemas.microsoft.com/office/powerpoint/2010/main" val="829284076"/>
              </p:ext>
            </p:extLst>
          </p:nvPr>
        </p:nvGraphicFramePr>
        <p:xfrm>
          <a:off x="0" y="457200"/>
          <a:ext cx="8991600" cy="1295400"/>
        </p:xfrm>
        <a:graphic>
          <a:graphicData uri="http://schemas.openxmlformats.org/drawingml/2006/table">
            <a:tbl>
              <a:tblPr firstRow="1" bandRow="1">
                <a:tableStyleId>{2E4FE2EC-4CB0-40EA-A092-AD448B64FB4C}</a:tableStyleId>
              </a:tblPr>
              <a:tblGrid>
                <a:gridCol w="1665100">
                  <a:extLst>
                    <a:ext uri="{9D8B030D-6E8A-4147-A177-3AD203B41FA5}">
                      <a16:colId xmlns:a16="http://schemas.microsoft.com/office/drawing/2014/main" val="20000"/>
                    </a:ext>
                  </a:extLst>
                </a:gridCol>
                <a:gridCol w="7326500">
                  <a:extLst>
                    <a:ext uri="{9D8B030D-6E8A-4147-A177-3AD203B41FA5}">
                      <a16:colId xmlns:a16="http://schemas.microsoft.com/office/drawing/2014/main" val="20001"/>
                    </a:ext>
                  </a:extLst>
                </a:gridCol>
              </a:tblGrid>
              <a:tr h="1295400">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chemeClr val="dk1"/>
                        </a:solidFill>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IN" sz="1800" b="1" u="none" strike="noStrike" cap="none" dirty="0">
                          <a:solidFill>
                            <a:schemeClr val="dk1"/>
                          </a:solidFill>
                          <a:latin typeface="Century Schoolbook" panose="02040604050505020304" pitchFamily="18" charset="0"/>
                          <a:sym typeface="Century Schoolbook"/>
                        </a:rPr>
                        <a:t>BMS INSTITUTE OF TECHNOLOGY AND MANAGEMENT YELAHANKA BANGALORE  </a:t>
                      </a:r>
                      <a:endParaRPr sz="1400" u="none" strike="noStrike" cap="none" dirty="0">
                        <a:latin typeface="Century Schoolbook" panose="02040604050505020304" pitchFamily="18" charset="0"/>
                      </a:endParaRPr>
                    </a:p>
                    <a:p>
                      <a:pPr marL="0" marR="0" lvl="0" indent="0" algn="ctr" rtl="0">
                        <a:lnSpc>
                          <a:spcPct val="100000"/>
                        </a:lnSpc>
                        <a:spcBef>
                          <a:spcPts val="0"/>
                        </a:spcBef>
                        <a:spcAft>
                          <a:spcPts val="0"/>
                        </a:spcAft>
                        <a:buClr>
                          <a:srgbClr val="000000"/>
                        </a:buClr>
                        <a:buSzPts val="1800"/>
                        <a:buFont typeface="Arial"/>
                        <a:buNone/>
                      </a:pPr>
                      <a:r>
                        <a:rPr lang="en-IN" sz="1800" b="1" u="none" strike="noStrike" cap="none" dirty="0">
                          <a:solidFill>
                            <a:schemeClr val="dk1"/>
                          </a:solidFill>
                          <a:latin typeface="Century Schoolbook" panose="02040604050505020304" pitchFamily="18" charset="0"/>
                          <a:sym typeface="Century Schoolbook"/>
                        </a:rPr>
                        <a:t>Department of Computer Science &amp; Engineering</a:t>
                      </a:r>
                      <a:endParaRPr sz="1800" b="1" u="none" strike="noStrike" cap="none" dirty="0">
                        <a:solidFill>
                          <a:schemeClr val="dk1"/>
                        </a:solidFill>
                        <a:latin typeface="Century Schoolbook" panose="02040604050505020304" pitchFamily="18" charset="0"/>
                        <a:sym typeface="Century Schoolbook"/>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dk1"/>
                        </a:solidFill>
                      </a:endParaRPr>
                    </a:p>
                  </a:txBody>
                  <a:tcPr marL="91450" marR="91450" marT="45725" marB="45725"/>
                </a:tc>
                <a:extLst>
                  <a:ext uri="{0D108BD9-81ED-4DB2-BD59-A6C34878D82A}">
                    <a16:rowId xmlns:a16="http://schemas.microsoft.com/office/drawing/2014/main" val="10000"/>
                  </a:ext>
                </a:extLst>
              </a:tr>
            </a:tbl>
          </a:graphicData>
        </a:graphic>
      </p:graphicFrame>
      <p:sp>
        <p:nvSpPr>
          <p:cNvPr id="95" name="Google Shape;95;p1"/>
          <p:cNvSpPr txBox="1">
            <a:spLocks noGrp="1"/>
          </p:cNvSpPr>
          <p:nvPr>
            <p:ph type="subTitle" idx="1"/>
          </p:nvPr>
        </p:nvSpPr>
        <p:spPr>
          <a:xfrm>
            <a:off x="990600" y="1905000"/>
            <a:ext cx="7315200" cy="4267200"/>
          </a:xfrm>
          <a:prstGeom prst="rect">
            <a:avLst/>
          </a:prstGeom>
          <a:noFill/>
          <a:ln>
            <a:noFill/>
          </a:ln>
        </p:spPr>
        <p:txBody>
          <a:bodyPr spcFirstLastPara="1" wrap="square" lIns="91425" tIns="45700" rIns="91425" bIns="45700" anchor="t" anchorCtr="0">
            <a:normAutofit fontScale="62500" lnSpcReduction="20000"/>
          </a:bodyPr>
          <a:lstStyle/>
          <a:p>
            <a:pPr marL="0" lvl="0" indent="0" algn="ctr" rtl="0">
              <a:lnSpc>
                <a:spcPct val="100000"/>
              </a:lnSpc>
              <a:spcBef>
                <a:spcPts val="0"/>
              </a:spcBef>
              <a:spcAft>
                <a:spcPts val="0"/>
              </a:spcAft>
              <a:buSzPct val="100000"/>
              <a:buNone/>
            </a:pPr>
            <a:r>
              <a:rPr lang="en-GB" sz="2800" b="1" dirty="0">
                <a:latin typeface="Century Schoolbook"/>
                <a:ea typeface="Century Schoolbook"/>
                <a:cs typeface="Century Schoolbook"/>
                <a:sym typeface="Century Schoolbook"/>
              </a:rPr>
              <a:t>Blockchain-Based Supply Chain Transparency for Agricultural Produce</a:t>
            </a:r>
          </a:p>
          <a:p>
            <a:pPr marL="0" lvl="0" indent="0" algn="ctr" rtl="0">
              <a:lnSpc>
                <a:spcPct val="100000"/>
              </a:lnSpc>
              <a:spcBef>
                <a:spcPts val="0"/>
              </a:spcBef>
              <a:spcAft>
                <a:spcPts val="0"/>
              </a:spcAft>
              <a:buSzPct val="100000"/>
              <a:buNone/>
            </a:pPr>
            <a:endParaRPr sz="2800" b="1" dirty="0">
              <a:latin typeface="Century Schoolbook"/>
              <a:ea typeface="Century Schoolbook"/>
              <a:cs typeface="Century Schoolbook"/>
              <a:sym typeface="Century Schoolbook"/>
            </a:endParaRPr>
          </a:p>
          <a:p>
            <a:pPr marL="0" lvl="0" indent="0" algn="ctr">
              <a:spcBef>
                <a:spcPts val="776"/>
              </a:spcBef>
              <a:buSzPct val="100000"/>
            </a:pPr>
            <a:r>
              <a:rPr lang="en-GB" sz="1600" b="1" dirty="0">
                <a:latin typeface="Century Schoolbook"/>
                <a:ea typeface="Century Schoolbook"/>
                <a:cs typeface="Century Schoolbook"/>
                <a:sym typeface="Century Schoolbook"/>
              </a:rPr>
              <a:t>Rishith Suresh (IBY23CS182)</a:t>
            </a:r>
          </a:p>
          <a:p>
            <a:pPr marL="0" lvl="0" indent="0" algn="ctr">
              <a:spcBef>
                <a:spcPts val="776"/>
              </a:spcBef>
              <a:buSzPct val="100000"/>
            </a:pPr>
            <a:r>
              <a:rPr lang="en-GB" sz="1600" b="1" dirty="0">
                <a:latin typeface="Century Schoolbook"/>
                <a:ea typeface="Century Schoolbook"/>
                <a:cs typeface="Century Schoolbook"/>
                <a:sym typeface="Century Schoolbook"/>
              </a:rPr>
              <a:t>Neha H (IBY23CS142)</a:t>
            </a:r>
          </a:p>
          <a:p>
            <a:pPr marL="0" lvl="0" indent="0" algn="ctr">
              <a:spcBef>
                <a:spcPts val="776"/>
              </a:spcBef>
              <a:buSzPct val="100000"/>
            </a:pPr>
            <a:r>
              <a:rPr lang="en-GB" sz="1600" b="1" dirty="0">
                <a:latin typeface="Century Schoolbook"/>
                <a:ea typeface="Century Schoolbook"/>
                <a:cs typeface="Century Schoolbook"/>
                <a:sym typeface="Century Schoolbook"/>
              </a:rPr>
              <a:t>Nisha N (IBY23CS151)</a:t>
            </a:r>
          </a:p>
          <a:p>
            <a:pPr marL="0" lvl="0" indent="0" algn="ctr">
              <a:spcBef>
                <a:spcPts val="776"/>
              </a:spcBef>
              <a:buSzPct val="100000"/>
            </a:pPr>
            <a:r>
              <a:rPr lang="en-GB" sz="1600" b="1" dirty="0">
                <a:latin typeface="Century Schoolbook"/>
                <a:ea typeface="Century Schoolbook"/>
                <a:cs typeface="Century Schoolbook"/>
                <a:sym typeface="Century Schoolbook"/>
              </a:rPr>
              <a:t>Neha Gujjar (IBY23CS141)</a:t>
            </a:r>
          </a:p>
          <a:p>
            <a:pPr marL="0" lvl="0" indent="0" algn="ctr" rtl="0">
              <a:lnSpc>
                <a:spcPct val="100000"/>
              </a:lnSpc>
              <a:spcBef>
                <a:spcPts val="776"/>
              </a:spcBef>
              <a:spcAft>
                <a:spcPts val="0"/>
              </a:spcAft>
              <a:buClr>
                <a:schemeClr val="dk2"/>
              </a:buClr>
              <a:buSzPct val="100000"/>
              <a:buNone/>
            </a:pPr>
            <a:endParaRPr sz="1600" b="1" dirty="0">
              <a:latin typeface="Century Schoolbook"/>
              <a:ea typeface="Century Schoolbook"/>
              <a:cs typeface="Century Schoolbook"/>
              <a:sym typeface="Century Schoolbook"/>
            </a:endParaRPr>
          </a:p>
          <a:p>
            <a:pPr marL="0" lvl="0" indent="0" algn="ctr" rtl="0">
              <a:lnSpc>
                <a:spcPct val="100000"/>
              </a:lnSpc>
              <a:spcBef>
                <a:spcPts val="776"/>
              </a:spcBef>
              <a:spcAft>
                <a:spcPts val="0"/>
              </a:spcAft>
              <a:buClr>
                <a:srgbClr val="0070C0"/>
              </a:buClr>
              <a:buSzPct val="100000"/>
              <a:buNone/>
            </a:pPr>
            <a:r>
              <a:rPr lang="en-IN" sz="1600" b="1" dirty="0">
                <a:solidFill>
                  <a:srgbClr val="0070C0"/>
                </a:solidFill>
                <a:latin typeface="Century Schoolbook"/>
                <a:ea typeface="Century Schoolbook"/>
                <a:cs typeface="Century Schoolbook"/>
                <a:sym typeface="Century Schoolbook"/>
              </a:rPr>
              <a:t>B.E.</a:t>
            </a:r>
            <a:endParaRPr dirty="0"/>
          </a:p>
          <a:p>
            <a:pPr marL="0" lvl="0" indent="0" algn="ctr" rtl="0">
              <a:lnSpc>
                <a:spcPct val="100000"/>
              </a:lnSpc>
              <a:spcBef>
                <a:spcPts val="776"/>
              </a:spcBef>
              <a:spcAft>
                <a:spcPts val="0"/>
              </a:spcAft>
              <a:buClr>
                <a:srgbClr val="0070C0"/>
              </a:buClr>
              <a:buSzPct val="100000"/>
              <a:buNone/>
            </a:pPr>
            <a:r>
              <a:rPr lang="en-IN" sz="1600" b="1" dirty="0">
                <a:solidFill>
                  <a:srgbClr val="0070C0"/>
                </a:solidFill>
                <a:latin typeface="Century Schoolbook"/>
                <a:ea typeface="Century Schoolbook"/>
                <a:cs typeface="Century Schoolbook"/>
                <a:sym typeface="Century Schoolbook"/>
              </a:rPr>
              <a:t>COMPUTER SCIENCE AND ENGINEERING</a:t>
            </a:r>
            <a:endParaRPr dirty="0"/>
          </a:p>
          <a:p>
            <a:pPr marL="0" lvl="0" indent="0" algn="ctr" rtl="0">
              <a:lnSpc>
                <a:spcPct val="100000"/>
              </a:lnSpc>
              <a:spcBef>
                <a:spcPts val="776"/>
              </a:spcBef>
              <a:spcAft>
                <a:spcPts val="0"/>
              </a:spcAft>
              <a:buClr>
                <a:schemeClr val="dk2"/>
              </a:buClr>
              <a:buSzPct val="100000"/>
              <a:buNone/>
            </a:pPr>
            <a:endParaRPr sz="1600" b="1" dirty="0">
              <a:latin typeface="Century Schoolbook"/>
              <a:ea typeface="Century Schoolbook"/>
              <a:cs typeface="Century Schoolbook"/>
              <a:sym typeface="Century Schoolbook"/>
            </a:endParaRPr>
          </a:p>
          <a:p>
            <a:pPr marL="0" lvl="0" indent="0" algn="ctr" rtl="0">
              <a:lnSpc>
                <a:spcPct val="100000"/>
              </a:lnSpc>
              <a:spcBef>
                <a:spcPts val="820"/>
              </a:spcBef>
              <a:spcAft>
                <a:spcPts val="0"/>
              </a:spcAft>
              <a:buClr>
                <a:schemeClr val="dk2"/>
              </a:buClr>
              <a:buSzPct val="100000"/>
              <a:buNone/>
            </a:pPr>
            <a:r>
              <a:rPr lang="en-IN" b="1" dirty="0">
                <a:latin typeface="Century Schoolbook"/>
                <a:ea typeface="Century Schoolbook"/>
                <a:cs typeface="Century Schoolbook"/>
                <a:sym typeface="Century Schoolbook"/>
              </a:rPr>
              <a:t>UNDER THE GUIDANCE OF:</a:t>
            </a:r>
            <a:endParaRPr dirty="0"/>
          </a:p>
          <a:p>
            <a:pPr marL="0" lvl="0" indent="0" algn="ctr">
              <a:spcBef>
                <a:spcPts val="809"/>
              </a:spcBef>
              <a:buSzPct val="100000"/>
            </a:pPr>
            <a:r>
              <a:rPr lang="en-IN" sz="1900" b="1" dirty="0">
                <a:latin typeface="Century Schoolbook"/>
                <a:ea typeface="Century Schoolbook"/>
                <a:cs typeface="Century Schoolbook"/>
                <a:sym typeface="Century Schoolbook"/>
              </a:rPr>
              <a:t>Dr </a:t>
            </a:r>
            <a:r>
              <a:rPr lang="en-IN" sz="1900" b="1" dirty="0" err="1">
                <a:latin typeface="Century Schoolbook"/>
                <a:ea typeface="Century Schoolbook"/>
                <a:cs typeface="Century Schoolbook"/>
                <a:sym typeface="Century Schoolbook"/>
              </a:rPr>
              <a:t>Sagargouda</a:t>
            </a:r>
            <a:r>
              <a:rPr lang="en-IN" sz="1900" b="1" dirty="0">
                <a:latin typeface="Century Schoolbook"/>
                <a:ea typeface="Century Schoolbook"/>
                <a:cs typeface="Century Schoolbook"/>
                <a:sym typeface="Century Schoolbook"/>
              </a:rPr>
              <a:t> Patil</a:t>
            </a:r>
          </a:p>
          <a:p>
            <a:pPr marL="0" lvl="0" indent="0" algn="ctr">
              <a:spcBef>
                <a:spcPts val="809"/>
              </a:spcBef>
              <a:buSzPct val="100000"/>
            </a:pPr>
            <a:r>
              <a:rPr lang="en-IN" sz="1900" b="1" dirty="0">
                <a:latin typeface="Century Schoolbook"/>
                <a:ea typeface="Century Schoolbook"/>
                <a:cs typeface="Century Schoolbook"/>
                <a:sym typeface="Century Schoolbook"/>
              </a:rPr>
              <a:t>Associate Professor</a:t>
            </a:r>
          </a:p>
          <a:p>
            <a:pPr marL="0" lvl="0" indent="0" algn="ctr" rtl="0">
              <a:lnSpc>
                <a:spcPct val="100000"/>
              </a:lnSpc>
              <a:spcBef>
                <a:spcPts val="809"/>
              </a:spcBef>
              <a:spcAft>
                <a:spcPts val="0"/>
              </a:spcAft>
              <a:buClr>
                <a:schemeClr val="dk2"/>
              </a:buClr>
              <a:buSzPct val="100000"/>
              <a:buNone/>
            </a:pPr>
            <a:r>
              <a:rPr lang="en-IN" sz="1900" b="1" dirty="0">
                <a:latin typeface="Century Schoolbook"/>
                <a:ea typeface="Century Schoolbook"/>
                <a:cs typeface="Century Schoolbook"/>
                <a:sym typeface="Century Schoolbook"/>
              </a:rPr>
              <a:t>DEPT. OF CSE</a:t>
            </a:r>
            <a:endParaRPr dirty="0"/>
          </a:p>
          <a:p>
            <a:pPr marL="0" lvl="0" indent="0" algn="ctr" rtl="0">
              <a:lnSpc>
                <a:spcPct val="100000"/>
              </a:lnSpc>
              <a:spcBef>
                <a:spcPts val="809"/>
              </a:spcBef>
              <a:spcAft>
                <a:spcPts val="0"/>
              </a:spcAft>
              <a:buClr>
                <a:schemeClr val="dk2"/>
              </a:buClr>
              <a:buSzPct val="100000"/>
              <a:buNone/>
            </a:pPr>
            <a:r>
              <a:rPr lang="en-IN" sz="1900" b="1" dirty="0">
                <a:latin typeface="Century Schoolbook"/>
                <a:ea typeface="Century Schoolbook"/>
                <a:cs typeface="Century Schoolbook"/>
                <a:sym typeface="Century Schoolbook"/>
              </a:rPr>
              <a:t>BMSIT&amp;M</a:t>
            </a:r>
            <a:endParaRPr dirty="0"/>
          </a:p>
          <a:p>
            <a:pPr marL="0" lvl="0" indent="0" algn="ctr" rtl="0">
              <a:lnSpc>
                <a:spcPct val="100000"/>
              </a:lnSpc>
              <a:spcBef>
                <a:spcPts val="809"/>
              </a:spcBef>
              <a:spcAft>
                <a:spcPts val="0"/>
              </a:spcAft>
              <a:buClr>
                <a:schemeClr val="dk2"/>
              </a:buClr>
              <a:buSzPct val="100000"/>
              <a:buNone/>
            </a:pPr>
            <a:r>
              <a:rPr lang="en-IN" sz="1900" b="1" dirty="0">
                <a:latin typeface="Century Schoolbook"/>
                <a:ea typeface="Century Schoolbook"/>
                <a:cs typeface="Century Schoolbook"/>
                <a:sym typeface="Century Schoolbook"/>
              </a:rPr>
              <a:t>2024-25</a:t>
            </a:r>
            <a:endParaRPr dirty="0"/>
          </a:p>
          <a:p>
            <a:pPr marL="0" lvl="0" indent="0" algn="ctr" rtl="0">
              <a:lnSpc>
                <a:spcPct val="100000"/>
              </a:lnSpc>
              <a:spcBef>
                <a:spcPts val="820"/>
              </a:spcBef>
              <a:spcAft>
                <a:spcPts val="0"/>
              </a:spcAft>
              <a:buClr>
                <a:schemeClr val="dk2"/>
              </a:buClr>
              <a:buSzPct val="100000"/>
              <a:buNone/>
            </a:pPr>
            <a:endParaRPr dirty="0">
              <a:latin typeface="Century Schoolbook"/>
              <a:ea typeface="Century Schoolbook"/>
              <a:cs typeface="Century Schoolbook"/>
              <a:sym typeface="Century Schoolbook"/>
            </a:endParaRPr>
          </a:p>
        </p:txBody>
      </p:sp>
      <p:pic>
        <p:nvPicPr>
          <p:cNvPr id="96" name="Google Shape;96;p1"/>
          <p:cNvPicPr preferRelativeResize="0"/>
          <p:nvPr/>
        </p:nvPicPr>
        <p:blipFill rotWithShape="1">
          <a:blip r:embed="rId3">
            <a:alphaModFix/>
          </a:blip>
          <a:srcRect/>
          <a:stretch/>
        </p:blipFill>
        <p:spPr>
          <a:xfrm>
            <a:off x="299085" y="374261"/>
            <a:ext cx="1301115" cy="130213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3EB62369-8778-2358-0F0F-6F3A6E5F5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79B9C8-E3D8-80CA-41A6-7603AF97DEF8}"/>
              </a:ext>
            </a:extLst>
          </p:cNvPr>
          <p:cNvSpPr>
            <a:spLocks noGrp="1"/>
          </p:cNvSpPr>
          <p:nvPr>
            <p:ph type="title"/>
          </p:nvPr>
        </p:nvSpPr>
        <p:spPr>
          <a:xfrm>
            <a:off x="392596" y="800259"/>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LITERATURE SURVEY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F990849-2F71-DEC9-19FE-EAC29C7393B2}"/>
              </a:ext>
            </a:extLst>
          </p:cNvPr>
          <p:cNvGraphicFramePr>
            <a:graphicFrameLocks noGrp="1"/>
          </p:cNvGraphicFramePr>
          <p:nvPr>
            <p:extLst>
              <p:ext uri="{D42A27DB-BD31-4B8C-83A1-F6EECF244321}">
                <p14:modId xmlns:p14="http://schemas.microsoft.com/office/powerpoint/2010/main" val="967016425"/>
              </p:ext>
            </p:extLst>
          </p:nvPr>
        </p:nvGraphicFramePr>
        <p:xfrm>
          <a:off x="536712" y="939407"/>
          <a:ext cx="8110332" cy="5041356"/>
        </p:xfrm>
        <a:graphic>
          <a:graphicData uri="http://schemas.openxmlformats.org/drawingml/2006/table">
            <a:tbl>
              <a:tblPr/>
              <a:tblGrid>
                <a:gridCol w="1351722">
                  <a:extLst>
                    <a:ext uri="{9D8B030D-6E8A-4147-A177-3AD203B41FA5}">
                      <a16:colId xmlns:a16="http://schemas.microsoft.com/office/drawing/2014/main" val="363474881"/>
                    </a:ext>
                  </a:extLst>
                </a:gridCol>
                <a:gridCol w="1351722">
                  <a:extLst>
                    <a:ext uri="{9D8B030D-6E8A-4147-A177-3AD203B41FA5}">
                      <a16:colId xmlns:a16="http://schemas.microsoft.com/office/drawing/2014/main" val="2633654133"/>
                    </a:ext>
                  </a:extLst>
                </a:gridCol>
                <a:gridCol w="1351722">
                  <a:extLst>
                    <a:ext uri="{9D8B030D-6E8A-4147-A177-3AD203B41FA5}">
                      <a16:colId xmlns:a16="http://schemas.microsoft.com/office/drawing/2014/main" val="3197056829"/>
                    </a:ext>
                  </a:extLst>
                </a:gridCol>
                <a:gridCol w="1351722">
                  <a:extLst>
                    <a:ext uri="{9D8B030D-6E8A-4147-A177-3AD203B41FA5}">
                      <a16:colId xmlns:a16="http://schemas.microsoft.com/office/drawing/2014/main" val="4263364937"/>
                    </a:ext>
                  </a:extLst>
                </a:gridCol>
                <a:gridCol w="1351722">
                  <a:extLst>
                    <a:ext uri="{9D8B030D-6E8A-4147-A177-3AD203B41FA5}">
                      <a16:colId xmlns:a16="http://schemas.microsoft.com/office/drawing/2014/main" val="1581308333"/>
                    </a:ext>
                  </a:extLst>
                </a:gridCol>
                <a:gridCol w="1351722">
                  <a:extLst>
                    <a:ext uri="{9D8B030D-6E8A-4147-A177-3AD203B41FA5}">
                      <a16:colId xmlns:a16="http://schemas.microsoft.com/office/drawing/2014/main" val="2909178463"/>
                    </a:ext>
                  </a:extLst>
                </a:gridCol>
              </a:tblGrid>
              <a:tr h="85851">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Paper Title / Author (Year)</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Technology</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Region/Context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Focus Crop/Product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Key Features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Gaps / Limitations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605202"/>
                  </a:ext>
                </a:extLst>
              </a:tr>
              <a:tr h="653427">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Blockchain-Driven Food Supply Chains: A Systematic Review for Unexplored Opportunities (Ellahi et al., 2024)</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Blockchain, Smart Contracts, IoT integration; Systematic Literature Review </a:t>
                      </a:r>
                      <a:r>
                        <a:rPr lang="en-GB" sz="1200" baseline="30000" dirty="0">
                          <a:solidFill>
                            <a:srgbClr val="575B5F"/>
                          </a:solidFill>
                          <a:effectLst/>
                          <a:latin typeface="Times New Roman" panose="02020603050405020304" pitchFamily="18" charset="0"/>
                          <a:cs typeface="Times New Roman" panose="02020603050405020304" pitchFamily="18" charset="0"/>
                        </a:rPr>
                        <a:t>38</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Global scope – studies and cases from multiple regions (China, Europe, India, US, etc.) </a:t>
                      </a:r>
                      <a:r>
                        <a:rPr lang="en-GB" sz="1200" baseline="30000" dirty="0">
                          <a:solidFill>
                            <a:srgbClr val="575B5F"/>
                          </a:solidFill>
                          <a:effectLst/>
                          <a:latin typeface="Times New Roman" panose="02020603050405020304" pitchFamily="18" charset="0"/>
                          <a:cs typeface="Times New Roman" panose="02020603050405020304" pitchFamily="18" charset="0"/>
                        </a:rPr>
                        <a:t>39</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General agri-food products: livestock, dairy, fruits, vegetables, grains, meat (broader food supply chain) </a:t>
                      </a:r>
                      <a:r>
                        <a:rPr lang="en-GB" sz="1200" baseline="30000" dirty="0">
                          <a:solidFill>
                            <a:srgbClr val="575B5F"/>
                          </a:solidFill>
                          <a:effectLst/>
                          <a:latin typeface="Times New Roman" panose="02020603050405020304" pitchFamily="18" charset="0"/>
                          <a:cs typeface="Times New Roman" panose="02020603050405020304" pitchFamily="18" charset="0"/>
                        </a:rPr>
                        <a:t>40</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Identifies major blockchain drivers: traceability, transparency, security, cost reduction, food safety</a:t>
                      </a:r>
                      <a:r>
                        <a:rPr lang="en-GB" sz="1200" baseline="30000">
                          <a:solidFill>
                            <a:srgbClr val="575B5F"/>
                          </a:solidFill>
                          <a:effectLst/>
                          <a:latin typeface="Times New Roman" panose="02020603050405020304" pitchFamily="18" charset="0"/>
                          <a:cs typeface="Times New Roman" panose="02020603050405020304" pitchFamily="18" charset="0"/>
                        </a:rPr>
                        <a:t>41</a:t>
                      </a:r>
                      <a:r>
                        <a:rPr lang="en-GB" sz="1200">
                          <a:solidFill>
                            <a:srgbClr val="1B1C1D"/>
                          </a:solidFill>
                          <a:effectLst/>
                          <a:latin typeface="Times New Roman" panose="02020603050405020304" pitchFamily="18" charset="0"/>
                          <a:cs typeface="Times New Roman" panose="02020603050405020304" pitchFamily="18" charset="0"/>
                        </a:rPr>
                        <a:t>; Highlights underutilized drivers: food donation, redistribution, financing, animal welfare, waste management</a:t>
                      </a:r>
                      <a:r>
                        <a:rPr lang="en-GB" sz="1200" baseline="30000">
                          <a:solidFill>
                            <a:srgbClr val="575B5F"/>
                          </a:solidFill>
                          <a:effectLst/>
                          <a:latin typeface="Times New Roman" panose="02020603050405020304" pitchFamily="18" charset="0"/>
                          <a:cs typeface="Times New Roman" panose="02020603050405020304" pitchFamily="18" charset="0"/>
                        </a:rPr>
                        <a:t>42</a:t>
                      </a:r>
                      <a:r>
                        <a:rPr lang="en-GB" sz="120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Underexplored drivers: donation, redistribution, waste management, financing, animal welfare</a:t>
                      </a:r>
                      <a:r>
                        <a:rPr lang="en-GB" sz="1200" baseline="30000" dirty="0">
                          <a:solidFill>
                            <a:srgbClr val="575B5F"/>
                          </a:solidFill>
                          <a:effectLst/>
                          <a:latin typeface="Times New Roman" panose="02020603050405020304" pitchFamily="18" charset="0"/>
                          <a:cs typeface="Times New Roman" panose="02020603050405020304" pitchFamily="18" charset="0"/>
                        </a:rPr>
                        <a:t>43</a:t>
                      </a:r>
                      <a:r>
                        <a:rPr lang="en-GB" sz="1200" dirty="0">
                          <a:solidFill>
                            <a:srgbClr val="1B1C1D"/>
                          </a:solidFill>
                          <a:effectLst/>
                          <a:latin typeface="Times New Roman" panose="02020603050405020304" pitchFamily="18" charset="0"/>
                          <a:cs typeface="Times New Roman" panose="02020603050405020304" pitchFamily="18" charset="0"/>
                        </a:rPr>
                        <a:t>; Limited real-world adoption (pilot projects)</a:t>
                      </a:r>
                      <a:r>
                        <a:rPr lang="en-GB" sz="1200" baseline="30000" dirty="0">
                          <a:solidFill>
                            <a:srgbClr val="575B5F"/>
                          </a:solidFill>
                          <a:effectLst/>
                          <a:latin typeface="Times New Roman" panose="02020603050405020304" pitchFamily="18" charset="0"/>
                          <a:cs typeface="Times New Roman" panose="02020603050405020304" pitchFamily="18" charset="0"/>
                        </a:rPr>
                        <a:t>44</a:t>
                      </a:r>
                      <a:r>
                        <a:rPr lang="en-GB" sz="1200" dirty="0">
                          <a:solidFill>
                            <a:srgbClr val="1B1C1D"/>
                          </a:solidFill>
                          <a:effectLst/>
                          <a:latin typeface="Times New Roman" panose="02020603050405020304" pitchFamily="18" charset="0"/>
                          <a:cs typeface="Times New Roman" panose="02020603050405020304" pitchFamily="18" charset="0"/>
                        </a:rPr>
                        <a:t>; Challenges in scalability, IoT interoperability, regulations</a:t>
                      </a:r>
                      <a:r>
                        <a:rPr lang="en-GB" sz="1200" baseline="30000" dirty="0">
                          <a:solidFill>
                            <a:srgbClr val="575B5F"/>
                          </a:solidFill>
                          <a:effectLst/>
                          <a:latin typeface="Times New Roman" panose="02020603050405020304" pitchFamily="18" charset="0"/>
                          <a:cs typeface="Times New Roman" panose="02020603050405020304" pitchFamily="18" charset="0"/>
                        </a:rPr>
                        <a:t>45</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03278722"/>
                  </a:ext>
                </a:extLst>
              </a:tr>
              <a:tr h="620040">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Blockchain Technology in Agriculture: Ensuring Transparency and Traceability in the Food Supply Chain (Vignesh et al., 2024)</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Blockchain, Smart Contracts, IoT integration; Literature review of 90 articles </a:t>
                      </a:r>
                      <a:r>
                        <a:rPr lang="en-GB" sz="1200" baseline="30000">
                          <a:solidFill>
                            <a:srgbClr val="575B5F"/>
                          </a:solidFill>
                          <a:effectLst/>
                          <a:latin typeface="Times New Roman" panose="02020603050405020304" pitchFamily="18" charset="0"/>
                          <a:cs typeface="Times New Roman" panose="02020603050405020304" pitchFamily="18" charset="0"/>
                        </a:rPr>
                        <a:t>46</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Global, with focus on agriculture and farm-to-fork supply chains </a:t>
                      </a:r>
                      <a:r>
                        <a:rPr lang="en-GB" sz="1200" baseline="30000">
                          <a:solidFill>
                            <a:srgbClr val="575B5F"/>
                          </a:solidFill>
                          <a:effectLst/>
                          <a:latin typeface="Times New Roman" panose="02020603050405020304" pitchFamily="18" charset="0"/>
                          <a:cs typeface="Times New Roman" panose="02020603050405020304" pitchFamily="18" charset="0"/>
                        </a:rPr>
                        <a:t>47</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Specific case studies: pork &amp; mango (Walmart), grain (AgriDigital), beef (BeefLedger), cattle (HerdX), fresh produce (Ripe.io) </a:t>
                      </a:r>
                      <a:r>
                        <a:rPr lang="en-GB" sz="1200" baseline="30000">
                          <a:solidFill>
                            <a:srgbClr val="575B5F"/>
                          </a:solidFill>
                          <a:effectLst/>
                          <a:latin typeface="Times New Roman" panose="02020603050405020304" pitchFamily="18" charset="0"/>
                          <a:cs typeface="Times New Roman" panose="02020603050405020304" pitchFamily="18" charset="0"/>
                        </a:rPr>
                        <a:t>48</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Focuses on farm-to-fork traceability and consumer trust</a:t>
                      </a:r>
                      <a:r>
                        <a:rPr lang="en-GB" sz="1200" baseline="30000" dirty="0">
                          <a:solidFill>
                            <a:srgbClr val="575B5F"/>
                          </a:solidFill>
                          <a:effectLst/>
                          <a:latin typeface="Times New Roman" panose="02020603050405020304" pitchFamily="18" charset="0"/>
                          <a:cs typeface="Times New Roman" panose="02020603050405020304" pitchFamily="18" charset="0"/>
                        </a:rPr>
                        <a:t>49</a:t>
                      </a:r>
                      <a:r>
                        <a:rPr lang="en-GB" sz="1200" dirty="0">
                          <a:solidFill>
                            <a:srgbClr val="1B1C1D"/>
                          </a:solidFill>
                          <a:effectLst/>
                          <a:latin typeface="Times New Roman" panose="02020603050405020304" pitchFamily="18" charset="0"/>
                          <a:cs typeface="Times New Roman" panose="02020603050405020304" pitchFamily="18" charset="0"/>
                        </a:rPr>
                        <a:t>; Provides real-world blockchain implementations in agriculture</a:t>
                      </a:r>
                      <a:r>
                        <a:rPr lang="en-GB" sz="1200" baseline="30000" dirty="0">
                          <a:solidFill>
                            <a:srgbClr val="575B5F"/>
                          </a:solidFill>
                          <a:effectLst/>
                          <a:latin typeface="Times New Roman" panose="02020603050405020304" pitchFamily="18" charset="0"/>
                          <a:cs typeface="Times New Roman" panose="02020603050405020304" pitchFamily="18" charset="0"/>
                        </a:rPr>
                        <a:t>50</a:t>
                      </a:r>
                      <a:r>
                        <a:rPr lang="en-GB" sz="1200" dirty="0">
                          <a:solidFill>
                            <a:srgbClr val="1B1C1D"/>
                          </a:solidFill>
                          <a:effectLst/>
                          <a:latin typeface="Times New Roman" panose="02020603050405020304" pitchFamily="18" charset="0"/>
                          <a:cs typeface="Times New Roman" panose="02020603050405020304" pitchFamily="18" charset="0"/>
                        </a:rPr>
                        <a:t>; Emphasizes fraud prevention, counterfeit control, sustainability, efficiency</a:t>
                      </a:r>
                      <a:r>
                        <a:rPr lang="en-GB" sz="1200" baseline="30000" dirty="0">
                          <a:solidFill>
                            <a:srgbClr val="575B5F"/>
                          </a:solidFill>
                          <a:effectLst/>
                          <a:latin typeface="Times New Roman" panose="02020603050405020304" pitchFamily="18" charset="0"/>
                          <a:cs typeface="Times New Roman" panose="02020603050405020304" pitchFamily="18" charset="0"/>
                        </a:rPr>
                        <a:t>51</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High cost &amp; infrastructure needs</a:t>
                      </a:r>
                      <a:r>
                        <a:rPr lang="en-GB" sz="1200" baseline="30000" dirty="0">
                          <a:solidFill>
                            <a:srgbClr val="575B5F"/>
                          </a:solidFill>
                          <a:effectLst/>
                          <a:latin typeface="Times New Roman" panose="02020603050405020304" pitchFamily="18" charset="0"/>
                          <a:cs typeface="Times New Roman" panose="02020603050405020304" pitchFamily="18" charset="0"/>
                        </a:rPr>
                        <a:t>52</a:t>
                      </a:r>
                      <a:r>
                        <a:rPr lang="en-GB" sz="1200" dirty="0">
                          <a:solidFill>
                            <a:srgbClr val="1B1C1D"/>
                          </a:solidFill>
                          <a:effectLst/>
                          <a:latin typeface="Times New Roman" panose="02020603050405020304" pitchFamily="18" charset="0"/>
                          <a:cs typeface="Times New Roman" panose="02020603050405020304" pitchFamily="18" charset="0"/>
                        </a:rPr>
                        <a:t>; Lack of standardization and interoperability</a:t>
                      </a:r>
                      <a:r>
                        <a:rPr lang="en-GB" sz="1200" baseline="30000" dirty="0">
                          <a:solidFill>
                            <a:srgbClr val="575B5F"/>
                          </a:solidFill>
                          <a:effectLst/>
                          <a:latin typeface="Times New Roman" panose="02020603050405020304" pitchFamily="18" charset="0"/>
                          <a:cs typeface="Times New Roman" panose="02020603050405020304" pitchFamily="18" charset="0"/>
                        </a:rPr>
                        <a:t>53</a:t>
                      </a:r>
                      <a:r>
                        <a:rPr lang="en-GB" sz="1200" dirty="0">
                          <a:solidFill>
                            <a:srgbClr val="1B1C1D"/>
                          </a:solidFill>
                          <a:effectLst/>
                          <a:latin typeface="Times New Roman" panose="02020603050405020304" pitchFamily="18" charset="0"/>
                          <a:cs typeface="Times New Roman" panose="02020603050405020304" pitchFamily="18" charset="0"/>
                        </a:rPr>
                        <a:t>; Limited research on socio-economic impact for rural farmers</a:t>
                      </a:r>
                      <a:r>
                        <a:rPr lang="en-GB" sz="1200" baseline="30000" dirty="0">
                          <a:solidFill>
                            <a:srgbClr val="575B5F"/>
                          </a:solidFill>
                          <a:effectLst/>
                          <a:latin typeface="Times New Roman" panose="02020603050405020304" pitchFamily="18" charset="0"/>
                          <a:cs typeface="Times New Roman" panose="02020603050405020304" pitchFamily="18" charset="0"/>
                        </a:rPr>
                        <a:t>54</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16147323"/>
                  </a:ext>
                </a:extLst>
              </a:tr>
            </a:tbl>
          </a:graphicData>
        </a:graphic>
      </p:graphicFrame>
    </p:spTree>
    <p:extLst>
      <p:ext uri="{BB962C8B-B14F-4D97-AF65-F5344CB8AC3E}">
        <p14:creationId xmlns:p14="http://schemas.microsoft.com/office/powerpoint/2010/main" val="3432218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F50BE8BE-FA9C-60AB-0A50-797825DD9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927296-67C6-3B75-6BEC-6E67A4187030}"/>
              </a:ext>
            </a:extLst>
          </p:cNvPr>
          <p:cNvSpPr>
            <a:spLocks noGrp="1"/>
          </p:cNvSpPr>
          <p:nvPr>
            <p:ph type="title"/>
          </p:nvPr>
        </p:nvSpPr>
        <p:spPr>
          <a:xfrm>
            <a:off x="392596" y="800259"/>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LITERATURE SURVEY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57DEA3A-6B6C-5FD6-79BD-273AC7A85AEA}"/>
              </a:ext>
            </a:extLst>
          </p:cNvPr>
          <p:cNvGraphicFramePr>
            <a:graphicFrameLocks noGrp="1"/>
          </p:cNvGraphicFramePr>
          <p:nvPr>
            <p:extLst>
              <p:ext uri="{D42A27DB-BD31-4B8C-83A1-F6EECF244321}">
                <p14:modId xmlns:p14="http://schemas.microsoft.com/office/powerpoint/2010/main" val="2177561495"/>
              </p:ext>
            </p:extLst>
          </p:nvPr>
        </p:nvGraphicFramePr>
        <p:xfrm>
          <a:off x="536712" y="939407"/>
          <a:ext cx="8110332" cy="3944076"/>
        </p:xfrm>
        <a:graphic>
          <a:graphicData uri="http://schemas.openxmlformats.org/drawingml/2006/table">
            <a:tbl>
              <a:tblPr/>
              <a:tblGrid>
                <a:gridCol w="1351722">
                  <a:extLst>
                    <a:ext uri="{9D8B030D-6E8A-4147-A177-3AD203B41FA5}">
                      <a16:colId xmlns:a16="http://schemas.microsoft.com/office/drawing/2014/main" val="363474881"/>
                    </a:ext>
                  </a:extLst>
                </a:gridCol>
                <a:gridCol w="1351722">
                  <a:extLst>
                    <a:ext uri="{9D8B030D-6E8A-4147-A177-3AD203B41FA5}">
                      <a16:colId xmlns:a16="http://schemas.microsoft.com/office/drawing/2014/main" val="2633654133"/>
                    </a:ext>
                  </a:extLst>
                </a:gridCol>
                <a:gridCol w="1351722">
                  <a:extLst>
                    <a:ext uri="{9D8B030D-6E8A-4147-A177-3AD203B41FA5}">
                      <a16:colId xmlns:a16="http://schemas.microsoft.com/office/drawing/2014/main" val="3197056829"/>
                    </a:ext>
                  </a:extLst>
                </a:gridCol>
                <a:gridCol w="1351722">
                  <a:extLst>
                    <a:ext uri="{9D8B030D-6E8A-4147-A177-3AD203B41FA5}">
                      <a16:colId xmlns:a16="http://schemas.microsoft.com/office/drawing/2014/main" val="4263364937"/>
                    </a:ext>
                  </a:extLst>
                </a:gridCol>
                <a:gridCol w="1351722">
                  <a:extLst>
                    <a:ext uri="{9D8B030D-6E8A-4147-A177-3AD203B41FA5}">
                      <a16:colId xmlns:a16="http://schemas.microsoft.com/office/drawing/2014/main" val="1581308333"/>
                    </a:ext>
                  </a:extLst>
                </a:gridCol>
                <a:gridCol w="1351722">
                  <a:extLst>
                    <a:ext uri="{9D8B030D-6E8A-4147-A177-3AD203B41FA5}">
                      <a16:colId xmlns:a16="http://schemas.microsoft.com/office/drawing/2014/main" val="2909178463"/>
                    </a:ext>
                  </a:extLst>
                </a:gridCol>
              </a:tblGrid>
              <a:tr h="85851">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Paper Title / Author (Year)</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Technology</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Region/Context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Focus Crop/Product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Key Features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Gaps / Limitations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605202"/>
                  </a:ext>
                </a:extLst>
              </a:tr>
              <a:tr h="486493">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Application of blockchain technology in agricultural supply chain management: economic implications and challenges (2024)</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Blockchain</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Global, Agricultural Enterprises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Agricultural supply chains (General)</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Reveals significant economic benefits including </a:t>
                      </a:r>
                      <a:r>
                        <a:rPr lang="en-GB" sz="1200" b="1">
                          <a:solidFill>
                            <a:srgbClr val="1B1C1D"/>
                          </a:solidFill>
                          <a:effectLst/>
                          <a:latin typeface="Times New Roman" panose="02020603050405020304" pitchFamily="18" charset="0"/>
                          <a:cs typeface="Times New Roman" panose="02020603050405020304" pitchFamily="18" charset="0"/>
                        </a:rPr>
                        <a:t>reduction in transaction costs</a:t>
                      </a:r>
                      <a:r>
                        <a:rPr lang="en-GB" sz="1200">
                          <a:solidFill>
                            <a:srgbClr val="1B1C1D"/>
                          </a:solidFill>
                          <a:effectLst/>
                          <a:latin typeface="Times New Roman" panose="02020603050405020304" pitchFamily="18" charset="0"/>
                          <a:cs typeface="Times New Roman" panose="02020603050405020304" pitchFamily="18" charset="0"/>
                        </a:rPr>
                        <a:t>, improvement in supply chain efficiency, and </a:t>
                      </a:r>
                      <a:r>
                        <a:rPr lang="en-GB" sz="1200" b="1">
                          <a:solidFill>
                            <a:srgbClr val="1B1C1D"/>
                          </a:solidFill>
                          <a:effectLst/>
                          <a:latin typeface="Times New Roman" panose="02020603050405020304" pitchFamily="18" charset="0"/>
                          <a:cs typeface="Times New Roman" panose="02020603050405020304" pitchFamily="18" charset="0"/>
                        </a:rPr>
                        <a:t>increase in farmer income</a:t>
                      </a:r>
                      <a:r>
                        <a:rPr lang="en-GB" sz="120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Implementation challenges such as technological complexity, </a:t>
                      </a:r>
                      <a:r>
                        <a:rPr lang="en-GB" sz="1200" b="1" dirty="0">
                          <a:solidFill>
                            <a:srgbClr val="1B1C1D"/>
                          </a:solidFill>
                          <a:effectLst/>
                          <a:latin typeface="Times New Roman" panose="02020603050405020304" pitchFamily="18" charset="0"/>
                          <a:cs typeface="Times New Roman" panose="02020603050405020304" pitchFamily="18" charset="0"/>
                        </a:rPr>
                        <a:t>high initial investment costs</a:t>
                      </a:r>
                      <a:r>
                        <a:rPr lang="en-GB" sz="1200" dirty="0">
                          <a:solidFill>
                            <a:srgbClr val="1B1C1D"/>
                          </a:solidFill>
                          <a:effectLst/>
                          <a:latin typeface="Times New Roman" panose="02020603050405020304" pitchFamily="18" charset="0"/>
                          <a:cs typeface="Times New Roman" panose="02020603050405020304" pitchFamily="18" charset="0"/>
                        </a:rPr>
                        <a:t>, and imperfect legal and regulatory frameworks remain.</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479300"/>
                  </a:ext>
                </a:extLst>
              </a:tr>
              <a:tr h="453106">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Smart Contracts Automating Fair Wage Payments in Agriculture (2025)</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Blockchain, Smart Contracts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Global (Focus on fair trade)</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Agricultural Labor/Fair Payments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Explores the use of smart contracts to automate </a:t>
                      </a:r>
                      <a:r>
                        <a:rPr lang="en-GB" sz="1200" b="1" dirty="0">
                          <a:solidFill>
                            <a:srgbClr val="1B1C1D"/>
                          </a:solidFill>
                          <a:effectLst/>
                          <a:latin typeface="Times New Roman" panose="02020603050405020304" pitchFamily="18" charset="0"/>
                          <a:cs typeface="Times New Roman" panose="02020603050405020304" pitchFamily="18" charset="0"/>
                        </a:rPr>
                        <a:t>fair and timely wage payments</a:t>
                      </a:r>
                      <a:r>
                        <a:rPr lang="en-GB" sz="1200" dirty="0">
                          <a:solidFill>
                            <a:srgbClr val="1B1C1D"/>
                          </a:solidFill>
                          <a:effectLst/>
                          <a:latin typeface="Times New Roman" panose="02020603050405020304" pitchFamily="18" charset="0"/>
                          <a:cs typeface="Times New Roman" panose="02020603050405020304" pitchFamily="18" charset="0"/>
                        </a:rPr>
                        <a:t> to producers/farmers, reducing reliance on intermediaries and enhancing transparency.</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Challenges include the </a:t>
                      </a:r>
                      <a:r>
                        <a:rPr lang="en-GB" sz="1200" b="1" dirty="0">
                          <a:solidFill>
                            <a:srgbClr val="1B1C1D"/>
                          </a:solidFill>
                          <a:effectLst/>
                          <a:latin typeface="Times New Roman" panose="02020603050405020304" pitchFamily="18" charset="0"/>
                          <a:cs typeface="Times New Roman" panose="02020603050405020304" pitchFamily="18" charset="0"/>
                        </a:rPr>
                        <a:t>digital divide</a:t>
                      </a:r>
                      <a:r>
                        <a:rPr lang="en-GB" sz="1200" dirty="0">
                          <a:solidFill>
                            <a:srgbClr val="1B1C1D"/>
                          </a:solidFill>
                          <a:effectLst/>
                          <a:latin typeface="Times New Roman" panose="02020603050405020304" pitchFamily="18" charset="0"/>
                          <a:cs typeface="Times New Roman" panose="02020603050405020304" pitchFamily="18" charset="0"/>
                        </a:rPr>
                        <a:t>, regulatory uncertainty, and </a:t>
                      </a:r>
                      <a:r>
                        <a:rPr lang="en-GB" sz="1200" b="1" dirty="0">
                          <a:solidFill>
                            <a:srgbClr val="1B1C1D"/>
                          </a:solidFill>
                          <a:effectLst/>
                          <a:latin typeface="Times New Roman" panose="02020603050405020304" pitchFamily="18" charset="0"/>
                          <a:cs typeface="Times New Roman" panose="02020603050405020304" pitchFamily="18" charset="0"/>
                        </a:rPr>
                        <a:t>lack of smart contract literacy</a:t>
                      </a:r>
                      <a:r>
                        <a:rPr lang="en-GB" sz="1200" dirty="0">
                          <a:solidFill>
                            <a:srgbClr val="1B1C1D"/>
                          </a:solidFill>
                          <a:effectLst/>
                          <a:latin typeface="Times New Roman" panose="02020603050405020304" pitchFamily="18" charset="0"/>
                          <a:cs typeface="Times New Roman" panose="02020603050405020304" pitchFamily="18" charset="0"/>
                        </a:rPr>
                        <a:t> among smallholder farmers.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2172663"/>
                  </a:ext>
                </a:extLst>
              </a:tr>
            </a:tbl>
          </a:graphicData>
        </a:graphic>
      </p:graphicFrame>
    </p:spTree>
    <p:extLst>
      <p:ext uri="{BB962C8B-B14F-4D97-AF65-F5344CB8AC3E}">
        <p14:creationId xmlns:p14="http://schemas.microsoft.com/office/powerpoint/2010/main" val="2145652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46D21-7CEA-41F1-EF98-3462EBC67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3F710D-D135-4E6E-E193-32E55A90C539}"/>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EXPECTED OUTCOMES</a:t>
            </a:r>
          </a:p>
        </p:txBody>
      </p:sp>
      <p:sp>
        <p:nvSpPr>
          <p:cNvPr id="7" name="TextBox 6">
            <a:extLst>
              <a:ext uri="{FF2B5EF4-FFF2-40B4-BE49-F238E27FC236}">
                <a16:creationId xmlns:a16="http://schemas.microsoft.com/office/drawing/2014/main" id="{D9BDC020-3728-DDA7-F649-54C71D78C82B}"/>
              </a:ext>
            </a:extLst>
          </p:cNvPr>
          <p:cNvSpPr txBox="1"/>
          <p:nvPr/>
        </p:nvSpPr>
        <p:spPr>
          <a:xfrm>
            <a:off x="792000" y="1544087"/>
            <a:ext cx="7560000" cy="3785652"/>
          </a:xfrm>
          <a:prstGeom prst="rect">
            <a:avLst/>
          </a:prstGeom>
          <a:noFill/>
        </p:spPr>
        <p:txBody>
          <a:bodyPr wrap="square">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Improved Traceability: </a:t>
            </a:r>
            <a:r>
              <a:rPr lang="en-GB" sz="2000" dirty="0">
                <a:latin typeface="Times New Roman" panose="02020603050405020304" pitchFamily="18" charset="0"/>
                <a:cs typeface="Times New Roman" panose="02020603050405020304" pitchFamily="18" charset="0"/>
              </a:rPr>
              <a:t>Every product can be tracked from farm to consumer, enabling faster recalls and quality verification.</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Fair and Timely Payments: </a:t>
            </a:r>
            <a:r>
              <a:rPr lang="en-GB" sz="2000" dirty="0">
                <a:latin typeface="Times New Roman" panose="02020603050405020304" pitchFamily="18" charset="0"/>
                <a:cs typeface="Times New Roman" panose="02020603050405020304" pitchFamily="18" charset="0"/>
              </a:rPr>
              <a:t>Smart contracts ensure farmers receive payments automatically upon delivery, reducing delays and middlemen exploitation.</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Reduced Fraud: </a:t>
            </a:r>
            <a:r>
              <a:rPr lang="en-GB" sz="2000" dirty="0">
                <a:latin typeface="Times New Roman" panose="02020603050405020304" pitchFamily="18" charset="0"/>
                <a:cs typeface="Times New Roman" panose="02020603050405020304" pitchFamily="18" charset="0"/>
              </a:rPr>
              <a:t>Immutable records prevent falsification of certifications (organic, fair trade, pesticide-free, etc.).</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Operational Efficiency: </a:t>
            </a:r>
            <a:r>
              <a:rPr lang="en-GB" sz="2000" dirty="0">
                <a:latin typeface="Times New Roman" panose="02020603050405020304" pitchFamily="18" charset="0"/>
                <a:cs typeface="Times New Roman" panose="02020603050405020304" pitchFamily="18" charset="0"/>
              </a:rPr>
              <a:t>Automated logging of data reduces paperwork, manual reconciliation, and disputes between stakeholders.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Market Access for Farmers: </a:t>
            </a:r>
            <a:r>
              <a:rPr lang="en-GB" sz="2000" dirty="0">
                <a:latin typeface="Times New Roman" panose="02020603050405020304" pitchFamily="18" charset="0"/>
                <a:cs typeface="Times New Roman" panose="02020603050405020304" pitchFamily="18" charset="0"/>
              </a:rPr>
              <a:t>Verified data can help smallholders access premium export markets requiring strict compliance.</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47338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32E9-D2B4-D1F0-C61C-8EE9AEE266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A20E55-2001-E7D4-3067-60F171FCC279}"/>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pic>
        <p:nvPicPr>
          <p:cNvPr id="4" name="Picture 3" descr="A diagram of a blockchain network&#10;&#10;AI-generated content may be incorrect.">
            <a:extLst>
              <a:ext uri="{FF2B5EF4-FFF2-40B4-BE49-F238E27FC236}">
                <a16:creationId xmlns:a16="http://schemas.microsoft.com/office/drawing/2014/main" id="{59359C7F-E349-15D4-2298-5889B3798930}"/>
              </a:ext>
            </a:extLst>
          </p:cNvPr>
          <p:cNvPicPr>
            <a:picLocks noChangeAspect="1"/>
          </p:cNvPicPr>
          <p:nvPr/>
        </p:nvPicPr>
        <p:blipFill>
          <a:blip r:embed="rId2"/>
          <a:srcRect b="9276"/>
          <a:stretch>
            <a:fillRect/>
          </a:stretch>
        </p:blipFill>
        <p:spPr>
          <a:xfrm>
            <a:off x="2584620" y="1027360"/>
            <a:ext cx="3696464" cy="5032371"/>
          </a:xfrm>
          <a:prstGeom prst="rect">
            <a:avLst/>
          </a:prstGeom>
        </p:spPr>
      </p:pic>
      <p:sp>
        <p:nvSpPr>
          <p:cNvPr id="3" name="TextBox 2">
            <a:extLst>
              <a:ext uri="{FF2B5EF4-FFF2-40B4-BE49-F238E27FC236}">
                <a16:creationId xmlns:a16="http://schemas.microsoft.com/office/drawing/2014/main" id="{554FDDCC-974C-2BC8-2D9B-16B76D366FF0}"/>
              </a:ext>
            </a:extLst>
          </p:cNvPr>
          <p:cNvSpPr txBox="1"/>
          <p:nvPr/>
        </p:nvSpPr>
        <p:spPr>
          <a:xfrm>
            <a:off x="4005470" y="6192077"/>
            <a:ext cx="1798982" cy="307777"/>
          </a:xfrm>
          <a:prstGeom prst="rect">
            <a:avLst/>
          </a:prstGeom>
          <a:noFill/>
        </p:spPr>
        <p:txBody>
          <a:bodyPr wrap="square" rtlCol="0">
            <a:spAutoFit/>
          </a:bodyPr>
          <a:lstStyle/>
          <a:p>
            <a:r>
              <a:rPr lang="en-GB" dirty="0"/>
              <a:t>Figure 1</a:t>
            </a:r>
          </a:p>
        </p:txBody>
      </p:sp>
    </p:spTree>
    <p:extLst>
      <p:ext uri="{BB962C8B-B14F-4D97-AF65-F5344CB8AC3E}">
        <p14:creationId xmlns:p14="http://schemas.microsoft.com/office/powerpoint/2010/main" val="3630217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CD165-D45F-12A6-0A4F-A9D6EFE258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594031-9259-56BA-EF8A-1451817B9AF0}"/>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pic>
        <p:nvPicPr>
          <p:cNvPr id="9" name="Picture 8" descr="A diagram of a multi language call bot&#10;&#10;AI-generated content may be incorrect.">
            <a:extLst>
              <a:ext uri="{FF2B5EF4-FFF2-40B4-BE49-F238E27FC236}">
                <a16:creationId xmlns:a16="http://schemas.microsoft.com/office/drawing/2014/main" id="{803DFB07-42BD-0D1F-05E1-B6C6921A8DF9}"/>
              </a:ext>
            </a:extLst>
          </p:cNvPr>
          <p:cNvPicPr>
            <a:picLocks noChangeAspect="1"/>
          </p:cNvPicPr>
          <p:nvPr/>
        </p:nvPicPr>
        <p:blipFill>
          <a:blip r:embed="rId2"/>
          <a:stretch>
            <a:fillRect/>
          </a:stretch>
        </p:blipFill>
        <p:spPr>
          <a:xfrm>
            <a:off x="640349" y="1362496"/>
            <a:ext cx="7863301" cy="4747422"/>
          </a:xfrm>
          <a:prstGeom prst="rect">
            <a:avLst/>
          </a:prstGeom>
        </p:spPr>
      </p:pic>
      <p:sp>
        <p:nvSpPr>
          <p:cNvPr id="5" name="TextBox 4">
            <a:extLst>
              <a:ext uri="{FF2B5EF4-FFF2-40B4-BE49-F238E27FC236}">
                <a16:creationId xmlns:a16="http://schemas.microsoft.com/office/drawing/2014/main" id="{92738F8B-38D5-8233-FBB8-146F34D12A6B}"/>
              </a:ext>
            </a:extLst>
          </p:cNvPr>
          <p:cNvSpPr txBox="1"/>
          <p:nvPr/>
        </p:nvSpPr>
        <p:spPr>
          <a:xfrm>
            <a:off x="4288734" y="5772323"/>
            <a:ext cx="2315817" cy="307777"/>
          </a:xfrm>
          <a:prstGeom prst="rect">
            <a:avLst/>
          </a:prstGeom>
          <a:noFill/>
        </p:spPr>
        <p:txBody>
          <a:bodyPr wrap="square" rtlCol="0">
            <a:spAutoFit/>
          </a:bodyPr>
          <a:lstStyle/>
          <a:p>
            <a:r>
              <a:rPr lang="en-GB" dirty="0"/>
              <a:t>Figure 2</a:t>
            </a:r>
          </a:p>
        </p:txBody>
      </p:sp>
    </p:spTree>
    <p:extLst>
      <p:ext uri="{BB962C8B-B14F-4D97-AF65-F5344CB8AC3E}">
        <p14:creationId xmlns:p14="http://schemas.microsoft.com/office/powerpoint/2010/main" val="850037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B380E-23A3-3DDF-35DB-4121F847D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16BFD9-9B46-5C82-9CA6-C486B7DABAF1}"/>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sp>
        <p:nvSpPr>
          <p:cNvPr id="3" name="TextBox 2">
            <a:extLst>
              <a:ext uri="{FF2B5EF4-FFF2-40B4-BE49-F238E27FC236}">
                <a16:creationId xmlns:a16="http://schemas.microsoft.com/office/drawing/2014/main" id="{D91FAC4F-DDDE-6340-3B58-D941B85E22A1}"/>
              </a:ext>
            </a:extLst>
          </p:cNvPr>
          <p:cNvSpPr txBox="1"/>
          <p:nvPr/>
        </p:nvSpPr>
        <p:spPr>
          <a:xfrm>
            <a:off x="437535" y="1242391"/>
            <a:ext cx="3786809" cy="461665"/>
          </a:xfrm>
          <a:prstGeom prst="rect">
            <a:avLst/>
          </a:prstGeom>
          <a:noFill/>
        </p:spPr>
        <p:txBody>
          <a:bodyPr wrap="square" rtlCol="0">
            <a:spAutoFit/>
          </a:bodyPr>
          <a:lstStyle/>
          <a:p>
            <a:r>
              <a:rPr lang="en-GB" sz="2400" dirty="0">
                <a:solidFill>
                  <a:srgbClr val="C00000"/>
                </a:solidFill>
                <a:latin typeface="Times New Roman" panose="02020603050405020304" pitchFamily="18" charset="0"/>
                <a:cs typeface="Times New Roman" panose="02020603050405020304" pitchFamily="18" charset="0"/>
              </a:rPr>
              <a:t>Block Chain</a:t>
            </a:r>
          </a:p>
        </p:txBody>
      </p:sp>
      <p:graphicFrame>
        <p:nvGraphicFramePr>
          <p:cNvPr id="4" name="Table 3">
            <a:extLst>
              <a:ext uri="{FF2B5EF4-FFF2-40B4-BE49-F238E27FC236}">
                <a16:creationId xmlns:a16="http://schemas.microsoft.com/office/drawing/2014/main" id="{3B30BB6D-F3FE-0A55-CE5A-107E264C4360}"/>
              </a:ext>
            </a:extLst>
          </p:cNvPr>
          <p:cNvGraphicFramePr>
            <a:graphicFrameLocks noGrp="1"/>
          </p:cNvGraphicFramePr>
          <p:nvPr>
            <p:extLst>
              <p:ext uri="{D42A27DB-BD31-4B8C-83A1-F6EECF244321}">
                <p14:modId xmlns:p14="http://schemas.microsoft.com/office/powerpoint/2010/main" val="3039535569"/>
              </p:ext>
            </p:extLst>
          </p:nvPr>
        </p:nvGraphicFramePr>
        <p:xfrm>
          <a:off x="646044" y="1919087"/>
          <a:ext cx="7851912" cy="4461834"/>
        </p:xfrm>
        <a:graphic>
          <a:graphicData uri="http://schemas.openxmlformats.org/drawingml/2006/table">
            <a:tbl>
              <a:tblPr/>
              <a:tblGrid>
                <a:gridCol w="2226366">
                  <a:extLst>
                    <a:ext uri="{9D8B030D-6E8A-4147-A177-3AD203B41FA5}">
                      <a16:colId xmlns:a16="http://schemas.microsoft.com/office/drawing/2014/main" val="1438418547"/>
                    </a:ext>
                  </a:extLst>
                </a:gridCol>
                <a:gridCol w="5625546">
                  <a:extLst>
                    <a:ext uri="{9D8B030D-6E8A-4147-A177-3AD203B41FA5}">
                      <a16:colId xmlns:a16="http://schemas.microsoft.com/office/drawing/2014/main" val="1060004026"/>
                    </a:ext>
                  </a:extLst>
                </a:gridCol>
              </a:tblGrid>
              <a:tr h="1171165">
                <a:tc>
                  <a:txBody>
                    <a:bodyPr/>
                    <a:lstStyle/>
                    <a:p>
                      <a:pPr>
                        <a:buNone/>
                      </a:pPr>
                      <a:r>
                        <a:rPr lang="en-GB" sz="1600" b="1" dirty="0">
                          <a:latin typeface="Times New Roman" panose="02020603050405020304" pitchFamily="18" charset="0"/>
                          <a:cs typeface="Times New Roman" panose="02020603050405020304" pitchFamily="18" charset="0"/>
                        </a:rPr>
                        <a:t>Core Objectives (Why Blockchain?)</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Transparency &amp; Fair Trade: Ensure fair pricing and reduce farmer exploitation. Traceability: Enable tamper-proof, farm-to-fork tracking of batches and certifications. Automation: Use Smart Contracts for automated, timely payments and quality-based triggers.</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592854"/>
                  </a:ext>
                </a:extLst>
              </a:tr>
              <a:tr h="2277561">
                <a:tc>
                  <a:txBody>
                    <a:bodyPr/>
                    <a:lstStyle/>
                    <a:p>
                      <a:pPr>
                        <a:buNone/>
                      </a:pPr>
                      <a:r>
                        <a:rPr lang="en-GB" sz="1600" b="1" dirty="0">
                          <a:latin typeface="Times New Roman" panose="02020603050405020304" pitchFamily="18" charset="0"/>
                          <a:cs typeface="Times New Roman" panose="02020603050405020304" pitchFamily="18" charset="0"/>
                        </a:rPr>
                        <a:t>6-Step Implementation Roadmap</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1. Define: Clear use case (e.g., mango shipment tracking) and measurable KPIs (e.g., time-to-verify, payout speed). 2. Identify: All stakeholders (Farmer, Aggregator, Retailer, Regulator) and the Minimum Viable Dataset (Batch ID, Geo-tag, Harvest Date, Payment Event). 3. Choose Architecture: Permissioned Ledger (Hyperledger Fabric) recommended for privacy, governance, and low transaction cost. 4. Data Flow: Store heavy files (photos, lab reports) off-chain (IPFS/S3) and save only their cryptographic hashes on-chain.</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6090475"/>
                  </a:ext>
                </a:extLst>
              </a:tr>
              <a:tr h="1013108">
                <a:tc>
                  <a:txBody>
                    <a:bodyPr/>
                    <a:lstStyle/>
                    <a:p>
                      <a:pPr>
                        <a:buNone/>
                      </a:pPr>
                      <a:r>
                        <a:rPr lang="en-GB" sz="1600" b="1" dirty="0">
                          <a:latin typeface="Times New Roman" panose="02020603050405020304" pitchFamily="18" charset="0"/>
                          <a:cs typeface="Times New Roman" panose="02020603050405020304" pitchFamily="18" charset="0"/>
                        </a:rPr>
                        <a:t>Key Technology Stack</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Blockchain: Hyperledger Fabric (Permissioned) or Solidity/Polygon (Public/L2). Data Integration: IoT sensors for data capture; Oracles for verified data feed. Storage: IPFS / </a:t>
                      </a:r>
                      <a:r>
                        <a:rPr lang="en-GB" sz="1400" b="0" dirty="0" err="1">
                          <a:latin typeface="Times New Roman" panose="02020603050405020304" pitchFamily="18" charset="0"/>
                          <a:cs typeface="Times New Roman" panose="02020603050405020304" pitchFamily="18" charset="0"/>
                        </a:rPr>
                        <a:t>Filecoin</a:t>
                      </a:r>
                      <a:r>
                        <a:rPr lang="en-GB" sz="1400" b="0" dirty="0">
                          <a:latin typeface="Times New Roman" panose="02020603050405020304" pitchFamily="18" charset="0"/>
                          <a:cs typeface="Times New Roman" panose="02020603050405020304" pitchFamily="18" charset="0"/>
                        </a:rPr>
                        <a:t> for decentralized, tamper-proof file hosting.</a:t>
                      </a:r>
                    </a:p>
                  </a:txBody>
                  <a:tcPr marL="68695" marR="68695" marT="34347" marB="34347"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1972057"/>
                  </a:ext>
                </a:extLst>
              </a:tr>
            </a:tbl>
          </a:graphicData>
        </a:graphic>
      </p:graphicFrame>
    </p:spTree>
    <p:extLst>
      <p:ext uri="{BB962C8B-B14F-4D97-AF65-F5344CB8AC3E}">
        <p14:creationId xmlns:p14="http://schemas.microsoft.com/office/powerpoint/2010/main" val="1859479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B88BE-4634-6466-C84C-4AF556297F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78FD93-EAE8-185B-13C8-410312369C85}"/>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sp>
        <p:nvSpPr>
          <p:cNvPr id="3" name="TextBox 2">
            <a:extLst>
              <a:ext uri="{FF2B5EF4-FFF2-40B4-BE49-F238E27FC236}">
                <a16:creationId xmlns:a16="http://schemas.microsoft.com/office/drawing/2014/main" id="{AFA6184E-4B71-3D72-C365-00B09058A695}"/>
              </a:ext>
            </a:extLst>
          </p:cNvPr>
          <p:cNvSpPr txBox="1"/>
          <p:nvPr/>
        </p:nvSpPr>
        <p:spPr>
          <a:xfrm>
            <a:off x="437535" y="1242391"/>
            <a:ext cx="3786809" cy="461665"/>
          </a:xfrm>
          <a:prstGeom prst="rect">
            <a:avLst/>
          </a:prstGeom>
          <a:noFill/>
        </p:spPr>
        <p:txBody>
          <a:bodyPr wrap="square" rtlCol="0">
            <a:spAutoFit/>
          </a:bodyPr>
          <a:lstStyle/>
          <a:p>
            <a:r>
              <a:rPr lang="en-GB" sz="2400" dirty="0">
                <a:solidFill>
                  <a:srgbClr val="C00000"/>
                </a:solidFill>
                <a:latin typeface="Times New Roman" panose="02020603050405020304" pitchFamily="18" charset="0"/>
                <a:cs typeface="Times New Roman" panose="02020603050405020304" pitchFamily="18" charset="0"/>
              </a:rPr>
              <a:t>Block Chain</a:t>
            </a:r>
          </a:p>
        </p:txBody>
      </p:sp>
      <p:graphicFrame>
        <p:nvGraphicFramePr>
          <p:cNvPr id="5" name="Table 4">
            <a:extLst>
              <a:ext uri="{FF2B5EF4-FFF2-40B4-BE49-F238E27FC236}">
                <a16:creationId xmlns:a16="http://schemas.microsoft.com/office/drawing/2014/main" id="{98B41980-DEED-45BE-E115-FF02D6C8701C}"/>
              </a:ext>
            </a:extLst>
          </p:cNvPr>
          <p:cNvGraphicFramePr>
            <a:graphicFrameLocks noGrp="1"/>
          </p:cNvGraphicFramePr>
          <p:nvPr>
            <p:extLst>
              <p:ext uri="{D42A27DB-BD31-4B8C-83A1-F6EECF244321}">
                <p14:modId xmlns:p14="http://schemas.microsoft.com/office/powerpoint/2010/main" val="3984646116"/>
              </p:ext>
            </p:extLst>
          </p:nvPr>
        </p:nvGraphicFramePr>
        <p:xfrm>
          <a:off x="844246" y="1919087"/>
          <a:ext cx="7455507" cy="4373562"/>
        </p:xfrm>
        <a:graphic>
          <a:graphicData uri="http://schemas.openxmlformats.org/drawingml/2006/table">
            <a:tbl>
              <a:tblPr/>
              <a:tblGrid>
                <a:gridCol w="2276641">
                  <a:extLst>
                    <a:ext uri="{9D8B030D-6E8A-4147-A177-3AD203B41FA5}">
                      <a16:colId xmlns:a16="http://schemas.microsoft.com/office/drawing/2014/main" val="2620255004"/>
                    </a:ext>
                  </a:extLst>
                </a:gridCol>
                <a:gridCol w="5178866">
                  <a:extLst>
                    <a:ext uri="{9D8B030D-6E8A-4147-A177-3AD203B41FA5}">
                      <a16:colId xmlns:a16="http://schemas.microsoft.com/office/drawing/2014/main" val="776738470"/>
                    </a:ext>
                  </a:extLst>
                </a:gridCol>
              </a:tblGrid>
              <a:tr h="1395247">
                <a:tc>
                  <a:txBody>
                    <a:bodyPr/>
                    <a:lstStyle/>
                    <a:p>
                      <a:pPr>
                        <a:buNone/>
                      </a:pPr>
                      <a:r>
                        <a:rPr lang="en-GB" sz="1600" b="1" dirty="0">
                          <a:latin typeface="Times New Roman" panose="02020603050405020304" pitchFamily="18" charset="0"/>
                          <a:cs typeface="Times New Roman" panose="02020603050405020304" pitchFamily="18" charset="0"/>
                        </a:rPr>
                        <a:t>Smart Contract Pattern (Core Logic)</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Functions: Contracts manage Batch Registration, Batch Transfer (changing ownership), and Updating IPFS Hash (adding new verifiable data like lab reports). Logic: Ensures only the current batch owner can update or transfer the batch record, guaranteeing accountability.</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98466981"/>
                  </a:ext>
                </a:extLst>
              </a:tr>
              <a:tr h="1770890">
                <a:tc>
                  <a:txBody>
                    <a:bodyPr/>
                    <a:lstStyle/>
                    <a:p>
                      <a:pPr>
                        <a:buNone/>
                      </a:pPr>
                      <a:r>
                        <a:rPr lang="en-GB" sz="1600" b="1" dirty="0">
                          <a:latin typeface="Times New Roman" panose="02020603050405020304" pitchFamily="18" charset="0"/>
                          <a:cs typeface="Times New Roman" panose="02020603050405020304" pitchFamily="18" charset="0"/>
                        </a:rPr>
                        <a:t>Governance and Adoption Strategy</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Data Governance: Define precise rules: who can read vs. who can write each data field. Incentives: The system must offer tangible benefits, primarily faster payments and access to premium markets, to encourage farmer participation. UX Focus: Develop offline-capable mobile apps with local language support and low training overhead for farmers (via QR/barcode scanning).</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8095214"/>
                  </a:ext>
                </a:extLst>
              </a:tr>
              <a:tr h="1207425">
                <a:tc>
                  <a:txBody>
                    <a:bodyPr/>
                    <a:lstStyle/>
                    <a:p>
                      <a:pPr>
                        <a:buNone/>
                      </a:pPr>
                      <a:r>
                        <a:rPr lang="en-GB" sz="1600" b="1" dirty="0">
                          <a:latin typeface="Times New Roman" panose="02020603050405020304" pitchFamily="18" charset="0"/>
                          <a:cs typeface="Times New Roman" panose="02020603050405020304" pitchFamily="18" charset="0"/>
                        </a:rPr>
                        <a:t>Pilot &amp; Risk Mitigation</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400" b="0" dirty="0">
                          <a:latin typeface="Times New Roman" panose="02020603050405020304" pitchFamily="18" charset="0"/>
                          <a:cs typeface="Times New Roman" panose="02020603050405020304" pitchFamily="18" charset="0"/>
                        </a:rPr>
                        <a:t>Pilot Approach: Start small (e.g., one crop, one supply route) to validate the system before scaling. Mitigate "Garbage In": Address data quality risk by implementing trusted data capture (signed IoT readings) and human verification workflows.</a:t>
                      </a:r>
                    </a:p>
                  </a:txBody>
                  <a:tcPr marL="80495" marR="80495" marT="40248" marB="4024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98021661"/>
                  </a:ext>
                </a:extLst>
              </a:tr>
            </a:tbl>
          </a:graphicData>
        </a:graphic>
      </p:graphicFrame>
    </p:spTree>
    <p:extLst>
      <p:ext uri="{BB962C8B-B14F-4D97-AF65-F5344CB8AC3E}">
        <p14:creationId xmlns:p14="http://schemas.microsoft.com/office/powerpoint/2010/main" val="2409227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CAD13-8B24-8A94-6C4E-B995EF3392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88B48-FFFD-B6B9-D7A8-F4530E1862B1}"/>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sp>
        <p:nvSpPr>
          <p:cNvPr id="3" name="TextBox 2">
            <a:extLst>
              <a:ext uri="{FF2B5EF4-FFF2-40B4-BE49-F238E27FC236}">
                <a16:creationId xmlns:a16="http://schemas.microsoft.com/office/drawing/2014/main" id="{591F43A4-988A-8C21-4E4B-9C4B99118D9E}"/>
              </a:ext>
            </a:extLst>
          </p:cNvPr>
          <p:cNvSpPr txBox="1"/>
          <p:nvPr/>
        </p:nvSpPr>
        <p:spPr>
          <a:xfrm>
            <a:off x="437535" y="1242391"/>
            <a:ext cx="3786809" cy="461665"/>
          </a:xfrm>
          <a:prstGeom prst="rect">
            <a:avLst/>
          </a:prstGeom>
          <a:noFill/>
        </p:spPr>
        <p:txBody>
          <a:bodyPr wrap="square" rtlCol="0">
            <a:spAutoFit/>
          </a:bodyPr>
          <a:lstStyle/>
          <a:p>
            <a:r>
              <a:rPr lang="en-GB" sz="2400" dirty="0">
                <a:solidFill>
                  <a:srgbClr val="C00000"/>
                </a:solidFill>
                <a:latin typeface="Times New Roman" panose="02020603050405020304" pitchFamily="18" charset="0"/>
                <a:cs typeface="Times New Roman" panose="02020603050405020304" pitchFamily="18" charset="0"/>
              </a:rPr>
              <a:t>QR Code</a:t>
            </a:r>
          </a:p>
        </p:txBody>
      </p:sp>
      <p:graphicFrame>
        <p:nvGraphicFramePr>
          <p:cNvPr id="4" name="Table 3">
            <a:extLst>
              <a:ext uri="{FF2B5EF4-FFF2-40B4-BE49-F238E27FC236}">
                <a16:creationId xmlns:a16="http://schemas.microsoft.com/office/drawing/2014/main" id="{5896CB68-8F0E-1EA3-0DBC-768B04521052}"/>
              </a:ext>
            </a:extLst>
          </p:cNvPr>
          <p:cNvGraphicFramePr>
            <a:graphicFrameLocks noGrp="1"/>
          </p:cNvGraphicFramePr>
          <p:nvPr>
            <p:extLst>
              <p:ext uri="{D42A27DB-BD31-4B8C-83A1-F6EECF244321}">
                <p14:modId xmlns:p14="http://schemas.microsoft.com/office/powerpoint/2010/main" val="1546196060"/>
              </p:ext>
            </p:extLst>
          </p:nvPr>
        </p:nvGraphicFramePr>
        <p:xfrm>
          <a:off x="556698" y="1919087"/>
          <a:ext cx="8030604" cy="4373563"/>
        </p:xfrm>
        <a:graphic>
          <a:graphicData uri="http://schemas.openxmlformats.org/drawingml/2006/table">
            <a:tbl>
              <a:tblPr/>
              <a:tblGrid>
                <a:gridCol w="1977780">
                  <a:extLst>
                    <a:ext uri="{9D8B030D-6E8A-4147-A177-3AD203B41FA5}">
                      <a16:colId xmlns:a16="http://schemas.microsoft.com/office/drawing/2014/main" val="2279324676"/>
                    </a:ext>
                  </a:extLst>
                </a:gridCol>
                <a:gridCol w="3200400">
                  <a:extLst>
                    <a:ext uri="{9D8B030D-6E8A-4147-A177-3AD203B41FA5}">
                      <a16:colId xmlns:a16="http://schemas.microsoft.com/office/drawing/2014/main" val="2904147309"/>
                    </a:ext>
                  </a:extLst>
                </a:gridCol>
                <a:gridCol w="2852424">
                  <a:extLst>
                    <a:ext uri="{9D8B030D-6E8A-4147-A177-3AD203B41FA5}">
                      <a16:colId xmlns:a16="http://schemas.microsoft.com/office/drawing/2014/main" val="997987728"/>
                    </a:ext>
                  </a:extLst>
                </a:gridCol>
              </a:tblGrid>
              <a:tr h="1200187">
                <a:tc>
                  <a:txBody>
                    <a:bodyPr/>
                    <a:lstStyle/>
                    <a:p>
                      <a:pPr>
                        <a:buNone/>
                      </a:pPr>
                      <a:r>
                        <a:rPr lang="en-GB" sz="1600" b="1" dirty="0">
                          <a:latin typeface="Times New Roman" panose="02020603050405020304" pitchFamily="18" charset="0"/>
                          <a:cs typeface="Times New Roman" panose="02020603050405020304" pitchFamily="18" charset="0"/>
                        </a:rPr>
                        <a:t>Physical-Digital Bridge</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Core Function: QR codes are the most efficient, universally scannable interface to link the physical product (e.g., a pallet or box) to its unique, immutable record on the decentralized ledger.</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Blockchain Hash (CRITICAL): The unique, immutable 32-byte transaction ID/hash pointing to the full ledger entry. This is the source of trust.</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77446651"/>
                  </a:ext>
                </a:extLst>
              </a:tr>
              <a:tr h="915397">
                <a:tc>
                  <a:txBody>
                    <a:bodyPr/>
                    <a:lstStyle/>
                    <a:p>
                      <a:pPr>
                        <a:buNone/>
                      </a:pPr>
                      <a:r>
                        <a:rPr lang="en-GB" sz="1600" b="1" dirty="0">
                          <a:latin typeface="Times New Roman" panose="02020603050405020304" pitchFamily="18" charset="0"/>
                          <a:cs typeface="Times New Roman" panose="02020603050405020304" pitchFamily="18" charset="0"/>
                        </a:rPr>
                        <a:t>Verification and Transparency</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End-to-End Traceability: Scanning the code immediately pulls the full history, verifying Origin, Quality, and Transfer timestamps.</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Product ID / Batch No.: A human-readable identifier (e.g., MANGO-VILLAGE-0425).</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9110335"/>
                  </a:ext>
                </a:extLst>
              </a:tr>
              <a:tr h="1200187">
                <a:tc>
                  <a:txBody>
                    <a:bodyPr/>
                    <a:lstStyle/>
                    <a:p>
                      <a:pPr>
                        <a:buNone/>
                      </a:pPr>
                      <a:r>
                        <a:rPr lang="en-GB" sz="1600" b="1" dirty="0">
                          <a:latin typeface="Times New Roman" panose="02020603050405020304" pitchFamily="18" charset="0"/>
                          <a:cs typeface="Times New Roman" panose="02020603050405020304" pitchFamily="18" charset="0"/>
                        </a:rPr>
                        <a:t>Fraud Prevention</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Immutable Proof: Since the code embeds the blockchain hash, any discrepancy between the physical product and the on-chain data is instantly flagged, making fraud (e.g., switching labels) nearly impossible.</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Origin Data: Farmer ID, farm Geo-tag/location, and Certification status (e.g., Organic: Yes).</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26117954"/>
                  </a:ext>
                </a:extLst>
              </a:tr>
              <a:tr h="1057792">
                <a:tc>
                  <a:txBody>
                    <a:bodyPr/>
                    <a:lstStyle/>
                    <a:p>
                      <a:pPr>
                        <a:buNone/>
                      </a:pPr>
                      <a:r>
                        <a:rPr lang="en-GB" sz="1600" b="1" dirty="0">
                          <a:latin typeface="Times New Roman" panose="02020603050405020304" pitchFamily="18" charset="0"/>
                          <a:cs typeface="Times New Roman" panose="02020603050405020304" pitchFamily="18" charset="0"/>
                        </a:rPr>
                        <a:t>Smart Contract Trigger</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Automation: The data read from the QR code (specifically the batch ID) can be used by smart contracts to trigger automated payments, insurance payouts, or quality checks upon handover.</a:t>
                      </a: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Key Dates: Harvest date, packaging date, and the hash of the last </a:t>
                      </a:r>
                      <a:r>
                        <a:rPr lang="en-GB" sz="1200" b="0" dirty="0" err="1">
                          <a:latin typeface="Times New Roman" panose="02020603050405020304" pitchFamily="18" charset="0"/>
                          <a:cs typeface="Times New Roman" panose="02020603050405020304" pitchFamily="18" charset="0"/>
                        </a:rPr>
                        <a:t>transf</a:t>
                      </a:r>
                      <a:endParaRPr lang="en-GB" sz="1200" b="0" dirty="0">
                        <a:latin typeface="Times New Roman" panose="02020603050405020304" pitchFamily="18" charset="0"/>
                        <a:cs typeface="Times New Roman" panose="02020603050405020304" pitchFamily="18" charset="0"/>
                      </a:endParaRPr>
                    </a:p>
                  </a:txBody>
                  <a:tcPr marL="61026" marR="61026" marT="30513" marB="30513"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59263145"/>
                  </a:ext>
                </a:extLst>
              </a:tr>
            </a:tbl>
          </a:graphicData>
        </a:graphic>
      </p:graphicFrame>
    </p:spTree>
    <p:extLst>
      <p:ext uri="{BB962C8B-B14F-4D97-AF65-F5344CB8AC3E}">
        <p14:creationId xmlns:p14="http://schemas.microsoft.com/office/powerpoint/2010/main" val="15976465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7D3A3-F2DE-4E10-983F-10CA1AB9B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541F10-D85B-4528-BB21-FC376105C2EF}"/>
              </a:ext>
            </a:extLst>
          </p:cNvPr>
          <p:cNvSpPr>
            <a:spLocks noGrp="1"/>
          </p:cNvSpPr>
          <p:nvPr>
            <p:ph type="title"/>
          </p:nvPr>
        </p:nvSpPr>
        <p:spPr>
          <a:xfrm>
            <a:off x="437535" y="76835"/>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PROPOSED METHODOLOGY</a:t>
            </a:r>
          </a:p>
        </p:txBody>
      </p:sp>
      <p:sp>
        <p:nvSpPr>
          <p:cNvPr id="3" name="TextBox 2">
            <a:extLst>
              <a:ext uri="{FF2B5EF4-FFF2-40B4-BE49-F238E27FC236}">
                <a16:creationId xmlns:a16="http://schemas.microsoft.com/office/drawing/2014/main" id="{B088D4C0-344D-D03B-704C-8AE4B256858B}"/>
              </a:ext>
            </a:extLst>
          </p:cNvPr>
          <p:cNvSpPr txBox="1"/>
          <p:nvPr/>
        </p:nvSpPr>
        <p:spPr>
          <a:xfrm>
            <a:off x="437535" y="1242391"/>
            <a:ext cx="3786809" cy="461665"/>
          </a:xfrm>
          <a:prstGeom prst="rect">
            <a:avLst/>
          </a:prstGeom>
          <a:noFill/>
        </p:spPr>
        <p:txBody>
          <a:bodyPr wrap="square" rtlCol="0">
            <a:spAutoFit/>
          </a:bodyPr>
          <a:lstStyle/>
          <a:p>
            <a:r>
              <a:rPr lang="en-GB" sz="2400" dirty="0">
                <a:solidFill>
                  <a:srgbClr val="C00000"/>
                </a:solidFill>
                <a:latin typeface="Times New Roman" panose="02020603050405020304" pitchFamily="18" charset="0"/>
                <a:cs typeface="Times New Roman" panose="02020603050405020304" pitchFamily="18" charset="0"/>
              </a:rPr>
              <a:t>QR Code</a:t>
            </a:r>
          </a:p>
        </p:txBody>
      </p:sp>
      <p:graphicFrame>
        <p:nvGraphicFramePr>
          <p:cNvPr id="5" name="Table 4">
            <a:extLst>
              <a:ext uri="{FF2B5EF4-FFF2-40B4-BE49-F238E27FC236}">
                <a16:creationId xmlns:a16="http://schemas.microsoft.com/office/drawing/2014/main" id="{82BDEA90-D35B-B16C-2744-806EDA8C170F}"/>
              </a:ext>
            </a:extLst>
          </p:cNvPr>
          <p:cNvGraphicFramePr>
            <a:graphicFrameLocks noGrp="1"/>
          </p:cNvGraphicFramePr>
          <p:nvPr>
            <p:extLst>
              <p:ext uri="{D42A27DB-BD31-4B8C-83A1-F6EECF244321}">
                <p14:modId xmlns:p14="http://schemas.microsoft.com/office/powerpoint/2010/main" val="555117937"/>
              </p:ext>
            </p:extLst>
          </p:nvPr>
        </p:nvGraphicFramePr>
        <p:xfrm>
          <a:off x="705465" y="1919087"/>
          <a:ext cx="7733070" cy="4373563"/>
        </p:xfrm>
        <a:graphic>
          <a:graphicData uri="http://schemas.openxmlformats.org/drawingml/2006/table">
            <a:tbl>
              <a:tblPr/>
              <a:tblGrid>
                <a:gridCol w="2107309">
                  <a:extLst>
                    <a:ext uri="{9D8B030D-6E8A-4147-A177-3AD203B41FA5}">
                      <a16:colId xmlns:a16="http://schemas.microsoft.com/office/drawing/2014/main" val="807774816"/>
                    </a:ext>
                  </a:extLst>
                </a:gridCol>
                <a:gridCol w="2773017">
                  <a:extLst>
                    <a:ext uri="{9D8B030D-6E8A-4147-A177-3AD203B41FA5}">
                      <a16:colId xmlns:a16="http://schemas.microsoft.com/office/drawing/2014/main" val="2332618737"/>
                    </a:ext>
                  </a:extLst>
                </a:gridCol>
                <a:gridCol w="2852744">
                  <a:extLst>
                    <a:ext uri="{9D8B030D-6E8A-4147-A177-3AD203B41FA5}">
                      <a16:colId xmlns:a16="http://schemas.microsoft.com/office/drawing/2014/main" val="904431260"/>
                    </a:ext>
                  </a:extLst>
                </a:gridCol>
              </a:tblGrid>
              <a:tr h="799016">
                <a:tc>
                  <a:txBody>
                    <a:bodyPr/>
                    <a:lstStyle/>
                    <a:p>
                      <a:pPr>
                        <a:buNone/>
                      </a:pPr>
                      <a:r>
                        <a:rPr lang="en-GB" sz="1600" b="1" dirty="0">
                          <a:latin typeface="Times New Roman" panose="02020603050405020304" pitchFamily="18" charset="0"/>
                          <a:cs typeface="Times New Roman" panose="02020603050405020304" pitchFamily="18" charset="0"/>
                        </a:rPr>
                        <a:t>Data Encoding and Standards</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Compilation: All key data points are concatenated into a standard URL or text string for efficient encoding.</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Standard: QR codes adhere to the global ISO/IEC 18004 standard, ensuring compatibility with all standard scanners and applications.</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0815360"/>
                  </a:ext>
                </a:extLst>
              </a:tr>
              <a:tr h="1240578">
                <a:tc>
                  <a:txBody>
                    <a:bodyPr/>
                    <a:lstStyle/>
                    <a:p>
                      <a:pPr>
                        <a:buNone/>
                      </a:pPr>
                      <a:r>
                        <a:rPr lang="en-GB" sz="1600" b="1" dirty="0">
                          <a:latin typeface="Times New Roman" panose="02020603050405020304" pitchFamily="18" charset="0"/>
                          <a:cs typeface="Times New Roman" panose="02020603050405020304" pitchFamily="18" charset="0"/>
                        </a:rPr>
                        <a:t>Reliability in Tough Environments</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Error Correction: The system uses the Reed-Solomon Algorithm to build redundancy into the code. This is essential because agricultural logistics involve dirt, moisture, and potential damage.</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Parameter Choice: We select a high error correction level (Q or H) to maximize the code's ability to be read even if up to 30% of it is obscured.</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92139179"/>
                  </a:ext>
                </a:extLst>
              </a:tr>
              <a:tr h="1093391">
                <a:tc>
                  <a:txBody>
                    <a:bodyPr/>
                    <a:lstStyle/>
                    <a:p>
                      <a:pPr>
                        <a:buNone/>
                      </a:pPr>
                      <a:r>
                        <a:rPr lang="en-GB" sz="1600" b="1" dirty="0">
                          <a:latin typeface="Times New Roman" panose="02020603050405020304" pitchFamily="18" charset="0"/>
                          <a:cs typeface="Times New Roman" panose="02020603050405020304" pitchFamily="18" charset="0"/>
                        </a:rPr>
                        <a:t>Generation Process</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Libraries: Generation is handled by widely available, open-source libraries (e.g., Python qrcode or JavaScript qr-code-generator) based on the encoded string.</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a:latin typeface="Times New Roman" panose="02020603050405020304" pitchFamily="18" charset="0"/>
                          <a:cs typeface="Times New Roman" panose="02020603050405020304" pitchFamily="18" charset="0"/>
                        </a:rPr>
                        <a:t>Size Optimization: Parameters (Version 4-10) are chosen to store the required data concisely without making the code too large for printing on packaging.</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93548694"/>
                  </a:ext>
                </a:extLst>
              </a:tr>
              <a:tr h="1240578">
                <a:tc>
                  <a:txBody>
                    <a:bodyPr/>
                    <a:lstStyle/>
                    <a:p>
                      <a:pPr>
                        <a:buNone/>
                      </a:pPr>
                      <a:r>
                        <a:rPr lang="en-GB" sz="1600" b="1" dirty="0">
                          <a:latin typeface="Times New Roman" panose="02020603050405020304" pitchFamily="18" charset="0"/>
                          <a:cs typeface="Times New Roman" panose="02020603050405020304" pitchFamily="18" charset="0"/>
                        </a:rPr>
                        <a:t>Secure On-Chain Linkage</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Process Flow: The Transaction Hash is retrieved </a:t>
                      </a:r>
                      <a:r>
                        <a:rPr lang="en-GB" sz="1200" b="0" i="1" dirty="0">
                          <a:latin typeface="Times New Roman" panose="02020603050405020304" pitchFamily="18" charset="0"/>
                          <a:cs typeface="Times New Roman" panose="02020603050405020304" pitchFamily="18" charset="0"/>
                        </a:rPr>
                        <a:t>after</a:t>
                      </a:r>
                      <a:r>
                        <a:rPr lang="en-GB" sz="1200" b="0" dirty="0">
                          <a:latin typeface="Times New Roman" panose="02020603050405020304" pitchFamily="18" charset="0"/>
                          <a:cs typeface="Times New Roman" panose="02020603050405020304" pitchFamily="18" charset="0"/>
                        </a:rPr>
                        <a:t> the smart contract confirms the batch registration. This hash is then the immutable payload of the QR code.</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buNone/>
                      </a:pPr>
                      <a:r>
                        <a:rPr lang="en-GB" sz="1200" b="0" dirty="0">
                          <a:latin typeface="Times New Roman" panose="02020603050405020304" pitchFamily="18" charset="0"/>
                          <a:cs typeface="Times New Roman" panose="02020603050405020304" pitchFamily="18" charset="0"/>
                        </a:rPr>
                        <a:t>Data Integrity: This sequencing guarantees that the QR code points to a verified, timestamped record on the ledger, providing the foundation for </a:t>
                      </a:r>
                      <a:r>
                        <a:rPr lang="en-GB" sz="1200" b="0" dirty="0" err="1">
                          <a:latin typeface="Times New Roman" panose="02020603050405020304" pitchFamily="18" charset="0"/>
                          <a:cs typeface="Times New Roman" panose="02020603050405020304" pitchFamily="18" charset="0"/>
                        </a:rPr>
                        <a:t>trustless</a:t>
                      </a:r>
                      <a:r>
                        <a:rPr lang="en-GB" sz="1200" b="0" dirty="0">
                          <a:latin typeface="Times New Roman" panose="02020603050405020304" pitchFamily="18" charset="0"/>
                          <a:cs typeface="Times New Roman" panose="02020603050405020304" pitchFamily="18" charset="0"/>
                        </a:rPr>
                        <a:t> verification at any point in the supply chain.</a:t>
                      </a:r>
                    </a:p>
                  </a:txBody>
                  <a:tcPr marL="63080" marR="63080" marT="31540" marB="315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64638229"/>
                  </a:ext>
                </a:extLst>
              </a:tr>
            </a:tbl>
          </a:graphicData>
        </a:graphic>
      </p:graphicFrame>
    </p:spTree>
    <p:extLst>
      <p:ext uri="{BB962C8B-B14F-4D97-AF65-F5344CB8AC3E}">
        <p14:creationId xmlns:p14="http://schemas.microsoft.com/office/powerpoint/2010/main" val="38213920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0F7E8-624A-AF62-508B-AD8C70A1FB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AB9053-D80C-D37D-5F1F-28C36C27096D}"/>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SOCIETAL IMPACT</a:t>
            </a:r>
          </a:p>
        </p:txBody>
      </p:sp>
      <p:sp>
        <p:nvSpPr>
          <p:cNvPr id="7" name="TextBox 6">
            <a:extLst>
              <a:ext uri="{FF2B5EF4-FFF2-40B4-BE49-F238E27FC236}">
                <a16:creationId xmlns:a16="http://schemas.microsoft.com/office/drawing/2014/main" id="{1A1BA25C-28FC-D1A7-C747-6E72D17E72BC}"/>
              </a:ext>
            </a:extLst>
          </p:cNvPr>
          <p:cNvSpPr txBox="1"/>
          <p:nvPr/>
        </p:nvSpPr>
        <p:spPr>
          <a:xfrm>
            <a:off x="792000" y="1544087"/>
            <a:ext cx="7560000" cy="4068000"/>
          </a:xfrm>
          <a:prstGeom prst="rect">
            <a:avLst/>
          </a:prstGeom>
          <a:noFill/>
        </p:spPr>
        <p:txBody>
          <a:bodyPr wrap="square">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Empowerment of Farmers:</a:t>
            </a:r>
            <a:r>
              <a:rPr lang="en-GB" sz="2000" b="0" dirty="0">
                <a:latin typeface="Times New Roman" panose="02020603050405020304" pitchFamily="18" charset="0"/>
                <a:cs typeface="Times New Roman" panose="02020603050405020304" pitchFamily="18" charset="0"/>
              </a:rPr>
              <a:t> Ensures farmers receive fair compensation by minimizing the role of exploitative intermediaries and making pricing transparent.</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Consumer Trust:</a:t>
            </a:r>
            <a:r>
              <a:rPr lang="en-GB" sz="2000" b="0" dirty="0">
                <a:latin typeface="Times New Roman" panose="02020603050405020304" pitchFamily="18" charset="0"/>
                <a:cs typeface="Times New Roman" panose="02020603050405020304" pitchFamily="18" charset="0"/>
              </a:rPr>
              <a:t> Provides consumers with confidence in the authenticity, quality, and origin of agricultural produce through real-time traceability.</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Food Safety: </a:t>
            </a:r>
            <a:r>
              <a:rPr lang="en-GB" sz="2000" b="0" dirty="0">
                <a:latin typeface="Times New Roman" panose="02020603050405020304" pitchFamily="18" charset="0"/>
                <a:cs typeface="Times New Roman" panose="02020603050405020304" pitchFamily="18" charset="0"/>
              </a:rPr>
              <a:t>Enhances accountability in the supply chain, reducing risks of adulteration, </a:t>
            </a:r>
            <a:r>
              <a:rPr lang="en-GB" sz="2000" b="0" dirty="0" err="1">
                <a:latin typeface="Times New Roman" panose="02020603050405020304" pitchFamily="18" charset="0"/>
                <a:cs typeface="Times New Roman" panose="02020603050405020304" pitchFamily="18" charset="0"/>
              </a:rPr>
              <a:t>mislabeling</a:t>
            </a:r>
            <a:r>
              <a:rPr lang="en-GB" sz="2000" b="0" dirty="0">
                <a:latin typeface="Times New Roman" panose="02020603050405020304" pitchFamily="18" charset="0"/>
                <a:cs typeface="Times New Roman" panose="02020603050405020304" pitchFamily="18" charset="0"/>
              </a:rPr>
              <a:t>, and fraud.</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Economic Growth: </a:t>
            </a:r>
            <a:r>
              <a:rPr lang="en-GB" sz="2000" b="0" dirty="0">
                <a:latin typeface="Times New Roman" panose="02020603050405020304" pitchFamily="18" charset="0"/>
                <a:cs typeface="Times New Roman" panose="02020603050405020304" pitchFamily="18" charset="0"/>
              </a:rPr>
              <a:t>Strengthens rural livelihoods, reduces wastage, and contributes to a more equitable agricultural economy.</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Sustainability:</a:t>
            </a:r>
            <a:r>
              <a:rPr lang="en-GB" sz="2000" b="0" dirty="0">
                <a:latin typeface="Times New Roman" panose="02020603050405020304" pitchFamily="18" charset="0"/>
                <a:cs typeface="Times New Roman" panose="02020603050405020304" pitchFamily="18" charset="0"/>
              </a:rPr>
              <a:t> Encourages responsible sourcing and reduces inefficiencies in logistics, contributing to sustainable agricultural practices.</a:t>
            </a: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00416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
          <p:cNvSpPr txBox="1">
            <a:spLocks noGrp="1"/>
          </p:cNvSpPr>
          <p:nvPr>
            <p:ph type="title"/>
          </p:nvPr>
        </p:nvSpPr>
        <p:spPr>
          <a:xfrm>
            <a:off x="457200" y="152718"/>
            <a:ext cx="5791200" cy="13716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chemeClr val="dk2"/>
              </a:buClr>
              <a:buSzPts val="3600"/>
              <a:buFont typeface="Century Schoolbook"/>
              <a:buNone/>
            </a:pPr>
            <a:r>
              <a:rPr lang="en-IN" b="1">
                <a:latin typeface="Century Schoolbook"/>
                <a:ea typeface="Century Schoolbook"/>
                <a:cs typeface="Century Schoolbook"/>
                <a:sym typeface="Century Schoolbook"/>
              </a:rPr>
              <a:t>CONTENT</a:t>
            </a:r>
            <a:br>
              <a:rPr lang="en-IN" b="1">
                <a:latin typeface="Century Schoolbook"/>
                <a:ea typeface="Century Schoolbook"/>
                <a:cs typeface="Century Schoolbook"/>
                <a:sym typeface="Century Schoolbook"/>
              </a:rPr>
            </a:br>
            <a:endParaRPr b="1">
              <a:latin typeface="Century Schoolbook"/>
              <a:ea typeface="Century Schoolbook"/>
              <a:cs typeface="Century Schoolbook"/>
              <a:sym typeface="Century Schoolbook"/>
            </a:endParaRPr>
          </a:p>
        </p:txBody>
      </p:sp>
      <p:sp>
        <p:nvSpPr>
          <p:cNvPr id="102" name="Google Shape;102;p2"/>
          <p:cNvSpPr txBox="1">
            <a:spLocks noGrp="1"/>
          </p:cNvSpPr>
          <p:nvPr>
            <p:ph type="body" idx="1"/>
          </p:nvPr>
        </p:nvSpPr>
        <p:spPr>
          <a:xfrm>
            <a:off x="457200" y="1295400"/>
            <a:ext cx="7620000" cy="5029200"/>
          </a:xfrm>
          <a:prstGeom prst="rect">
            <a:avLst/>
          </a:prstGeom>
          <a:noFill/>
          <a:ln>
            <a:noFill/>
          </a:ln>
        </p:spPr>
        <p:txBody>
          <a:bodyPr spcFirstLastPara="1" wrap="square" lIns="91425" tIns="45700" rIns="91425" bIns="45700" anchor="t" anchorCtr="0">
            <a:normAutofit fontScale="62500" lnSpcReduction="20000"/>
          </a:bodyPr>
          <a:lstStyle/>
          <a:p>
            <a:pPr marL="571500" lvl="0" indent="-536257" algn="l" rtl="0">
              <a:lnSpc>
                <a:spcPct val="120000"/>
              </a:lnSpc>
              <a:spcBef>
                <a:spcPts val="0"/>
              </a:spcBef>
              <a:spcAft>
                <a:spcPts val="0"/>
              </a:spcAft>
              <a:buClr>
                <a:schemeClr val="dk1"/>
              </a:buClr>
              <a:buSzPct val="100000"/>
              <a:buFont typeface="Cambria Math"/>
              <a:buChar char="↪"/>
            </a:pPr>
            <a:r>
              <a:rPr lang="en-IN" sz="3700" dirty="0">
                <a:latin typeface="Century Schoolbook"/>
                <a:ea typeface="Century Schoolbook"/>
                <a:cs typeface="Century Schoolbook"/>
                <a:sym typeface="Century Schoolbook"/>
              </a:rPr>
              <a:t>Abstract </a:t>
            </a:r>
            <a:endParaRPr dirty="0"/>
          </a:p>
          <a:p>
            <a:pPr marL="571500" lvl="0" indent="-536257" algn="l" rtl="0">
              <a:lnSpc>
                <a:spcPct val="120000"/>
              </a:lnSpc>
              <a:spcBef>
                <a:spcPts val="1118"/>
              </a:spcBef>
              <a:spcAft>
                <a:spcPts val="0"/>
              </a:spcAft>
              <a:buClr>
                <a:schemeClr val="dk1"/>
              </a:buClr>
              <a:buSzPct val="100000"/>
              <a:buFont typeface="Cambria Math"/>
              <a:buChar char="↪"/>
            </a:pPr>
            <a:r>
              <a:rPr lang="en-IN" sz="3700" dirty="0">
                <a:latin typeface="Century Schoolbook"/>
                <a:ea typeface="Century Schoolbook"/>
                <a:cs typeface="Century Schoolbook"/>
                <a:sym typeface="Century Schoolbook"/>
              </a:rPr>
              <a:t>Introduction</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SzPct val="100000"/>
              <a:buFont typeface="Century Schoolbook"/>
              <a:buChar char="↪"/>
            </a:pPr>
            <a:r>
              <a:rPr lang="en-IN" sz="3700" dirty="0">
                <a:latin typeface="Century Schoolbook"/>
                <a:ea typeface="Century Schoolbook"/>
                <a:cs typeface="Century Schoolbook"/>
                <a:sym typeface="Century Schoolbook"/>
              </a:rPr>
              <a:t>Motivation</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SzPct val="100000"/>
              <a:buFont typeface="Century Schoolbook"/>
              <a:buChar char="↪"/>
            </a:pPr>
            <a:r>
              <a:rPr lang="en-IN" sz="3700" dirty="0">
                <a:latin typeface="Century Schoolbook"/>
                <a:ea typeface="Century Schoolbook"/>
                <a:cs typeface="Century Schoolbook"/>
                <a:sym typeface="Century Schoolbook"/>
              </a:rPr>
              <a:t>Problem Identification &amp; Objectives</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Clr>
                <a:schemeClr val="dk1"/>
              </a:buClr>
              <a:buSzPct val="100000"/>
              <a:buFont typeface="Cambria Math"/>
              <a:buChar char="↪"/>
            </a:pPr>
            <a:r>
              <a:rPr lang="en-IN" sz="3700" dirty="0">
                <a:latin typeface="Century Schoolbook"/>
                <a:ea typeface="Century Schoolbook"/>
                <a:cs typeface="Century Schoolbook"/>
                <a:sym typeface="Century Schoolbook"/>
              </a:rPr>
              <a:t>Literature Survey </a:t>
            </a:r>
            <a:endParaRPr sz="3700" dirty="0">
              <a:latin typeface="Century Schoolbook"/>
              <a:ea typeface="Century Schoolbook"/>
              <a:cs typeface="Century Schoolbook"/>
              <a:sym typeface="Century Schoolbook"/>
            </a:endParaRPr>
          </a:p>
          <a:p>
            <a:pPr marL="571500" marR="0" lvl="0" indent="-536257" algn="l" rtl="0">
              <a:lnSpc>
                <a:spcPct val="120000"/>
              </a:lnSpc>
              <a:spcBef>
                <a:spcPts val="1118"/>
              </a:spcBef>
              <a:spcAft>
                <a:spcPts val="0"/>
              </a:spcAft>
              <a:buSzPct val="100000"/>
              <a:buFont typeface="Cambria Math"/>
              <a:buChar char="↪"/>
            </a:pPr>
            <a:r>
              <a:rPr lang="en-IN" sz="3700" dirty="0">
                <a:latin typeface="Century Schoolbook"/>
                <a:ea typeface="Century Schoolbook"/>
                <a:cs typeface="Century Schoolbook"/>
                <a:sym typeface="Century Schoolbook"/>
              </a:rPr>
              <a:t>Proposed Methodology</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Clr>
                <a:schemeClr val="dk1"/>
              </a:buClr>
              <a:buSzPct val="100000"/>
              <a:buFont typeface="Cambria Math"/>
              <a:buChar char="↪"/>
            </a:pPr>
            <a:r>
              <a:rPr lang="en-IN" sz="3700" dirty="0">
                <a:latin typeface="Century Schoolbook"/>
                <a:ea typeface="Century Schoolbook"/>
                <a:cs typeface="Century Schoolbook"/>
                <a:sym typeface="Century Schoolbook"/>
              </a:rPr>
              <a:t>Expected outcome</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SzPct val="100000"/>
              <a:buFont typeface="Century Schoolbook"/>
              <a:buChar char="↪"/>
            </a:pPr>
            <a:r>
              <a:rPr lang="en-IN" sz="3700" dirty="0">
                <a:latin typeface="Century Schoolbook"/>
                <a:ea typeface="Century Schoolbook"/>
                <a:cs typeface="Century Schoolbook"/>
                <a:sym typeface="Century Schoolbook"/>
              </a:rPr>
              <a:t>Societal Impact and SDG Contribution</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SzPct val="100000"/>
              <a:buFont typeface="Century Schoolbook"/>
              <a:buChar char="↪"/>
            </a:pPr>
            <a:r>
              <a:rPr lang="en-IN" sz="3700" dirty="0">
                <a:latin typeface="Century Schoolbook"/>
                <a:ea typeface="Century Schoolbook"/>
                <a:cs typeface="Century Schoolbook"/>
                <a:sym typeface="Century Schoolbook"/>
              </a:rPr>
              <a:t>Complex Engineering Problem</a:t>
            </a:r>
            <a:endParaRPr sz="3700" dirty="0">
              <a:latin typeface="Century Schoolbook"/>
              <a:ea typeface="Century Schoolbook"/>
              <a:cs typeface="Century Schoolbook"/>
              <a:sym typeface="Century Schoolbook"/>
            </a:endParaRPr>
          </a:p>
          <a:p>
            <a:pPr marL="571500" lvl="0" indent="-536257" algn="l" rtl="0">
              <a:lnSpc>
                <a:spcPct val="120000"/>
              </a:lnSpc>
              <a:spcBef>
                <a:spcPts val="1118"/>
              </a:spcBef>
              <a:spcAft>
                <a:spcPts val="0"/>
              </a:spcAft>
              <a:buClr>
                <a:schemeClr val="dk1"/>
              </a:buClr>
              <a:buSzPct val="100000"/>
              <a:buFont typeface="Cambria Math"/>
              <a:buChar char="↪"/>
            </a:pPr>
            <a:r>
              <a:rPr lang="en-IN" sz="3700" dirty="0">
                <a:latin typeface="Century Schoolbook"/>
                <a:ea typeface="Century Schoolbook"/>
                <a:cs typeface="Century Schoolbook"/>
                <a:sym typeface="Century Schoolbook"/>
              </a:rPr>
              <a:t>References</a:t>
            </a:r>
            <a:endParaRPr dirty="0"/>
          </a:p>
          <a:p>
            <a:pPr marL="45720" lvl="0" indent="0" algn="l" rtl="0">
              <a:lnSpc>
                <a:spcPct val="100000"/>
              </a:lnSpc>
              <a:spcBef>
                <a:spcPts val="880"/>
              </a:spcBef>
              <a:spcAft>
                <a:spcPts val="0"/>
              </a:spcAft>
              <a:buClr>
                <a:schemeClr val="dk1"/>
              </a:buClr>
              <a:buSzPct val="100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CA031-5FF6-7E94-7577-33E678E204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6470D0-A9B1-9E15-35CE-38F68BDE66D0}"/>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SDG CONTRIBUTION</a:t>
            </a:r>
          </a:p>
        </p:txBody>
      </p:sp>
      <p:sp>
        <p:nvSpPr>
          <p:cNvPr id="7" name="TextBox 6">
            <a:extLst>
              <a:ext uri="{FF2B5EF4-FFF2-40B4-BE49-F238E27FC236}">
                <a16:creationId xmlns:a16="http://schemas.microsoft.com/office/drawing/2014/main" id="{8D29AFB7-5F3D-A62F-E50C-B703BA08C1C9}"/>
              </a:ext>
            </a:extLst>
          </p:cNvPr>
          <p:cNvSpPr txBox="1"/>
          <p:nvPr/>
        </p:nvSpPr>
        <p:spPr>
          <a:xfrm>
            <a:off x="644478" y="1474512"/>
            <a:ext cx="7855043" cy="4401205"/>
          </a:xfrm>
          <a:prstGeom prst="rect">
            <a:avLst/>
          </a:prstGeom>
          <a:noFill/>
        </p:spPr>
        <p:txBody>
          <a:bodyPr wrap="square">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1: No Poverty</a:t>
            </a:r>
            <a:r>
              <a:rPr lang="en-GB" sz="2000" dirty="0">
                <a:latin typeface="Times New Roman" panose="02020603050405020304" pitchFamily="18" charset="0"/>
                <a:cs typeface="Times New Roman" panose="02020603050405020304" pitchFamily="18" charset="0"/>
              </a:rPr>
              <a:t> – By ensuring fair compensation and reducing exploitation, farmers’ income security is improved.</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2: Zero Hunger </a:t>
            </a:r>
            <a:r>
              <a:rPr lang="en-GB" sz="2000" dirty="0">
                <a:latin typeface="Times New Roman" panose="02020603050405020304" pitchFamily="18" charset="0"/>
                <a:cs typeface="Times New Roman" panose="02020603050405020304" pitchFamily="18" charset="0"/>
              </a:rPr>
              <a:t>– Strengthens food supply chains, reduces wastage, and improves access to safe, authentic food.</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8: Decent Work and Economic Growth </a:t>
            </a:r>
            <a:r>
              <a:rPr lang="en-GB" sz="2000" dirty="0">
                <a:latin typeface="Times New Roman" panose="02020603050405020304" pitchFamily="18" charset="0"/>
                <a:cs typeface="Times New Roman" panose="02020603050405020304" pitchFamily="18" charset="0"/>
              </a:rPr>
              <a:t>– Promotes fair trade practices, creates opportunities in </a:t>
            </a:r>
            <a:r>
              <a:rPr lang="en-GB" sz="2000" dirty="0" err="1">
                <a:latin typeface="Times New Roman" panose="02020603050405020304" pitchFamily="18" charset="0"/>
                <a:cs typeface="Times New Roman" panose="02020603050405020304" pitchFamily="18" charset="0"/>
              </a:rPr>
              <a:t>AgriTech</a:t>
            </a:r>
            <a:r>
              <a:rPr lang="en-GB" sz="2000" dirty="0">
                <a:latin typeface="Times New Roman" panose="02020603050405020304" pitchFamily="18" charset="0"/>
                <a:cs typeface="Times New Roman" panose="02020603050405020304" pitchFamily="18" charset="0"/>
              </a:rPr>
              <a:t>, and supports sustainable economic growth.</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9: Industry, Innovation, and Infrastructure </a:t>
            </a:r>
            <a:r>
              <a:rPr lang="en-GB" sz="2000" dirty="0">
                <a:latin typeface="Times New Roman" panose="02020603050405020304" pitchFamily="18" charset="0"/>
                <a:cs typeface="Times New Roman" panose="02020603050405020304" pitchFamily="18" charset="0"/>
              </a:rPr>
              <a:t>– Leverages blockchain as an innovative digital infrastructure for agriculture.</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12: Responsible Consumption and Production </a:t>
            </a:r>
            <a:r>
              <a:rPr lang="en-GB" sz="2000" dirty="0">
                <a:latin typeface="Times New Roman" panose="02020603050405020304" pitchFamily="18" charset="0"/>
                <a:cs typeface="Times New Roman" panose="02020603050405020304" pitchFamily="18" charset="0"/>
              </a:rPr>
              <a:t>– Enables transparent and sustainable sourcing, encouraging informed consumer choices.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SDG 16: Peace, Justice, and Strong Institutions </a:t>
            </a:r>
            <a:r>
              <a:rPr lang="en-GB" sz="2000" dirty="0">
                <a:latin typeface="Times New Roman" panose="02020603050405020304" pitchFamily="18" charset="0"/>
                <a:cs typeface="Times New Roman" panose="02020603050405020304" pitchFamily="18" charset="0"/>
              </a:rPr>
              <a:t>– Builds accountability and trust through tamper-proof, decentralized systems.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0459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2BBB89-3C4A-7093-6671-784BB051C0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8C30BA-64FA-57C8-22AE-C4FC25293779}"/>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COMPLEX ENGINEERING PROBLEM</a:t>
            </a:r>
          </a:p>
        </p:txBody>
      </p:sp>
      <p:sp>
        <p:nvSpPr>
          <p:cNvPr id="7" name="TextBox 6">
            <a:extLst>
              <a:ext uri="{FF2B5EF4-FFF2-40B4-BE49-F238E27FC236}">
                <a16:creationId xmlns:a16="http://schemas.microsoft.com/office/drawing/2014/main" id="{08E0DDB4-1A73-DCDF-DF80-85470EC04DFF}"/>
              </a:ext>
            </a:extLst>
          </p:cNvPr>
          <p:cNvSpPr txBox="1"/>
          <p:nvPr/>
        </p:nvSpPr>
        <p:spPr>
          <a:xfrm>
            <a:off x="792000" y="1464573"/>
            <a:ext cx="7560000" cy="4247317"/>
          </a:xfrm>
          <a:prstGeom prst="rect">
            <a:avLst/>
          </a:prstGeom>
          <a:noFill/>
        </p:spPr>
        <p:txBody>
          <a:bodyPr wrap="square">
            <a:spAutoFit/>
          </a:bodyPr>
          <a:lstStyle/>
          <a:p>
            <a:pPr marL="342900" indent="-342900" algn="just">
              <a:buFont typeface="Arial" panose="020B0604020202020204" pitchFamily="34" charset="0"/>
              <a:buChar char="•"/>
            </a:pPr>
            <a:r>
              <a:rPr lang="en-GB" sz="1800" b="1" dirty="0">
                <a:latin typeface="Times New Roman" panose="02020603050405020304" pitchFamily="18" charset="0"/>
                <a:cs typeface="Times New Roman" panose="02020603050405020304" pitchFamily="18" charset="0"/>
              </a:rPr>
              <a:t>Blockchain : </a:t>
            </a:r>
            <a:r>
              <a:rPr lang="en-GB" sz="1800" dirty="0">
                <a:latin typeface="Times New Roman" panose="02020603050405020304" pitchFamily="18" charset="0"/>
                <a:cs typeface="Times New Roman" panose="02020603050405020304" pitchFamily="18" charset="0"/>
              </a:rPr>
              <a:t>Blockchain technology provides a secure, decentralized, and tamper-proof system for recording transactions. In the agricultural supply chain, it ensures transparency by tracking every stage from production to consumer, thereby reducing fraud, ensuring data integrity, and improving trust among stakeholders.</a:t>
            </a:r>
          </a:p>
          <a:p>
            <a:pPr marL="342900" indent="-342900" algn="just">
              <a:buFont typeface="Arial" panose="020B0604020202020204" pitchFamily="34" charset="0"/>
              <a:buChar char="•"/>
            </a:pPr>
            <a:r>
              <a:rPr lang="en-GB" sz="1800" b="1" dirty="0">
                <a:latin typeface="Times New Roman" panose="02020603050405020304" pitchFamily="18" charset="0"/>
                <a:cs typeface="Times New Roman" panose="02020603050405020304" pitchFamily="18" charset="0"/>
              </a:rPr>
              <a:t>NLP (Natural Language Processing) : </a:t>
            </a:r>
            <a:r>
              <a:rPr lang="en-GB" sz="1800" dirty="0">
                <a:latin typeface="Times New Roman" panose="02020603050405020304" pitchFamily="18" charset="0"/>
                <a:cs typeface="Times New Roman" panose="02020603050405020304" pitchFamily="18" charset="0"/>
              </a:rPr>
              <a:t>NLP enables human-like interaction between farmers and technology. Using speech-to-text and text-to-speech, farmers can provide crop details in their local language. The system </a:t>
            </a:r>
            <a:r>
              <a:rPr lang="en-GB" sz="1800" dirty="0" err="1">
                <a:latin typeface="Times New Roman" panose="02020603050405020304" pitchFamily="18" charset="0"/>
                <a:cs typeface="Times New Roman" panose="02020603050405020304" pitchFamily="18" charset="0"/>
              </a:rPr>
              <a:t>analyzes</a:t>
            </a:r>
            <a:r>
              <a:rPr lang="en-GB" sz="1800" dirty="0">
                <a:latin typeface="Times New Roman" panose="02020603050405020304" pitchFamily="18" charset="0"/>
                <a:cs typeface="Times New Roman" panose="02020603050405020304" pitchFamily="18" charset="0"/>
              </a:rPr>
              <a:t> their inputs to provide real-time information such as market prices, demand forecasting, and quality assessment.</a:t>
            </a:r>
          </a:p>
          <a:p>
            <a:pPr marL="342900" indent="-342900" algn="just">
              <a:buFont typeface="Arial" panose="020B0604020202020204" pitchFamily="34" charset="0"/>
              <a:buChar char="•"/>
            </a:pPr>
            <a:r>
              <a:rPr lang="en-GB" sz="1800" b="1" dirty="0">
                <a:latin typeface="Times New Roman" panose="02020603050405020304" pitchFamily="18" charset="0"/>
                <a:cs typeface="Times New Roman" panose="02020603050405020304" pitchFamily="18" charset="0"/>
              </a:rPr>
              <a:t>QR Generator : </a:t>
            </a:r>
            <a:r>
              <a:rPr lang="en-GB" sz="1800" dirty="0">
                <a:latin typeface="Times New Roman" panose="02020603050405020304" pitchFamily="18" charset="0"/>
                <a:cs typeface="Times New Roman" panose="02020603050405020304" pitchFamily="18" charset="0"/>
              </a:rPr>
              <a:t>A QR code is generated at the end of the process, containing all verified crop details stored on the blockchain. This allows buyers, distributors, and consumers to scan the QR code and access complete traceability information, ensuring authenticity and fair trade practices.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8330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265D-C7DC-5708-C6C6-4AE00C708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6ABDCE-96B4-504A-C973-D79EC661E2C6}"/>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3" name="TextBox 2">
            <a:extLst>
              <a:ext uri="{FF2B5EF4-FFF2-40B4-BE49-F238E27FC236}">
                <a16:creationId xmlns:a16="http://schemas.microsoft.com/office/drawing/2014/main" id="{71AD36CE-5348-F30F-0AD1-DCE4BD914C66}"/>
              </a:ext>
            </a:extLst>
          </p:cNvPr>
          <p:cNvSpPr txBox="1"/>
          <p:nvPr/>
        </p:nvSpPr>
        <p:spPr>
          <a:xfrm>
            <a:off x="437535" y="1521328"/>
            <a:ext cx="7901394" cy="5047536"/>
          </a:xfrm>
          <a:prstGeom prst="rect">
            <a:avLst/>
          </a:prstGeom>
          <a:noFill/>
        </p:spPr>
        <p:txBody>
          <a:bodyPr wrap="square" rtlCol="0">
            <a:spAutoFit/>
          </a:bodyPr>
          <a:lstStyle/>
          <a:p>
            <a:r>
              <a:rPr lang="en-GB" b="1" dirty="0">
                <a:latin typeface="Times New Roman" panose="02020603050405020304" pitchFamily="18" charset="0"/>
                <a:cs typeface="Times New Roman" panose="02020603050405020304" pitchFamily="18" charset="0"/>
              </a:rPr>
              <a:t>I. Academic Papers (Literature Survey)</a:t>
            </a:r>
          </a:p>
          <a:p>
            <a:r>
              <a:rPr lang="en-GB" dirty="0">
                <a:latin typeface="Times New Roman" panose="02020603050405020304" pitchFamily="18" charset="0"/>
                <a:cs typeface="Times New Roman" panose="02020603050405020304" pitchFamily="18" charset="0"/>
              </a:rPr>
              <a:t>These are the full bibliographic citations for the research papers reviewed in the project's literature survey.</a:t>
            </a:r>
          </a:p>
          <a:p>
            <a:r>
              <a:rPr lang="en-GB" b="1" dirty="0">
                <a:latin typeface="Times New Roman" panose="02020603050405020304" pitchFamily="18" charset="0"/>
                <a:cs typeface="Times New Roman" panose="02020603050405020304" pitchFamily="18" charset="0"/>
              </a:rPr>
              <a:t>Blockchain and Traceability</a:t>
            </a:r>
          </a:p>
          <a:p>
            <a:r>
              <a:rPr lang="en-GB" b="1" dirty="0">
                <a:latin typeface="Times New Roman" panose="02020603050405020304" pitchFamily="18" charset="0"/>
                <a:cs typeface="Times New Roman" panose="02020603050405020304" pitchFamily="18" charset="0"/>
              </a:rPr>
              <a:t>Ellahi, R. M., Wood, L. C., &amp; Bekhit, A. E.-D. A.</a:t>
            </a:r>
            <a:r>
              <a:rPr lang="en-GB" dirty="0">
                <a:latin typeface="Times New Roman" panose="02020603050405020304" pitchFamily="18" charset="0"/>
                <a:cs typeface="Times New Roman" panose="02020603050405020304" pitchFamily="18" charset="0"/>
              </a:rPr>
              <a:t> (2024). Blockchain-Driven Food Supply Chains: A Systematic Review for Unexplored Opportunities. </a:t>
            </a:r>
            <a:r>
              <a:rPr lang="en-GB" i="1" dirty="0">
                <a:latin typeface="Times New Roman" panose="02020603050405020304" pitchFamily="18" charset="0"/>
                <a:cs typeface="Times New Roman" panose="02020603050405020304" pitchFamily="18" charset="0"/>
              </a:rPr>
              <a:t>Applied Sciences, 14</a:t>
            </a:r>
            <a:r>
              <a:rPr lang="en-GB" dirty="0">
                <a:latin typeface="Times New Roman" panose="02020603050405020304" pitchFamily="18" charset="0"/>
                <a:cs typeface="Times New Roman" panose="02020603050405020304" pitchFamily="18" charset="0"/>
              </a:rPr>
              <a:t>(19), 8944.</a:t>
            </a:r>
          </a:p>
          <a:p>
            <a:r>
              <a:rPr lang="en-GB" b="1" dirty="0">
                <a:latin typeface="Times New Roman" panose="02020603050405020304" pitchFamily="18" charset="0"/>
                <a:cs typeface="Times New Roman" panose="02020603050405020304" pitchFamily="18" charset="0"/>
              </a:rPr>
              <a:t>Vignesh, B., Chandrakumar, M., Divya, K., </a:t>
            </a:r>
            <a:r>
              <a:rPr lang="en-GB" b="1" dirty="0" err="1">
                <a:latin typeface="Times New Roman" panose="02020603050405020304" pitchFamily="18" charset="0"/>
                <a:cs typeface="Times New Roman" panose="02020603050405020304" pitchFamily="18" charset="0"/>
              </a:rPr>
              <a:t>Prahadeeswaran</a:t>
            </a:r>
            <a:r>
              <a:rPr lang="en-GB" b="1" dirty="0">
                <a:latin typeface="Times New Roman" panose="02020603050405020304" pitchFamily="18" charset="0"/>
                <a:cs typeface="Times New Roman" panose="02020603050405020304" pitchFamily="18" charset="0"/>
              </a:rPr>
              <a:t>, M., &amp; Vanitha, G.</a:t>
            </a:r>
            <a:r>
              <a:rPr lang="en-GB" dirty="0">
                <a:latin typeface="Times New Roman" panose="02020603050405020304" pitchFamily="18" charset="0"/>
                <a:cs typeface="Times New Roman" panose="02020603050405020304" pitchFamily="18" charset="0"/>
              </a:rPr>
              <a:t> (2025). Blockchain technology in agriculture: Ensuring transparency and traceability in the food supply chain. </a:t>
            </a:r>
            <a:r>
              <a:rPr lang="en-GB" i="1" dirty="0">
                <a:latin typeface="Times New Roman" panose="02020603050405020304" pitchFamily="18" charset="0"/>
                <a:cs typeface="Times New Roman" panose="02020603050405020304" pitchFamily="18" charset="0"/>
              </a:rPr>
              <a:t>Plant Science Today, 12</a:t>
            </a:r>
            <a:r>
              <a:rPr lang="en-GB" dirty="0">
                <a:latin typeface="Times New Roman" panose="02020603050405020304" pitchFamily="18" charset="0"/>
                <a:cs typeface="Times New Roman" panose="02020603050405020304" pitchFamily="18" charset="0"/>
              </a:rPr>
              <a:t>(sp1), 01–08.</a:t>
            </a:r>
          </a:p>
          <a:p>
            <a:r>
              <a:rPr lang="en-GB" b="1" dirty="0" err="1">
                <a:latin typeface="Times New Roman" panose="02020603050405020304" pitchFamily="18" charset="0"/>
                <a:cs typeface="Times New Roman" panose="02020603050405020304" pitchFamily="18" charset="0"/>
              </a:rPr>
              <a:t>Inayatulloh</a:t>
            </a:r>
            <a:r>
              <a:rPr lang="en-GB" b="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(2021). Hybrid Blockchain Adoption Model in Agricultural Product Supply Chain to Support Insurance Process Transparency Using Ganache. </a:t>
            </a:r>
            <a:r>
              <a:rPr lang="en-GB" i="1" dirty="0">
                <a:latin typeface="Times New Roman" panose="02020603050405020304" pitchFamily="18" charset="0"/>
                <a:cs typeface="Times New Roman" panose="02020603050405020304" pitchFamily="18" charset="0"/>
              </a:rPr>
              <a:t>2021 3rd International Conference on Data Science and Its Applications (</a:t>
            </a:r>
            <a:r>
              <a:rPr lang="en-GB" i="1" dirty="0" err="1">
                <a:latin typeface="Times New Roman" panose="02020603050405020304" pitchFamily="18" charset="0"/>
                <a:cs typeface="Times New Roman" panose="02020603050405020304" pitchFamily="18" charset="0"/>
              </a:rPr>
              <a:t>ICoDSA</a:t>
            </a:r>
            <a:r>
              <a:rPr lang="en-GB" i="1" dirty="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 1–6.</a:t>
            </a:r>
          </a:p>
          <a:p>
            <a:r>
              <a:rPr lang="en-GB" b="1" dirty="0">
                <a:latin typeface="Times New Roman" panose="02020603050405020304" pitchFamily="18" charset="0"/>
                <a:cs typeface="Times New Roman" panose="02020603050405020304" pitchFamily="18" charset="0"/>
              </a:rPr>
              <a:t>Asokan Vasudevan, P. Jansi Rani, N. Raja, G. Nedumaran, Anantha Raj A. </a:t>
            </a:r>
            <a:r>
              <a:rPr lang="en-GB" b="1" dirty="0" err="1">
                <a:latin typeface="Times New Roman" panose="02020603050405020304" pitchFamily="18" charset="0"/>
                <a:cs typeface="Times New Roman" panose="02020603050405020304" pitchFamily="18" charset="0"/>
              </a:rPr>
              <a:t>Arokiasamy</a:t>
            </a:r>
            <a:r>
              <a:rPr lang="en-GB" b="1" dirty="0">
                <a:latin typeface="Times New Roman" panose="02020603050405020304" pitchFamily="18" charset="0"/>
                <a:cs typeface="Times New Roman" panose="02020603050405020304" pitchFamily="18" charset="0"/>
              </a:rPr>
              <a:t>, Cheng Qian.</a:t>
            </a:r>
            <a:r>
              <a:rPr lang="en-GB" dirty="0">
                <a:latin typeface="Times New Roman" panose="02020603050405020304" pitchFamily="18" charset="0"/>
                <a:cs typeface="Times New Roman" panose="02020603050405020304" pitchFamily="18" charset="0"/>
              </a:rPr>
              <a:t> (2025). Fintech for sustainable agriculture: insights from Tamil Nadu, India. </a:t>
            </a:r>
            <a:r>
              <a:rPr lang="en-GB" i="1" dirty="0">
                <a:latin typeface="Times New Roman" panose="02020603050405020304" pitchFamily="18" charset="0"/>
                <a:cs typeface="Times New Roman" panose="02020603050405020304" pitchFamily="18" charset="0"/>
              </a:rPr>
              <a:t>Frontiers in Sustainable Food Systems, 9</a:t>
            </a:r>
            <a:r>
              <a:rPr lang="en-GB" dirty="0">
                <a:latin typeface="Times New Roman" panose="02020603050405020304" pitchFamily="18" charset="0"/>
                <a:cs typeface="Times New Roman" panose="02020603050405020304" pitchFamily="18" charset="0"/>
              </a:rPr>
              <a:t>, 1614553.</a:t>
            </a:r>
          </a:p>
          <a:p>
            <a:r>
              <a:rPr lang="en-GB" b="1" dirty="0">
                <a:latin typeface="Times New Roman" panose="02020603050405020304" pitchFamily="18" charset="0"/>
                <a:cs typeface="Times New Roman" panose="02020603050405020304" pitchFamily="18" charset="0"/>
              </a:rPr>
              <a:t>Sharma, R., Kamble, S. S., Gunasekaran, A., Kumar, V., &amp; Kumar, A.</a:t>
            </a:r>
            <a:r>
              <a:rPr lang="en-GB" dirty="0">
                <a:latin typeface="Times New Roman" panose="02020603050405020304" pitchFamily="18" charset="0"/>
                <a:cs typeface="Times New Roman" panose="02020603050405020304" pitchFamily="18" charset="0"/>
              </a:rPr>
              <a:t> (2020). Application of blockchain technology in agricultural supply chain management: economic implications and challenges. </a:t>
            </a:r>
            <a:r>
              <a:rPr lang="en-GB" i="1" dirty="0">
                <a:latin typeface="Times New Roman" panose="02020603050405020304" pitchFamily="18" charset="0"/>
                <a:cs typeface="Times New Roman" panose="02020603050405020304" pitchFamily="18" charset="0"/>
              </a:rPr>
              <a:t>Journal of Cleaner Production, 269</a:t>
            </a:r>
            <a:r>
              <a:rPr lang="en-GB" dirty="0">
                <a:latin typeface="Times New Roman" panose="02020603050405020304" pitchFamily="18" charset="0"/>
                <a:cs typeface="Times New Roman" panose="02020603050405020304" pitchFamily="18" charset="0"/>
              </a:rPr>
              <a:t>, 122245.</a:t>
            </a:r>
          </a:p>
          <a:p>
            <a:r>
              <a:rPr lang="en-GB" b="1" dirty="0">
                <a:latin typeface="Times New Roman" panose="02020603050405020304" pitchFamily="18" charset="0"/>
                <a:cs typeface="Times New Roman" panose="02020603050405020304" pitchFamily="18" charset="0"/>
              </a:rPr>
              <a:t>La Rue, C., &amp; Wang, J.</a:t>
            </a:r>
            <a:r>
              <a:rPr lang="en-GB" dirty="0">
                <a:latin typeface="Times New Roman" panose="02020603050405020304" pitchFamily="18" charset="0"/>
                <a:cs typeface="Times New Roman" panose="02020603050405020304" pitchFamily="18" charset="0"/>
              </a:rPr>
              <a:t> (2025). The Role of Blockchain Technology in Transforming Agriculture. </a:t>
            </a:r>
            <a:r>
              <a:rPr lang="en-GB" i="1" dirty="0">
                <a:latin typeface="Times New Roman" panose="02020603050405020304" pitchFamily="18" charset="0"/>
                <a:cs typeface="Times New Roman" panose="02020603050405020304" pitchFamily="18" charset="0"/>
              </a:rPr>
              <a:t>Journal of Agricultural Informatics, 16</a:t>
            </a:r>
            <a:r>
              <a:rPr lang="en-GB" dirty="0">
                <a:latin typeface="Times New Roman" panose="02020603050405020304" pitchFamily="18" charset="0"/>
                <a:cs typeface="Times New Roman" panose="02020603050405020304" pitchFamily="18" charset="0"/>
              </a:rPr>
              <a:t>(2), 1-15.</a:t>
            </a:r>
          </a:p>
          <a:p>
            <a:r>
              <a:rPr lang="en-GB" b="1" dirty="0">
                <a:latin typeface="Times New Roman" panose="02020603050405020304" pitchFamily="18" charset="0"/>
                <a:cs typeface="Times New Roman" panose="02020603050405020304" pitchFamily="18" charset="0"/>
              </a:rPr>
              <a:t>Zanardi, S., &amp; Rossi, M.</a:t>
            </a:r>
            <a:r>
              <a:rPr lang="en-GB" dirty="0">
                <a:latin typeface="Times New Roman" panose="02020603050405020304" pitchFamily="18" charset="0"/>
                <a:cs typeface="Times New Roman" panose="02020603050405020304" pitchFamily="18" charset="0"/>
              </a:rPr>
              <a:t> (2025). From farm to fork: Blockchain’s impact on agri-food distribution. </a:t>
            </a:r>
            <a:r>
              <a:rPr lang="en-GB" i="1" dirty="0">
                <a:latin typeface="Times New Roman" panose="02020603050405020304" pitchFamily="18" charset="0"/>
                <a:cs typeface="Times New Roman" panose="02020603050405020304" pitchFamily="18" charset="0"/>
              </a:rPr>
              <a:t>International Journal of Logistics Management, 36</a:t>
            </a:r>
            <a:r>
              <a:rPr lang="en-GB" dirty="0">
                <a:latin typeface="Times New Roman" panose="02020603050405020304" pitchFamily="18" charset="0"/>
                <a:cs typeface="Times New Roman" panose="02020603050405020304" pitchFamily="18" charset="0"/>
              </a:rPr>
              <a:t>(4), 789-810.</a:t>
            </a:r>
          </a:p>
          <a:p>
            <a:br>
              <a:rPr lang="en-GB" dirty="0">
                <a:latin typeface="Times New Roman" panose="02020603050405020304" pitchFamily="18" charset="0"/>
                <a:cs typeface="Times New Roman" panose="02020603050405020304" pitchFamily="18" charset="0"/>
              </a:rPr>
            </a:b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3636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46FAD3-0EE9-85EB-608A-6C37742314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BF6789-8715-8C2F-4740-1A5F93535E6B}"/>
              </a:ext>
            </a:extLst>
          </p:cNvPr>
          <p:cNvSpPr>
            <a:spLocks noGrp="1"/>
          </p:cNvSpPr>
          <p:nvPr>
            <p:ph type="title"/>
          </p:nvPr>
        </p:nvSpPr>
        <p:spPr>
          <a:xfrm>
            <a:off x="437535" y="365069"/>
            <a:ext cx="7733071" cy="950525"/>
          </a:xfrm>
        </p:spPr>
        <p:txBody>
          <a:bodyPr>
            <a:normAutofit/>
          </a:bodyPr>
          <a:lstStyle/>
          <a:p>
            <a:r>
              <a:rPr lang="en-GB" sz="3200" dirty="0">
                <a:latin typeface="Times New Roman" panose="02020603050405020304" pitchFamily="18" charset="0"/>
                <a:ea typeface="Century Schoolbook"/>
                <a:cs typeface="Times New Roman" panose="02020603050405020304" pitchFamily="18" charset="0"/>
                <a:sym typeface="Century Schoolbook"/>
              </a:rPr>
              <a:t>REFERENCES</a:t>
            </a:r>
          </a:p>
        </p:txBody>
      </p:sp>
      <p:sp>
        <p:nvSpPr>
          <p:cNvPr id="3" name="TextBox 2">
            <a:extLst>
              <a:ext uri="{FF2B5EF4-FFF2-40B4-BE49-F238E27FC236}">
                <a16:creationId xmlns:a16="http://schemas.microsoft.com/office/drawing/2014/main" id="{BA5795CB-7DCF-A245-0F5D-E1D358F8C1A9}"/>
              </a:ext>
            </a:extLst>
          </p:cNvPr>
          <p:cNvSpPr txBox="1"/>
          <p:nvPr/>
        </p:nvSpPr>
        <p:spPr>
          <a:xfrm>
            <a:off x="437535" y="1521328"/>
            <a:ext cx="7901394" cy="5693866"/>
          </a:xfrm>
          <a:prstGeom prst="rect">
            <a:avLst/>
          </a:prstGeom>
          <a:noFill/>
        </p:spPr>
        <p:txBody>
          <a:bodyPr wrap="square" rtlCol="0">
            <a:spAutoFit/>
          </a:bodyPr>
          <a:lstStyle/>
          <a:p>
            <a:r>
              <a:rPr lang="en-GB" b="1" dirty="0"/>
              <a:t>AI/Voice Bot Integration</a:t>
            </a:r>
          </a:p>
          <a:p>
            <a:pPr lvl="2"/>
            <a:r>
              <a:rPr lang="en-GB" b="1" dirty="0" err="1"/>
              <a:t>Anekar</a:t>
            </a:r>
            <a:r>
              <a:rPr lang="en-GB" b="1" dirty="0"/>
              <a:t>, D., et al.</a:t>
            </a:r>
            <a:r>
              <a:rPr lang="en-GB" dirty="0"/>
              <a:t> (2023). Farmer's Assistant using AI Voice Bot. </a:t>
            </a:r>
            <a:r>
              <a:rPr lang="en-GB" i="1" dirty="0"/>
              <a:t>International Journal of Advanced Research in Science, Communication and Technology, 3</a:t>
            </a:r>
            <a:r>
              <a:rPr lang="en-GB" dirty="0"/>
              <a:t>(2), 224–230.</a:t>
            </a:r>
          </a:p>
          <a:p>
            <a:r>
              <a:rPr lang="en-GB" b="1" dirty="0"/>
              <a:t>Smart Contracts/Fair Trade</a:t>
            </a:r>
          </a:p>
          <a:p>
            <a:r>
              <a:rPr lang="en-GB" b="1" dirty="0"/>
              <a:t>Jain, A., &amp; Singh, V.</a:t>
            </a:r>
            <a:r>
              <a:rPr lang="en-GB" dirty="0"/>
              <a:t> (2025). Smart Contracts Automating Fair Wage Payments in Agriculture. </a:t>
            </a:r>
            <a:r>
              <a:rPr lang="en-GB" i="1" dirty="0"/>
              <a:t>IEEE Transactions on Computational Social Systems</a:t>
            </a:r>
            <a:r>
              <a:rPr lang="en-GB" dirty="0"/>
              <a:t>.</a:t>
            </a:r>
          </a:p>
          <a:p>
            <a:r>
              <a:rPr lang="en-GB" b="1" dirty="0"/>
              <a:t>Tsolakis, N., et al.</a:t>
            </a:r>
            <a:r>
              <a:rPr lang="en-GB" dirty="0"/>
              <a:t> (2024). </a:t>
            </a:r>
            <a:r>
              <a:rPr lang="en-GB" dirty="0" err="1"/>
              <a:t>Modeling</a:t>
            </a:r>
            <a:r>
              <a:rPr lang="en-GB" dirty="0"/>
              <a:t> the blockchain-enabled traceability in agriculture supply chain. </a:t>
            </a:r>
            <a:r>
              <a:rPr lang="en-GB" i="1" dirty="0"/>
              <a:t>International Journal of Information Management, 54</a:t>
            </a:r>
            <a:r>
              <a:rPr lang="en-GB" dirty="0"/>
              <a:t>, 102142.</a:t>
            </a:r>
            <a:br>
              <a:rPr lang="en-GB" dirty="0"/>
            </a:br>
            <a:br>
              <a:rPr lang="en-GB" dirty="0"/>
            </a:br>
            <a:r>
              <a:rPr lang="en-GB" b="1" dirty="0"/>
              <a:t>II. Technical Standards &amp; Platforms</a:t>
            </a:r>
          </a:p>
          <a:p>
            <a:r>
              <a:rPr lang="en-GB" dirty="0"/>
              <a:t>These references cover the technical components necessary for the project's implementation.</a:t>
            </a:r>
          </a:p>
          <a:p>
            <a:r>
              <a:rPr lang="en-GB" b="1" dirty="0"/>
              <a:t>QR Code Standard</a:t>
            </a:r>
          </a:p>
          <a:p>
            <a:r>
              <a:rPr lang="en-GB" b="1" dirty="0"/>
              <a:t>ISO/IEC 18004:2015:</a:t>
            </a:r>
            <a:r>
              <a:rPr lang="en-GB" dirty="0"/>
              <a:t> Information technology — Automatic identification and data capture techniques — QR Code bar code symbology specification. (Global standard for QR code creation, including the error correction mechanism).</a:t>
            </a:r>
          </a:p>
          <a:p>
            <a:r>
              <a:rPr lang="en-GB" b="1" dirty="0"/>
              <a:t>Data Encoding</a:t>
            </a:r>
          </a:p>
          <a:p>
            <a:r>
              <a:rPr lang="en-GB" b="1" dirty="0"/>
              <a:t>Reed-Solomon Error Correction Algorithm:</a:t>
            </a:r>
            <a:r>
              <a:rPr lang="en-GB" dirty="0"/>
              <a:t> The fundamental mathematical technique used in QR codes to ensure data integrity despite physical damage or dirt on the label.</a:t>
            </a:r>
          </a:p>
          <a:p>
            <a:r>
              <a:rPr lang="en-GB" b="1" dirty="0"/>
              <a:t>Blockchain Platforms</a:t>
            </a:r>
          </a:p>
          <a:p>
            <a:r>
              <a:rPr lang="en-GB" b="1" dirty="0"/>
              <a:t>Hyperledger Fabric Documentation:</a:t>
            </a:r>
            <a:r>
              <a:rPr lang="en-GB" dirty="0"/>
              <a:t> The official documentation and white papers for the permissioned enterprise blockchain framework recommended for governance and privacy.</a:t>
            </a:r>
          </a:p>
          <a:p>
            <a:r>
              <a:rPr lang="en-GB" b="1" dirty="0"/>
              <a:t>Solidity Documentation:</a:t>
            </a:r>
            <a:r>
              <a:rPr lang="en-GB" dirty="0"/>
              <a:t> The official documentation for the contract-oriented, high-level language used for implementing smart contracts on Ethereum and Polygon.</a:t>
            </a:r>
          </a:p>
          <a:p>
            <a:endParaRPr lang="en-GB" dirty="0"/>
          </a:p>
          <a:p>
            <a:br>
              <a:rPr lang="en-GB" dirty="0"/>
            </a:br>
            <a:endParaRPr lang="en-GB" dirty="0"/>
          </a:p>
        </p:txBody>
      </p:sp>
    </p:spTree>
    <p:extLst>
      <p:ext uri="{BB962C8B-B14F-4D97-AF65-F5344CB8AC3E}">
        <p14:creationId xmlns:p14="http://schemas.microsoft.com/office/powerpoint/2010/main" val="1456097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4DCDF-18E6-C12C-9447-B883BFC7797D}"/>
              </a:ext>
            </a:extLst>
          </p:cNvPr>
          <p:cNvSpPr>
            <a:spLocks noGrp="1"/>
          </p:cNvSpPr>
          <p:nvPr>
            <p:ph type="title"/>
          </p:nvPr>
        </p:nvSpPr>
        <p:spPr>
          <a:xfrm>
            <a:off x="447368" y="450355"/>
            <a:ext cx="5791200" cy="950525"/>
          </a:xfrm>
        </p:spPr>
        <p:txBody>
          <a:bodyPr>
            <a:normAutofit/>
          </a:bodyPr>
          <a:lstStyle/>
          <a:p>
            <a:r>
              <a:rPr lang="en-IN" dirty="0">
                <a:latin typeface="Times New Roman" panose="02020603050405020304" pitchFamily="18" charset="0"/>
                <a:ea typeface="Century Schoolbook"/>
                <a:cs typeface="Times New Roman" panose="02020603050405020304" pitchFamily="18" charset="0"/>
                <a:sym typeface="Century Schoolbook"/>
              </a:rPr>
              <a:t>ABSTRACT</a:t>
            </a: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F0567DD9-C40F-C142-AF37-E21A6DCFF1D7}"/>
              </a:ext>
            </a:extLst>
          </p:cNvPr>
          <p:cNvSpPr txBox="1"/>
          <p:nvPr/>
        </p:nvSpPr>
        <p:spPr>
          <a:xfrm>
            <a:off x="792000" y="1541401"/>
            <a:ext cx="7560000" cy="4401205"/>
          </a:xfrm>
          <a:prstGeom prst="rect">
            <a:avLst/>
          </a:prstGeom>
          <a:noFill/>
        </p:spPr>
        <p:txBody>
          <a:bodyPr wrap="square">
            <a:spAutoFit/>
          </a:bodyPr>
          <a:lstStyle/>
          <a:p>
            <a:pPr algn="just"/>
            <a:r>
              <a:rPr lang="en-GB" sz="2000" b="0" dirty="0">
                <a:latin typeface="Times New Roman" panose="02020603050405020304" pitchFamily="18" charset="0"/>
                <a:cs typeface="Times New Roman" panose="02020603050405020304" pitchFamily="18" charset="0"/>
              </a:rPr>
              <a:t>This project proposes a blockchain-based supply chain traceability system integrated with a farmer call bot, enabling farmers to easily provide information about their crops through voice interaction. The call bot collects details such as crop type, variety, acreage, quantity, harvest date, and quality parameters, which are validated and stored as secure digital records on the blockchain. Smart contracts </a:t>
            </a:r>
            <a:r>
              <a:rPr lang="en-GB" sz="2000" b="0" dirty="0" err="1">
                <a:latin typeface="Times New Roman" panose="02020603050405020304" pitchFamily="18" charset="0"/>
                <a:cs typeface="Times New Roman" panose="02020603050405020304" pitchFamily="18" charset="0"/>
              </a:rPr>
              <a:t>analyze</a:t>
            </a:r>
            <a:r>
              <a:rPr lang="en-GB" sz="2000" b="0" dirty="0">
                <a:latin typeface="Times New Roman" panose="02020603050405020304" pitchFamily="18" charset="0"/>
                <a:cs typeface="Times New Roman" panose="02020603050405020304" pitchFamily="18" charset="0"/>
              </a:rPr>
              <a:t> this data to provide farmers with fair price estimations and comparisons with current market prices, thereby reducing exploitation. Each crop batch is tagged with a QR code, allowing consumers to scan and access verified information about the produce, including its origin, quality, and pricing history. By ensuring transparency, accountability, and trust across the agricultural ecosystem, this system empowers farmers with better pricing opportunities and offers consumers confidence in the food they purchase.</a:t>
            </a: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1513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B0892-38D8-D869-23EE-250EAC708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9CFB86-A501-D965-261B-A209ED419A75}"/>
              </a:ext>
            </a:extLst>
          </p:cNvPr>
          <p:cNvSpPr>
            <a:spLocks noGrp="1"/>
          </p:cNvSpPr>
          <p:nvPr>
            <p:ph type="title"/>
          </p:nvPr>
        </p:nvSpPr>
        <p:spPr>
          <a:xfrm>
            <a:off x="457200" y="1315594"/>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INTRODUCTION</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ABB98A99-348C-49A6-ABB8-790D232DBBD5}"/>
              </a:ext>
            </a:extLst>
          </p:cNvPr>
          <p:cNvSpPr txBox="1"/>
          <p:nvPr/>
        </p:nvSpPr>
        <p:spPr>
          <a:xfrm>
            <a:off x="792000" y="1576796"/>
            <a:ext cx="7560000" cy="3600000"/>
          </a:xfrm>
          <a:prstGeom prst="rect">
            <a:avLst/>
          </a:prstGeom>
          <a:noFill/>
        </p:spPr>
        <p:txBody>
          <a:bodyPr wrap="square">
            <a:spAutoFit/>
          </a:bodyPr>
          <a:lstStyle/>
          <a:p>
            <a:pPr algn="just"/>
            <a:r>
              <a:rPr lang="en-US" sz="2000" b="0" dirty="0">
                <a:latin typeface="Times New Roman" panose="02020603050405020304" pitchFamily="18" charset="0"/>
                <a:cs typeface="Times New Roman" panose="02020603050405020304" pitchFamily="18" charset="0"/>
              </a:rPr>
              <a:t>Blockchain is an emerging technology that provides a decentralized, secure, and tamper-proof way of recording transactions. Unlike traditional centralized systems, blockchain operates on a distributed ledger where every transaction is verified by multiple participants, ensuring transparency and trust. Each record, stored in a block and linked to the previous one, makes the system resistant to tampering or fraud. Beyond finance, blockchain has found applications in diverse sectors, including healthcare, logistics, and especially agriculture. In the agricultural supply chain, blockchain can ensure that every step </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from the farmer to the consumer</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is recorded and verified, enabling greater transparency, fair pricing, and accountability.</a:t>
            </a:r>
          </a:p>
        </p:txBody>
      </p:sp>
    </p:spTree>
    <p:extLst>
      <p:ext uri="{BB962C8B-B14F-4D97-AF65-F5344CB8AC3E}">
        <p14:creationId xmlns:p14="http://schemas.microsoft.com/office/powerpoint/2010/main" val="889709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38AB7-9DE0-D09F-0D88-F8EE00A37B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97D5E0-5F29-BA29-40C2-1CFD0BE27ED1}"/>
              </a:ext>
            </a:extLst>
          </p:cNvPr>
          <p:cNvSpPr>
            <a:spLocks noGrp="1"/>
          </p:cNvSpPr>
          <p:nvPr>
            <p:ph type="title"/>
          </p:nvPr>
        </p:nvSpPr>
        <p:spPr>
          <a:xfrm>
            <a:off x="457200" y="1315594"/>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MOTIVATION</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F7E5967-A178-A60C-F99C-FA95CFA3286C}"/>
              </a:ext>
            </a:extLst>
          </p:cNvPr>
          <p:cNvSpPr txBox="1"/>
          <p:nvPr/>
        </p:nvSpPr>
        <p:spPr>
          <a:xfrm>
            <a:off x="792000" y="1420266"/>
            <a:ext cx="7560000" cy="4752000"/>
          </a:xfrm>
          <a:prstGeom prst="rect">
            <a:avLst/>
          </a:prstGeom>
          <a:noFill/>
        </p:spPr>
        <p:txBody>
          <a:bodyPr wrap="square">
            <a:spAutoFit/>
          </a:bodyPr>
          <a:lstStyle/>
          <a:p>
            <a:pPr algn="just"/>
            <a:r>
              <a:rPr lang="en-US" sz="2000" b="0" dirty="0">
                <a:latin typeface="Times New Roman" panose="02020603050405020304" pitchFamily="18" charset="0"/>
                <a:cs typeface="Times New Roman" panose="02020603050405020304" pitchFamily="18" charset="0"/>
              </a:rPr>
              <a:t>Agriculture is not only a livelihood for millions in India but also the backbone of the country’s economy. Yet, the benefits of this sector are not evenly distributed. Farmers often struggle to secure fair returns for their hard work, while consumers are becoming increasingly concerned about the safety, authenticity, and traceability of the food they consume. The widening gap between producers and consumers highlights the urgent need for innovation in the agricultural supply chain. This project is motivated by the desire to empower farmers, restore consumer trust, and modernize the supply chain through technology. By leveraging blockchain, it becomes possible to create a transparent and tamper-proof system where every stakeholder - from the farmer to the end consumer - can verify the journey of produce with confidence. The ultimate value lies in ensuring fairness, accountability, and trust, which can strengthen rural livelihoods while enhancing consumer satisfaction and food safety.</a:t>
            </a:r>
          </a:p>
        </p:txBody>
      </p:sp>
    </p:spTree>
    <p:extLst>
      <p:ext uri="{BB962C8B-B14F-4D97-AF65-F5344CB8AC3E}">
        <p14:creationId xmlns:p14="http://schemas.microsoft.com/office/powerpoint/2010/main" val="617602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1CEE8-A030-9C87-3671-0E8A8A745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B3F01B-7C9C-4AE3-142B-E88A6065D64D}"/>
              </a:ext>
            </a:extLst>
          </p:cNvPr>
          <p:cNvSpPr>
            <a:spLocks noGrp="1"/>
          </p:cNvSpPr>
          <p:nvPr>
            <p:ph type="title"/>
          </p:nvPr>
        </p:nvSpPr>
        <p:spPr>
          <a:xfrm>
            <a:off x="457200" y="1177946"/>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PROBLEM STATEMENT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1CD3DF4-4D66-5275-3A6A-C56A39EEB7E9}"/>
              </a:ext>
            </a:extLst>
          </p:cNvPr>
          <p:cNvSpPr txBox="1"/>
          <p:nvPr/>
        </p:nvSpPr>
        <p:spPr>
          <a:xfrm>
            <a:off x="792000" y="1315594"/>
            <a:ext cx="7560000" cy="5016758"/>
          </a:xfrm>
          <a:prstGeom prst="rect">
            <a:avLst/>
          </a:prstGeom>
          <a:noFill/>
        </p:spPr>
        <p:txBody>
          <a:bodyPr wrap="square">
            <a:spAutoFit/>
          </a:bodyPr>
          <a:lstStyle/>
          <a:p>
            <a:pPr algn="just"/>
            <a:r>
              <a:rPr lang="en-US" sz="2000" b="0" dirty="0">
                <a:latin typeface="Times New Roman" panose="02020603050405020304" pitchFamily="18" charset="0"/>
                <a:cs typeface="Times New Roman" panose="02020603050405020304" pitchFamily="18" charset="0"/>
              </a:rPr>
              <a:t>Agriculture forms the primary livelihood for nearly 58% of India’s population and contributes significantly to the nation’s GDP. However, the</a:t>
            </a:r>
            <a:r>
              <a:rPr lang="en-US" sz="2000" dirty="0">
                <a:latin typeface="Times New Roman" panose="02020603050405020304" pitchFamily="18" charset="0"/>
                <a:cs typeface="Times New Roman" panose="02020603050405020304" pitchFamily="18" charset="0"/>
              </a:rPr>
              <a:t> </a:t>
            </a:r>
            <a:r>
              <a:rPr lang="en-US" sz="2000" b="0" dirty="0">
                <a:latin typeface="Times New Roman" panose="02020603050405020304" pitchFamily="18" charset="0"/>
                <a:cs typeface="Times New Roman" panose="02020603050405020304" pitchFamily="18" charset="0"/>
              </a:rPr>
              <a:t>agricultural supply chain continues to suffer from inefficiencies, lack of transparency, and exploitation by intermediaries. Farmers often receive unfair compensation for their produce, while consumers face inflated prices and uncertainty regarding the quality, authenticity, and origin of the products they purchase. Existing centralized systems are vulnerable to manipulation, fraud, and data tampering, offering little accountability or trust among stakeholders. This creates a critical gap between producers and consumers, ultimately weakening the agricultural economy. Therefore, there is a need for a decentralized, blockchain-based solution that ensures end-to-end traceability of agricultural produce, establishes transparency in pricing and quality, and provides all stakeholders—armers, distributors, retailers, and consumers—with a secure and verifiable platform to conduct transactions fairly and efficiently.</a:t>
            </a:r>
          </a:p>
        </p:txBody>
      </p:sp>
    </p:spTree>
    <p:extLst>
      <p:ext uri="{BB962C8B-B14F-4D97-AF65-F5344CB8AC3E}">
        <p14:creationId xmlns:p14="http://schemas.microsoft.com/office/powerpoint/2010/main" val="746377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9B999-A5C5-0733-B9FC-5E79AFDF6A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0DAF4D-1016-6E3B-C7B6-5433BFC3ABF0}"/>
              </a:ext>
            </a:extLst>
          </p:cNvPr>
          <p:cNvSpPr>
            <a:spLocks noGrp="1"/>
          </p:cNvSpPr>
          <p:nvPr>
            <p:ph type="title"/>
          </p:nvPr>
        </p:nvSpPr>
        <p:spPr>
          <a:xfrm>
            <a:off x="457200" y="1177946"/>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OBJECTIVES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0DBCBB3-3B6F-739F-4E9C-2F915ED97E75}"/>
              </a:ext>
            </a:extLst>
          </p:cNvPr>
          <p:cNvSpPr txBox="1"/>
          <p:nvPr/>
        </p:nvSpPr>
        <p:spPr>
          <a:xfrm>
            <a:off x="792000" y="1315594"/>
            <a:ext cx="7560000" cy="4401205"/>
          </a:xfrm>
          <a:prstGeom prst="rect">
            <a:avLst/>
          </a:prstGeom>
          <a:noFill/>
        </p:spPr>
        <p:txBody>
          <a:bodyPr wrap="square">
            <a:spAutoFit/>
          </a:bodyPr>
          <a:lstStyle/>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Enhance Traceability: </a:t>
            </a:r>
            <a:r>
              <a:rPr lang="en-GB" sz="2000" b="0" dirty="0">
                <a:latin typeface="Times New Roman" panose="02020603050405020304" pitchFamily="18" charset="0"/>
                <a:cs typeface="Times New Roman" panose="02020603050405020304" pitchFamily="18" charset="0"/>
              </a:rPr>
              <a:t>Implement a system to track agricultural products from farm to consumer, ensuring transparency and enabling quick recalls.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Prevent Fraud: </a:t>
            </a:r>
            <a:r>
              <a:rPr lang="en-GB" sz="2000" b="0" dirty="0">
                <a:latin typeface="Times New Roman" panose="02020603050405020304" pitchFamily="18" charset="0"/>
                <a:cs typeface="Times New Roman" panose="02020603050405020304" pitchFamily="18" charset="0"/>
              </a:rPr>
              <a:t>Maintain immutable records to protect against falsification of certifications such as organic, fair trade, or pesticide-free.</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Improve Market Access for Farmers: </a:t>
            </a:r>
            <a:r>
              <a:rPr lang="en-GB" sz="2000" b="0" dirty="0">
                <a:latin typeface="Times New Roman" panose="02020603050405020304" pitchFamily="18" charset="0"/>
                <a:cs typeface="Times New Roman" panose="02020603050405020304" pitchFamily="18" charset="0"/>
              </a:rPr>
              <a:t>Provide verified product and compliance data to help smallholders access premium markets.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Build Consumer Trust: </a:t>
            </a:r>
            <a:r>
              <a:rPr lang="en-GB" sz="2000" b="0" dirty="0">
                <a:latin typeface="Times New Roman" panose="02020603050405020304" pitchFamily="18" charset="0"/>
                <a:cs typeface="Times New Roman" panose="02020603050405020304" pitchFamily="18" charset="0"/>
              </a:rPr>
              <a:t>Enhance buyer confidence in product authenticity and quality.</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Empower Farmers: </a:t>
            </a:r>
            <a:r>
              <a:rPr lang="en-GB" sz="2000" b="0" dirty="0">
                <a:latin typeface="Times New Roman" panose="02020603050405020304" pitchFamily="18" charset="0"/>
                <a:cs typeface="Times New Roman" panose="02020603050405020304" pitchFamily="18" charset="0"/>
              </a:rPr>
              <a:t>Strengthen farmers’ income stability and bargaining power through transparency and prompt payments.</a:t>
            </a:r>
          </a:p>
          <a:p>
            <a:pPr marL="342900" indent="-342900" algn="just">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Support Economic Growth: </a:t>
            </a:r>
            <a:r>
              <a:rPr lang="en-GB" sz="2000" b="0" dirty="0">
                <a:latin typeface="Times New Roman" panose="02020603050405020304" pitchFamily="18" charset="0"/>
                <a:cs typeface="Times New Roman" panose="02020603050405020304" pitchFamily="18" charset="0"/>
              </a:rPr>
              <a:t>Reduce inefficiencies and disputes to boost rural economies</a:t>
            </a:r>
            <a:endParaRPr lang="en-US"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6801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AEDD51CC-0D13-28CB-51D5-F3E837763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C270A8-A1D2-BE26-6536-F9B878DE9473}"/>
              </a:ext>
            </a:extLst>
          </p:cNvPr>
          <p:cNvSpPr>
            <a:spLocks noGrp="1"/>
          </p:cNvSpPr>
          <p:nvPr>
            <p:ph type="title"/>
          </p:nvPr>
        </p:nvSpPr>
        <p:spPr>
          <a:xfrm>
            <a:off x="392596" y="800259"/>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LITERATURE SURVEY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D9823F28-5AC9-CE0A-0F43-2701F9ECCA9E}"/>
              </a:ext>
            </a:extLst>
          </p:cNvPr>
          <p:cNvGraphicFramePr>
            <a:graphicFrameLocks noGrp="1"/>
          </p:cNvGraphicFramePr>
          <p:nvPr>
            <p:extLst>
              <p:ext uri="{D42A27DB-BD31-4B8C-83A1-F6EECF244321}">
                <p14:modId xmlns:p14="http://schemas.microsoft.com/office/powerpoint/2010/main" val="4239815418"/>
              </p:ext>
            </p:extLst>
          </p:nvPr>
        </p:nvGraphicFramePr>
        <p:xfrm>
          <a:off x="516834" y="908322"/>
          <a:ext cx="8110332" cy="5224236"/>
        </p:xfrm>
        <a:graphic>
          <a:graphicData uri="http://schemas.openxmlformats.org/drawingml/2006/table">
            <a:tbl>
              <a:tblPr/>
              <a:tblGrid>
                <a:gridCol w="1351722">
                  <a:extLst>
                    <a:ext uri="{9D8B030D-6E8A-4147-A177-3AD203B41FA5}">
                      <a16:colId xmlns:a16="http://schemas.microsoft.com/office/drawing/2014/main" val="363474881"/>
                    </a:ext>
                  </a:extLst>
                </a:gridCol>
                <a:gridCol w="1351722">
                  <a:extLst>
                    <a:ext uri="{9D8B030D-6E8A-4147-A177-3AD203B41FA5}">
                      <a16:colId xmlns:a16="http://schemas.microsoft.com/office/drawing/2014/main" val="2633654133"/>
                    </a:ext>
                  </a:extLst>
                </a:gridCol>
                <a:gridCol w="1351722">
                  <a:extLst>
                    <a:ext uri="{9D8B030D-6E8A-4147-A177-3AD203B41FA5}">
                      <a16:colId xmlns:a16="http://schemas.microsoft.com/office/drawing/2014/main" val="3197056829"/>
                    </a:ext>
                  </a:extLst>
                </a:gridCol>
                <a:gridCol w="1351722">
                  <a:extLst>
                    <a:ext uri="{9D8B030D-6E8A-4147-A177-3AD203B41FA5}">
                      <a16:colId xmlns:a16="http://schemas.microsoft.com/office/drawing/2014/main" val="4263364937"/>
                    </a:ext>
                  </a:extLst>
                </a:gridCol>
                <a:gridCol w="1351722">
                  <a:extLst>
                    <a:ext uri="{9D8B030D-6E8A-4147-A177-3AD203B41FA5}">
                      <a16:colId xmlns:a16="http://schemas.microsoft.com/office/drawing/2014/main" val="1581308333"/>
                    </a:ext>
                  </a:extLst>
                </a:gridCol>
                <a:gridCol w="1351722">
                  <a:extLst>
                    <a:ext uri="{9D8B030D-6E8A-4147-A177-3AD203B41FA5}">
                      <a16:colId xmlns:a16="http://schemas.microsoft.com/office/drawing/2014/main" val="2909178463"/>
                    </a:ext>
                  </a:extLst>
                </a:gridCol>
              </a:tblGrid>
              <a:tr h="85851">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Paper Title / Author (Year)</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Technology</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Region/Context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Focus Crop/Product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Key Features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Gaps / Limitations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605202"/>
                  </a:ext>
                </a:extLst>
              </a:tr>
              <a:tr h="620040">
                <a:tc>
                  <a:txBody>
                    <a:bodyPr/>
                    <a:lstStyle/>
                    <a:p>
                      <a:pPr algn="ctr" rtl="0">
                        <a:buNone/>
                      </a:pPr>
                      <a:r>
                        <a:rPr lang="en-GB" sz="1200" b="1" dirty="0">
                          <a:solidFill>
                            <a:srgbClr val="1B1C1D"/>
                          </a:solidFill>
                          <a:effectLst/>
                          <a:latin typeface="Times New Roman" panose="02020603050405020304" pitchFamily="18" charset="0"/>
                          <a:cs typeface="Times New Roman" panose="02020603050405020304" pitchFamily="18" charset="0"/>
                        </a:rPr>
                        <a:t>Hybrid Blockchain Adoption Model in Agricultural Product Supply Chain to Support Insurance Process Transparency Using Ganache</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Hybrid Blockchain (Ganache + Ethereum), Smart Contracts, MetaMask </a:t>
                      </a:r>
                      <a:r>
                        <a:rPr lang="en-GB" sz="1200" baseline="30000" dirty="0">
                          <a:solidFill>
                            <a:srgbClr val="575B5F"/>
                          </a:solidFill>
                          <a:effectLst/>
                          <a:latin typeface="Times New Roman" panose="02020603050405020304" pitchFamily="18" charset="0"/>
                          <a:cs typeface="Times New Roman" panose="02020603050405020304" pitchFamily="18" charset="0"/>
                        </a:rPr>
                        <a:t>1</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Indonesia (Bina Nusantara University, Jakarta) but applicable broadly </a:t>
                      </a:r>
                      <a:r>
                        <a:rPr lang="en-GB" sz="1200" baseline="30000">
                          <a:solidFill>
                            <a:srgbClr val="575B5F"/>
                          </a:solidFill>
                          <a:effectLst/>
                          <a:latin typeface="Times New Roman" panose="02020603050405020304" pitchFamily="18" charset="0"/>
                          <a:cs typeface="Times New Roman" panose="02020603050405020304" pitchFamily="18" charset="0"/>
                        </a:rPr>
                        <a:t>2</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Agricultural products (fruits, vegetables, grains, etc.) in supply chains </a:t>
                      </a:r>
                      <a:r>
                        <a:rPr lang="en-GB" sz="1200" baseline="30000" dirty="0">
                          <a:solidFill>
                            <a:srgbClr val="575B5F"/>
                          </a:solidFill>
                          <a:effectLst/>
                          <a:latin typeface="Times New Roman" panose="02020603050405020304" pitchFamily="18" charset="0"/>
                          <a:cs typeface="Times New Roman" panose="02020603050405020304" pitchFamily="18" charset="0"/>
                        </a:rPr>
                        <a:t>3</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Hybrid blockchain model for transparency in insurance claims</a:t>
                      </a:r>
                      <a:r>
                        <a:rPr lang="en-GB" sz="1200" baseline="30000">
                          <a:solidFill>
                            <a:srgbClr val="575B5F"/>
                          </a:solidFill>
                          <a:effectLst/>
                          <a:latin typeface="Times New Roman" panose="02020603050405020304" pitchFamily="18" charset="0"/>
                          <a:cs typeface="Times New Roman" panose="02020603050405020304" pitchFamily="18" charset="0"/>
                        </a:rPr>
                        <a:t>4</a:t>
                      </a:r>
                      <a:r>
                        <a:rPr lang="en-GB" sz="1200">
                          <a:solidFill>
                            <a:srgbClr val="1B1C1D"/>
                          </a:solidFill>
                          <a:effectLst/>
                          <a:latin typeface="Times New Roman" panose="02020603050405020304" pitchFamily="18" charset="0"/>
                          <a:cs typeface="Times New Roman" panose="02020603050405020304" pitchFamily="18" charset="0"/>
                        </a:rPr>
                        <a:t>; Peer-to-peer validation of transactions</a:t>
                      </a:r>
                      <a:r>
                        <a:rPr lang="en-GB" sz="1200" baseline="30000">
                          <a:solidFill>
                            <a:srgbClr val="575B5F"/>
                          </a:solidFill>
                          <a:effectLst/>
                          <a:latin typeface="Times New Roman" panose="02020603050405020304" pitchFamily="18" charset="0"/>
                          <a:cs typeface="Times New Roman" panose="02020603050405020304" pitchFamily="18" charset="0"/>
                        </a:rPr>
                        <a:t>5</a:t>
                      </a:r>
                      <a:r>
                        <a:rPr lang="en-GB" sz="1200">
                          <a:solidFill>
                            <a:srgbClr val="1B1C1D"/>
                          </a:solidFill>
                          <a:effectLst/>
                          <a:latin typeface="Times New Roman" panose="02020603050405020304" pitchFamily="18" charset="0"/>
                          <a:cs typeface="Times New Roman" panose="02020603050405020304" pitchFamily="18" charset="0"/>
                        </a:rPr>
                        <a:t>; Protects farmer/retailer data privacy</a:t>
                      </a:r>
                      <a:r>
                        <a:rPr lang="en-GB" sz="1200" baseline="30000">
                          <a:solidFill>
                            <a:srgbClr val="575B5F"/>
                          </a:solidFill>
                          <a:effectLst/>
                          <a:latin typeface="Times New Roman" panose="02020603050405020304" pitchFamily="18" charset="0"/>
                          <a:cs typeface="Times New Roman" panose="02020603050405020304" pitchFamily="18" charset="0"/>
                        </a:rPr>
                        <a:t>6</a:t>
                      </a:r>
                      <a:r>
                        <a:rPr lang="en-GB" sz="1200">
                          <a:solidFill>
                            <a:srgbClr val="1B1C1D"/>
                          </a:solidFill>
                          <a:effectLst/>
                          <a:latin typeface="Times New Roman" panose="02020603050405020304" pitchFamily="18" charset="0"/>
                          <a:cs typeface="Times New Roman" panose="02020603050405020304" pitchFamily="18" charset="0"/>
                        </a:rPr>
                        <a:t>; Simulation of insurance claim process using Ganache</a:t>
                      </a:r>
                      <a:r>
                        <a:rPr lang="en-GB" sz="1200" baseline="30000">
                          <a:solidFill>
                            <a:srgbClr val="575B5F"/>
                          </a:solidFill>
                          <a:effectLst/>
                          <a:latin typeface="Times New Roman" panose="02020603050405020304" pitchFamily="18" charset="0"/>
                          <a:cs typeface="Times New Roman" panose="02020603050405020304" pitchFamily="18" charset="0"/>
                        </a:rPr>
                        <a:t>7</a:t>
                      </a:r>
                      <a:r>
                        <a:rPr lang="en-GB" sz="120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Tested only in simulation, not field deployment</a:t>
                      </a:r>
                      <a:r>
                        <a:rPr lang="en-GB" sz="1200" baseline="30000">
                          <a:solidFill>
                            <a:srgbClr val="575B5F"/>
                          </a:solidFill>
                          <a:effectLst/>
                          <a:latin typeface="Times New Roman" panose="02020603050405020304" pitchFamily="18" charset="0"/>
                          <a:cs typeface="Times New Roman" panose="02020603050405020304" pitchFamily="18" charset="0"/>
                        </a:rPr>
                        <a:t>8</a:t>
                      </a:r>
                      <a:r>
                        <a:rPr lang="en-GB" sz="1200">
                          <a:solidFill>
                            <a:srgbClr val="1B1C1D"/>
                          </a:solidFill>
                          <a:effectLst/>
                          <a:latin typeface="Times New Roman" panose="02020603050405020304" pitchFamily="18" charset="0"/>
                          <a:cs typeface="Times New Roman" panose="02020603050405020304" pitchFamily="18" charset="0"/>
                        </a:rPr>
                        <a:t>; Requires robust network infrastructure for farmers</a:t>
                      </a:r>
                      <a:r>
                        <a:rPr lang="en-GB" sz="1200" baseline="30000">
                          <a:solidFill>
                            <a:srgbClr val="575B5F"/>
                          </a:solidFill>
                          <a:effectLst/>
                          <a:latin typeface="Times New Roman" panose="02020603050405020304" pitchFamily="18" charset="0"/>
                          <a:cs typeface="Times New Roman" panose="02020603050405020304" pitchFamily="18" charset="0"/>
                        </a:rPr>
                        <a:t>9</a:t>
                      </a:r>
                      <a:r>
                        <a:rPr lang="en-GB" sz="1200">
                          <a:solidFill>
                            <a:srgbClr val="1B1C1D"/>
                          </a:solidFill>
                          <a:effectLst/>
                          <a:latin typeface="Times New Roman" panose="02020603050405020304" pitchFamily="18" charset="0"/>
                          <a:cs typeface="Times New Roman" panose="02020603050405020304" pitchFamily="18" charset="0"/>
                        </a:rPr>
                        <a:t>; Limited direct farmer involvement yet</a:t>
                      </a:r>
                      <a:r>
                        <a:rPr lang="en-GB" sz="1200" baseline="30000">
                          <a:solidFill>
                            <a:srgbClr val="575B5F"/>
                          </a:solidFill>
                          <a:effectLst/>
                          <a:latin typeface="Times New Roman" panose="02020603050405020304" pitchFamily="18" charset="0"/>
                          <a:cs typeface="Times New Roman" panose="02020603050405020304" pitchFamily="18" charset="0"/>
                        </a:rPr>
                        <a:t>10</a:t>
                      </a:r>
                      <a:r>
                        <a:rPr lang="en-GB" sz="1200">
                          <a:solidFill>
                            <a:srgbClr val="1B1C1D"/>
                          </a:solidFill>
                          <a:effectLst/>
                          <a:latin typeface="Times New Roman" panose="02020603050405020304" pitchFamily="18" charset="0"/>
                          <a:cs typeface="Times New Roman" panose="02020603050405020304" pitchFamily="18" charset="0"/>
                        </a:rPr>
                        <a:t>; Focus mainly on insurance, not pricing/market linkage</a:t>
                      </a:r>
                      <a:r>
                        <a:rPr lang="en-GB" sz="1200" baseline="30000">
                          <a:solidFill>
                            <a:srgbClr val="575B5F"/>
                          </a:solidFill>
                          <a:effectLst/>
                          <a:latin typeface="Times New Roman" panose="02020603050405020304" pitchFamily="18" charset="0"/>
                          <a:cs typeface="Times New Roman" panose="02020603050405020304" pitchFamily="18" charset="0"/>
                        </a:rPr>
                        <a:t>11</a:t>
                      </a:r>
                      <a:r>
                        <a:rPr lang="en-GB" sz="120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053039"/>
                  </a:ext>
                </a:extLst>
              </a:tr>
              <a:tr h="653427">
                <a:tc>
                  <a:txBody>
                    <a:bodyPr/>
                    <a:lstStyle/>
                    <a:p>
                      <a:pPr algn="ctr" rtl="0">
                        <a:buNone/>
                      </a:pPr>
                      <a:r>
                        <a:rPr lang="en-GB" sz="1200" b="1" dirty="0">
                          <a:solidFill>
                            <a:srgbClr val="1B1C1D"/>
                          </a:solidFill>
                          <a:effectLst/>
                          <a:latin typeface="Times New Roman" panose="02020603050405020304" pitchFamily="18" charset="0"/>
                          <a:cs typeface="Times New Roman" panose="02020603050405020304" pitchFamily="18" charset="0"/>
                        </a:rPr>
                        <a:t>Farmer’s Assistant using AI Voice Bot</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AI, NLP, Voice-to-Text (Google Speech Recognition &amp; Translate), Text-to-Speech (pyttsx3), Recommendation Algorithms, Weather APIs (</a:t>
                      </a:r>
                      <a:r>
                        <a:rPr lang="en-GB" sz="1200" dirty="0" err="1">
                          <a:solidFill>
                            <a:srgbClr val="1B1C1D"/>
                          </a:solidFill>
                          <a:effectLst/>
                          <a:latin typeface="Times New Roman" panose="02020603050405020304" pitchFamily="18" charset="0"/>
                          <a:cs typeface="Times New Roman" panose="02020603050405020304" pitchFamily="18" charset="0"/>
                        </a:rPr>
                        <a:t>OpenWeatherMap</a:t>
                      </a:r>
                      <a:r>
                        <a:rPr lang="en-GB" sz="1200" dirty="0">
                          <a:solidFill>
                            <a:srgbClr val="1B1C1D"/>
                          </a:solidFill>
                          <a:effectLst/>
                          <a:latin typeface="Times New Roman" panose="02020603050405020304" pitchFamily="18" charset="0"/>
                          <a:cs typeface="Times New Roman" panose="02020603050405020304" pitchFamily="18" charset="0"/>
                        </a:rPr>
                        <a:t>) </a:t>
                      </a:r>
                      <a:r>
                        <a:rPr lang="en-GB" sz="1200" baseline="30000" dirty="0">
                          <a:solidFill>
                            <a:srgbClr val="575B5F"/>
                          </a:solidFill>
                          <a:effectLst/>
                          <a:latin typeface="Times New Roman" panose="02020603050405020304" pitchFamily="18" charset="0"/>
                          <a:cs typeface="Times New Roman" panose="02020603050405020304" pitchFamily="18" charset="0"/>
                        </a:rPr>
                        <a:t>12</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India (</a:t>
                      </a:r>
                      <a:r>
                        <a:rPr lang="en-GB" sz="1200" dirty="0" err="1">
                          <a:solidFill>
                            <a:srgbClr val="1B1C1D"/>
                          </a:solidFill>
                          <a:effectLst/>
                          <a:latin typeface="Times New Roman" panose="02020603050405020304" pitchFamily="18" charset="0"/>
                          <a:cs typeface="Times New Roman" panose="02020603050405020304" pitchFamily="18" charset="0"/>
                        </a:rPr>
                        <a:t>Sinhgad</a:t>
                      </a:r>
                      <a:r>
                        <a:rPr lang="en-GB" sz="1200" dirty="0">
                          <a:solidFill>
                            <a:srgbClr val="1B1C1D"/>
                          </a:solidFill>
                          <a:effectLst/>
                          <a:latin typeface="Times New Roman" panose="02020603050405020304" pitchFamily="18" charset="0"/>
                          <a:cs typeface="Times New Roman" panose="02020603050405020304" pitchFamily="18" charset="0"/>
                        </a:rPr>
                        <a:t> Academy of Engineering, Pune) </a:t>
                      </a:r>
                      <a:r>
                        <a:rPr lang="en-GB" sz="1200" baseline="30000" dirty="0">
                          <a:solidFill>
                            <a:srgbClr val="575B5F"/>
                          </a:solidFill>
                          <a:effectLst/>
                          <a:latin typeface="Times New Roman" panose="02020603050405020304" pitchFamily="18" charset="0"/>
                          <a:cs typeface="Times New Roman" panose="02020603050405020304" pitchFamily="18" charset="0"/>
                        </a:rPr>
                        <a:t>13</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Farming queries, crop &amp; fertilizer recommendations </a:t>
                      </a:r>
                      <a:r>
                        <a:rPr lang="en-GB" sz="1200" baseline="30000" dirty="0">
                          <a:solidFill>
                            <a:srgbClr val="575B5F"/>
                          </a:solidFill>
                          <a:effectLst/>
                          <a:latin typeface="Times New Roman" panose="02020603050405020304" pitchFamily="18" charset="0"/>
                          <a:cs typeface="Times New Roman" panose="02020603050405020304" pitchFamily="18" charset="0"/>
                        </a:rPr>
                        <a:t>14</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Voice-to-text and text-to-voice for farmer queries</a:t>
                      </a:r>
                      <a:r>
                        <a:rPr lang="en-GB" sz="1200" baseline="30000" dirty="0">
                          <a:solidFill>
                            <a:srgbClr val="575B5F"/>
                          </a:solidFill>
                          <a:effectLst/>
                          <a:latin typeface="Times New Roman" panose="02020603050405020304" pitchFamily="18" charset="0"/>
                          <a:cs typeface="Times New Roman" panose="02020603050405020304" pitchFamily="18" charset="0"/>
                        </a:rPr>
                        <a:t>16</a:t>
                      </a:r>
                      <a:r>
                        <a:rPr lang="en-GB" sz="1200" dirty="0">
                          <a:solidFill>
                            <a:srgbClr val="1B1C1D"/>
                          </a:solidFill>
                          <a:effectLst/>
                          <a:latin typeface="Times New Roman" panose="02020603050405020304" pitchFamily="18" charset="0"/>
                          <a:cs typeface="Times New Roman" panose="02020603050405020304" pitchFamily="18" charset="0"/>
                        </a:rPr>
                        <a:t>; Crop &amp; fertilizer suggestions based on soil, weather, and location</a:t>
                      </a:r>
                      <a:r>
                        <a:rPr lang="en-GB" sz="1200" baseline="30000" dirty="0">
                          <a:solidFill>
                            <a:srgbClr val="575B5F"/>
                          </a:solidFill>
                          <a:effectLst/>
                          <a:latin typeface="Times New Roman" panose="02020603050405020304" pitchFamily="18" charset="0"/>
                          <a:cs typeface="Times New Roman" panose="02020603050405020304" pitchFamily="18" charset="0"/>
                        </a:rPr>
                        <a:t>17</a:t>
                      </a:r>
                      <a:r>
                        <a:rPr lang="en-GB" sz="1200" dirty="0">
                          <a:solidFill>
                            <a:srgbClr val="1B1C1D"/>
                          </a:solidFill>
                          <a:effectLst/>
                          <a:latin typeface="Times New Roman" panose="02020603050405020304" pitchFamily="18" charset="0"/>
                          <a:cs typeface="Times New Roman" panose="02020603050405020304" pitchFamily="18" charset="0"/>
                        </a:rPr>
                        <a:t>; NLP + neural network for query handling</a:t>
                      </a:r>
                      <a:r>
                        <a:rPr lang="en-GB" sz="1200" baseline="30000" dirty="0">
                          <a:solidFill>
                            <a:srgbClr val="575B5F"/>
                          </a:solidFill>
                          <a:effectLst/>
                          <a:latin typeface="Times New Roman" panose="02020603050405020304" pitchFamily="18" charset="0"/>
                          <a:cs typeface="Times New Roman" panose="02020603050405020304" pitchFamily="18" charset="0"/>
                        </a:rPr>
                        <a:t>18</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Internet dependency for Google services</a:t>
                      </a:r>
                      <a:r>
                        <a:rPr lang="en-GB" sz="1200" baseline="30000" dirty="0">
                          <a:solidFill>
                            <a:srgbClr val="575B5F"/>
                          </a:solidFill>
                          <a:effectLst/>
                          <a:latin typeface="Times New Roman" panose="02020603050405020304" pitchFamily="18" charset="0"/>
                          <a:cs typeface="Times New Roman" panose="02020603050405020304" pitchFamily="18" charset="0"/>
                        </a:rPr>
                        <a:t>19</a:t>
                      </a:r>
                      <a:r>
                        <a:rPr lang="en-GB" sz="1200" dirty="0">
                          <a:solidFill>
                            <a:srgbClr val="1B1C1D"/>
                          </a:solidFill>
                          <a:effectLst/>
                          <a:latin typeface="Times New Roman" panose="02020603050405020304" pitchFamily="18" charset="0"/>
                          <a:cs typeface="Times New Roman" panose="02020603050405020304" pitchFamily="18" charset="0"/>
                        </a:rPr>
                        <a:t>; Limited to 3 languages</a:t>
                      </a:r>
                      <a:r>
                        <a:rPr lang="en-GB" sz="1200" baseline="30000" dirty="0">
                          <a:solidFill>
                            <a:srgbClr val="575B5F"/>
                          </a:solidFill>
                          <a:effectLst/>
                          <a:latin typeface="Times New Roman" panose="02020603050405020304" pitchFamily="18" charset="0"/>
                          <a:cs typeface="Times New Roman" panose="02020603050405020304" pitchFamily="18" charset="0"/>
                        </a:rPr>
                        <a:t>20</a:t>
                      </a:r>
                      <a:r>
                        <a:rPr lang="en-GB" sz="1200" dirty="0">
                          <a:solidFill>
                            <a:srgbClr val="1B1C1D"/>
                          </a:solidFill>
                          <a:effectLst/>
                          <a:latin typeface="Times New Roman" panose="02020603050405020304" pitchFamily="18" charset="0"/>
                          <a:cs typeface="Times New Roman" panose="02020603050405020304" pitchFamily="18" charset="0"/>
                        </a:rPr>
                        <a:t>; Accuracy lower compared to text bots</a:t>
                      </a:r>
                      <a:r>
                        <a:rPr lang="en-GB" sz="1200" baseline="30000" dirty="0">
                          <a:solidFill>
                            <a:srgbClr val="575B5F"/>
                          </a:solidFill>
                          <a:effectLst/>
                          <a:latin typeface="Times New Roman" panose="02020603050405020304" pitchFamily="18" charset="0"/>
                          <a:cs typeface="Times New Roman" panose="02020603050405020304" pitchFamily="18" charset="0"/>
                        </a:rPr>
                        <a:t>21</a:t>
                      </a:r>
                      <a:r>
                        <a:rPr lang="en-GB" sz="1200" dirty="0">
                          <a:solidFill>
                            <a:srgbClr val="1B1C1D"/>
                          </a:solidFill>
                          <a:effectLst/>
                          <a:latin typeface="Times New Roman" panose="02020603050405020304" pitchFamily="18" charset="0"/>
                          <a:cs typeface="Times New Roman" panose="02020603050405020304" pitchFamily="18" charset="0"/>
                        </a:rPr>
                        <a:t>; Doesn’t yet cover insurance or supply chain pricing</a:t>
                      </a:r>
                      <a:r>
                        <a:rPr lang="en-GB" sz="1200" baseline="30000" dirty="0">
                          <a:solidFill>
                            <a:srgbClr val="575B5F"/>
                          </a:solidFill>
                          <a:effectLst/>
                          <a:latin typeface="Times New Roman" panose="02020603050405020304" pitchFamily="18" charset="0"/>
                          <a:cs typeface="Times New Roman" panose="02020603050405020304" pitchFamily="18" charset="0"/>
                        </a:rPr>
                        <a:t>22</a:t>
                      </a:r>
                      <a:r>
                        <a:rPr lang="en-GB" sz="1200" dirty="0">
                          <a:solidFill>
                            <a:srgbClr val="1B1C1D"/>
                          </a:solidFill>
                          <a:effectLst/>
                          <a:latin typeface="Times New Roman" panose="02020603050405020304" pitchFamily="18" charset="0"/>
                          <a:cs typeface="Times New Roman" panose="02020603050405020304" pitchFamily="18" charset="0"/>
                        </a:rPr>
                        <a:t>. Multilingual support (English, Hindi, Marathi)</a:t>
                      </a:r>
                      <a:r>
                        <a:rPr lang="en-GB" sz="1200" baseline="30000" dirty="0">
                          <a:solidFill>
                            <a:srgbClr val="575B5F"/>
                          </a:solidFill>
                          <a:effectLst/>
                          <a:latin typeface="Times New Roman" panose="02020603050405020304" pitchFamily="18" charset="0"/>
                          <a:cs typeface="Times New Roman" panose="02020603050405020304" pitchFamily="18" charset="0"/>
                        </a:rPr>
                        <a:t>15</a:t>
                      </a:r>
                      <a:r>
                        <a:rPr lang="en-GB" sz="1200" dirty="0">
                          <a:solidFill>
                            <a:srgbClr val="1B1C1D"/>
                          </a:solidFill>
                          <a:effectLst/>
                          <a:latin typeface="Times New Roman" panose="02020603050405020304" pitchFamily="18" charset="0"/>
                          <a:cs typeface="Times New Roman" panose="02020603050405020304" pitchFamily="18" charset="0"/>
                        </a:rPr>
                        <a:t>; </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564064"/>
                  </a:ext>
                </a:extLst>
              </a:tr>
            </a:tbl>
          </a:graphicData>
        </a:graphic>
      </p:graphicFrame>
    </p:spTree>
    <p:extLst>
      <p:ext uri="{BB962C8B-B14F-4D97-AF65-F5344CB8AC3E}">
        <p14:creationId xmlns:p14="http://schemas.microsoft.com/office/powerpoint/2010/main" val="28873292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a:extLst>
            <a:ext uri="{FF2B5EF4-FFF2-40B4-BE49-F238E27FC236}">
              <a16:creationId xmlns:a16="http://schemas.microsoft.com/office/drawing/2014/main" id="{5CE1EE3B-118D-0DCB-103E-113FBDFFED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93D9F0-11DB-8FF8-A5AC-45120B3B8D95}"/>
              </a:ext>
            </a:extLst>
          </p:cNvPr>
          <p:cNvSpPr>
            <a:spLocks noGrp="1"/>
          </p:cNvSpPr>
          <p:nvPr>
            <p:ph type="title"/>
          </p:nvPr>
        </p:nvSpPr>
        <p:spPr>
          <a:xfrm>
            <a:off x="392596" y="800259"/>
            <a:ext cx="5791200" cy="950525"/>
          </a:xfrm>
        </p:spPr>
        <p:txBody>
          <a:bodyPr>
            <a:normAutofit fontScale="90000"/>
          </a:bodyPr>
          <a:lstStyle/>
          <a:p>
            <a:r>
              <a:rPr lang="en-IN" dirty="0">
                <a:latin typeface="Times New Roman" panose="02020603050405020304" pitchFamily="18" charset="0"/>
                <a:ea typeface="Century Schoolbook"/>
                <a:cs typeface="Times New Roman" panose="02020603050405020304" pitchFamily="18" charset="0"/>
                <a:sym typeface="Century Schoolbook"/>
              </a:rPr>
              <a:t>LITERATURE SURVEY </a:t>
            </a:r>
            <a:br>
              <a:rPr lang="en-IN" dirty="0">
                <a:latin typeface="Times New Roman" panose="02020603050405020304" pitchFamily="18" charset="0"/>
                <a:ea typeface="Century Schoolbook"/>
                <a:cs typeface="Times New Roman" panose="02020603050405020304" pitchFamily="18" charset="0"/>
                <a:sym typeface="Century Schoolbook"/>
              </a:rPr>
            </a:br>
            <a:br>
              <a:rPr lang="en-IN" dirty="0">
                <a:latin typeface="Times New Roman" panose="02020603050405020304" pitchFamily="18" charset="0"/>
                <a:ea typeface="Century Schoolbook"/>
                <a:cs typeface="Times New Roman" panose="02020603050405020304" pitchFamily="18" charset="0"/>
                <a:sym typeface="Century Schoolbook"/>
              </a:rPr>
            </a:br>
            <a:endParaRPr lang="en-IN"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BA21676-BE63-4476-9303-B2B326C21E4E}"/>
              </a:ext>
            </a:extLst>
          </p:cNvPr>
          <p:cNvGraphicFramePr>
            <a:graphicFrameLocks noGrp="1"/>
          </p:cNvGraphicFramePr>
          <p:nvPr>
            <p:extLst>
              <p:ext uri="{D42A27DB-BD31-4B8C-83A1-F6EECF244321}">
                <p14:modId xmlns:p14="http://schemas.microsoft.com/office/powerpoint/2010/main" val="2616846566"/>
              </p:ext>
            </p:extLst>
          </p:nvPr>
        </p:nvGraphicFramePr>
        <p:xfrm>
          <a:off x="516834" y="912960"/>
          <a:ext cx="8110332" cy="4675596"/>
        </p:xfrm>
        <a:graphic>
          <a:graphicData uri="http://schemas.openxmlformats.org/drawingml/2006/table">
            <a:tbl>
              <a:tblPr/>
              <a:tblGrid>
                <a:gridCol w="1351722">
                  <a:extLst>
                    <a:ext uri="{9D8B030D-6E8A-4147-A177-3AD203B41FA5}">
                      <a16:colId xmlns:a16="http://schemas.microsoft.com/office/drawing/2014/main" val="363474881"/>
                    </a:ext>
                  </a:extLst>
                </a:gridCol>
                <a:gridCol w="1351722">
                  <a:extLst>
                    <a:ext uri="{9D8B030D-6E8A-4147-A177-3AD203B41FA5}">
                      <a16:colId xmlns:a16="http://schemas.microsoft.com/office/drawing/2014/main" val="2633654133"/>
                    </a:ext>
                  </a:extLst>
                </a:gridCol>
                <a:gridCol w="1351722">
                  <a:extLst>
                    <a:ext uri="{9D8B030D-6E8A-4147-A177-3AD203B41FA5}">
                      <a16:colId xmlns:a16="http://schemas.microsoft.com/office/drawing/2014/main" val="3197056829"/>
                    </a:ext>
                  </a:extLst>
                </a:gridCol>
                <a:gridCol w="1351722">
                  <a:extLst>
                    <a:ext uri="{9D8B030D-6E8A-4147-A177-3AD203B41FA5}">
                      <a16:colId xmlns:a16="http://schemas.microsoft.com/office/drawing/2014/main" val="4263364937"/>
                    </a:ext>
                  </a:extLst>
                </a:gridCol>
                <a:gridCol w="1351722">
                  <a:extLst>
                    <a:ext uri="{9D8B030D-6E8A-4147-A177-3AD203B41FA5}">
                      <a16:colId xmlns:a16="http://schemas.microsoft.com/office/drawing/2014/main" val="1581308333"/>
                    </a:ext>
                  </a:extLst>
                </a:gridCol>
                <a:gridCol w="1351722">
                  <a:extLst>
                    <a:ext uri="{9D8B030D-6E8A-4147-A177-3AD203B41FA5}">
                      <a16:colId xmlns:a16="http://schemas.microsoft.com/office/drawing/2014/main" val="2909178463"/>
                    </a:ext>
                  </a:extLst>
                </a:gridCol>
              </a:tblGrid>
              <a:tr h="85851">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Paper Title / Author (Year)</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Technology</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Region/Context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Focus Crop/Product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Key Features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400" b="1" dirty="0">
                          <a:solidFill>
                            <a:srgbClr val="1B1C1D"/>
                          </a:solidFill>
                          <a:effectLst/>
                          <a:latin typeface="Times New Roman" panose="02020603050405020304" pitchFamily="18" charset="0"/>
                          <a:cs typeface="Times New Roman" panose="02020603050405020304" pitchFamily="18" charset="0"/>
                        </a:rPr>
                        <a:t>Gaps / Limitations</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1605202"/>
                  </a:ext>
                </a:extLst>
              </a:tr>
              <a:tr h="553267">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Blockchain-Enabled Traceability in Agriculture: A Game-Theoretic Approach (2025)</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Blockchain + game theory </a:t>
                      </a:r>
                      <a:r>
                        <a:rPr lang="en-GB" sz="1200" baseline="30000" dirty="0">
                          <a:solidFill>
                            <a:srgbClr val="575B5F"/>
                          </a:solidFill>
                          <a:effectLst/>
                          <a:latin typeface="Times New Roman" panose="02020603050405020304" pitchFamily="18" charset="0"/>
                          <a:cs typeface="Times New Roman" panose="02020603050405020304" pitchFamily="18" charset="0"/>
                        </a:rPr>
                        <a:t>23</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Global / theoretical / supply chain modelling </a:t>
                      </a:r>
                      <a:r>
                        <a:rPr lang="en-GB" sz="1200" baseline="30000" dirty="0">
                          <a:solidFill>
                            <a:srgbClr val="575B5F"/>
                          </a:solidFill>
                          <a:effectLst/>
                          <a:latin typeface="Times New Roman" panose="02020603050405020304" pitchFamily="18" charset="0"/>
                          <a:cs typeface="Times New Roman" panose="02020603050405020304" pitchFamily="18" charset="0"/>
                        </a:rPr>
                        <a:t>24</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Multi-crop / general agricultural supply chain </a:t>
                      </a:r>
                      <a:r>
                        <a:rPr lang="en-GB" sz="1200" baseline="30000">
                          <a:solidFill>
                            <a:srgbClr val="575B5F"/>
                          </a:solidFill>
                          <a:effectLst/>
                          <a:latin typeface="Times New Roman" panose="02020603050405020304" pitchFamily="18" charset="0"/>
                          <a:cs typeface="Times New Roman" panose="02020603050405020304" pitchFamily="18" charset="0"/>
                        </a:rPr>
                        <a:t>25</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Uses a game-theoretic model to analyze how traceability via blockchain affects cascade risk (i.e., risk propagation) in agricultural supply chains</a:t>
                      </a:r>
                      <a:r>
                        <a:rPr lang="en-GB" sz="1200" baseline="30000">
                          <a:solidFill>
                            <a:srgbClr val="575B5F"/>
                          </a:solidFill>
                          <a:effectLst/>
                          <a:latin typeface="Times New Roman" panose="02020603050405020304" pitchFamily="18" charset="0"/>
                          <a:cs typeface="Times New Roman" panose="02020603050405020304" pitchFamily="18" charset="0"/>
                        </a:rPr>
                        <a:t>26</a:t>
                      </a:r>
                      <a:r>
                        <a:rPr lang="en-GB" sz="120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Lack of empirical validation in real farm / supply chain settings</a:t>
                      </a:r>
                      <a:r>
                        <a:rPr lang="en-GB" sz="1200" baseline="30000" dirty="0">
                          <a:solidFill>
                            <a:srgbClr val="575B5F"/>
                          </a:solidFill>
                          <a:effectLst/>
                          <a:latin typeface="Times New Roman" panose="02020603050405020304" pitchFamily="18" charset="0"/>
                          <a:cs typeface="Times New Roman" panose="02020603050405020304" pitchFamily="18" charset="0"/>
                        </a:rPr>
                        <a:t>27</a:t>
                      </a:r>
                      <a:r>
                        <a:rPr lang="en-GB" sz="1200" dirty="0">
                          <a:solidFill>
                            <a:srgbClr val="1B1C1D"/>
                          </a:solidFill>
                          <a:effectLst/>
                          <a:latin typeface="Times New Roman" panose="02020603050405020304" pitchFamily="18" charset="0"/>
                          <a:cs typeface="Times New Roman" panose="02020603050405020304" pitchFamily="18" charset="0"/>
                        </a:rPr>
                        <a:t>; Simplifying assumptions may not match real complexity</a:t>
                      </a:r>
                      <a:r>
                        <a:rPr lang="en-GB" sz="1200" baseline="30000" dirty="0">
                          <a:solidFill>
                            <a:srgbClr val="575B5F"/>
                          </a:solidFill>
                          <a:effectLst/>
                          <a:latin typeface="Times New Roman" panose="02020603050405020304" pitchFamily="18" charset="0"/>
                          <a:cs typeface="Times New Roman" panose="02020603050405020304" pitchFamily="18" charset="0"/>
                        </a:rPr>
                        <a:t>28</a:t>
                      </a:r>
                      <a:r>
                        <a:rPr lang="en-GB" sz="1200" dirty="0">
                          <a:solidFill>
                            <a:srgbClr val="1B1C1D"/>
                          </a:solidFill>
                          <a:effectLst/>
                          <a:latin typeface="Times New Roman" panose="02020603050405020304" pitchFamily="18" charset="0"/>
                          <a:cs typeface="Times New Roman" panose="02020603050405020304" pitchFamily="18" charset="0"/>
                        </a:rPr>
                        <a:t>; Scalability and computational cost in large networks not addressed</a:t>
                      </a:r>
                      <a:r>
                        <a:rPr lang="en-GB" sz="1200" baseline="30000" dirty="0">
                          <a:solidFill>
                            <a:srgbClr val="575B5F"/>
                          </a:solidFill>
                          <a:effectLst/>
                          <a:latin typeface="Times New Roman" panose="02020603050405020304" pitchFamily="18" charset="0"/>
                          <a:cs typeface="Times New Roman" panose="02020603050405020304" pitchFamily="18" charset="0"/>
                        </a:rPr>
                        <a:t>29</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7757026"/>
                  </a:ext>
                </a:extLst>
              </a:tr>
              <a:tr h="519880">
                <a:tc>
                  <a:txBody>
                    <a:bodyPr/>
                    <a:lstStyle/>
                    <a:p>
                      <a:pPr algn="ctr" rtl="0">
                        <a:buNone/>
                      </a:pPr>
                      <a:r>
                        <a:rPr lang="en-GB" sz="1200" b="1">
                          <a:solidFill>
                            <a:srgbClr val="1B1C1D"/>
                          </a:solidFill>
                          <a:effectLst/>
                          <a:latin typeface="Times New Roman" panose="02020603050405020304" pitchFamily="18" charset="0"/>
                          <a:cs typeface="Times New Roman" panose="02020603050405020304" pitchFamily="18" charset="0"/>
                        </a:rPr>
                        <a:t>From farm to fork: Blockchain’s impact on agri-food distribution (2025)</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Blockchain (traceability + smart contracts) </a:t>
                      </a:r>
                      <a:r>
                        <a:rPr lang="en-GB" sz="1200" baseline="30000" dirty="0">
                          <a:solidFill>
                            <a:srgbClr val="575B5F"/>
                          </a:solidFill>
                          <a:effectLst/>
                          <a:latin typeface="Times New Roman" panose="02020603050405020304" pitchFamily="18" charset="0"/>
                          <a:cs typeface="Times New Roman" panose="02020603050405020304" pitchFamily="18" charset="0"/>
                        </a:rPr>
                        <a:t>30</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a:solidFill>
                            <a:srgbClr val="1B1C1D"/>
                          </a:solidFill>
                          <a:effectLst/>
                          <a:latin typeface="Times New Roman" panose="02020603050405020304" pitchFamily="18" charset="0"/>
                          <a:cs typeface="Times New Roman" panose="02020603050405020304" pitchFamily="18" charset="0"/>
                        </a:rPr>
                        <a:t>Case studies / empirical across foodservice chains </a:t>
                      </a:r>
                      <a:r>
                        <a:rPr lang="en-GB" sz="1200" baseline="30000">
                          <a:solidFill>
                            <a:srgbClr val="575B5F"/>
                          </a:solidFill>
                          <a:effectLst/>
                          <a:latin typeface="Times New Roman" panose="02020603050405020304" pitchFamily="18" charset="0"/>
                          <a:cs typeface="Times New Roman" panose="02020603050405020304" pitchFamily="18" charset="0"/>
                        </a:rPr>
                        <a:t>31</a:t>
                      </a:r>
                      <a:endParaRPr lang="en-GB" sz="120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Processed / distributed food (foodservice / prepared food) </a:t>
                      </a:r>
                      <a:r>
                        <a:rPr lang="en-GB" sz="1200" baseline="30000" dirty="0">
                          <a:solidFill>
                            <a:srgbClr val="575B5F"/>
                          </a:solidFill>
                          <a:effectLst/>
                          <a:latin typeface="Times New Roman" panose="02020603050405020304" pitchFamily="18" charset="0"/>
                          <a:cs typeface="Times New Roman" panose="02020603050405020304" pitchFamily="18" charset="0"/>
                        </a:rPr>
                        <a:t>32</a:t>
                      </a:r>
                      <a:endParaRPr lang="en-GB" sz="1200" dirty="0">
                        <a:solidFill>
                          <a:srgbClr val="1B1C1D"/>
                        </a:solidFill>
                        <a:effectLst/>
                        <a:latin typeface="Times New Roman" panose="02020603050405020304" pitchFamily="18" charset="0"/>
                        <a:cs typeface="Times New Roman" panose="02020603050405020304" pitchFamily="18" charset="0"/>
                      </a:endParaRP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Examines transparency challenges and blockchain’s role in foodservice supply chains (restaurants)</a:t>
                      </a:r>
                      <a:r>
                        <a:rPr lang="en-GB" sz="1200" baseline="30000" dirty="0">
                          <a:solidFill>
                            <a:srgbClr val="575B5F"/>
                          </a:solidFill>
                          <a:effectLst/>
                          <a:latin typeface="Times New Roman" panose="02020603050405020304" pitchFamily="18" charset="0"/>
                          <a:cs typeface="Times New Roman" panose="02020603050405020304" pitchFamily="18" charset="0"/>
                        </a:rPr>
                        <a:t>33</a:t>
                      </a:r>
                      <a:r>
                        <a:rPr lang="en-GB" sz="1200" dirty="0">
                          <a:solidFill>
                            <a:srgbClr val="1B1C1D"/>
                          </a:solidFill>
                          <a:effectLst/>
                          <a:latin typeface="Times New Roman" panose="02020603050405020304" pitchFamily="18" charset="0"/>
                          <a:cs typeface="Times New Roman" panose="02020603050405020304" pitchFamily="18" charset="0"/>
                        </a:rPr>
                        <a:t>; Highlights bottlenecks and stakeholder perceptions</a:t>
                      </a:r>
                      <a:r>
                        <a:rPr lang="en-GB" sz="1200" baseline="30000" dirty="0">
                          <a:solidFill>
                            <a:srgbClr val="575B5F"/>
                          </a:solidFill>
                          <a:effectLst/>
                          <a:latin typeface="Times New Roman" panose="02020603050405020304" pitchFamily="18" charset="0"/>
                          <a:cs typeface="Times New Roman" panose="02020603050405020304" pitchFamily="18" charset="0"/>
                        </a:rPr>
                        <a:t>34</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a:buNone/>
                      </a:pPr>
                      <a:r>
                        <a:rPr lang="en-GB" sz="1200" dirty="0">
                          <a:solidFill>
                            <a:srgbClr val="1B1C1D"/>
                          </a:solidFill>
                          <a:effectLst/>
                          <a:latin typeface="Times New Roman" panose="02020603050405020304" pitchFamily="18" charset="0"/>
                          <a:cs typeface="Times New Roman" panose="02020603050405020304" pitchFamily="18" charset="0"/>
                        </a:rPr>
                        <a:t>Limited geographic / sector coverage (only foodservice chains)</a:t>
                      </a:r>
                      <a:r>
                        <a:rPr lang="en-GB" sz="1200" baseline="30000" dirty="0">
                          <a:solidFill>
                            <a:srgbClr val="575B5F"/>
                          </a:solidFill>
                          <a:effectLst/>
                          <a:latin typeface="Times New Roman" panose="02020603050405020304" pitchFamily="18" charset="0"/>
                          <a:cs typeface="Times New Roman" panose="02020603050405020304" pitchFamily="18" charset="0"/>
                        </a:rPr>
                        <a:t>35</a:t>
                      </a:r>
                      <a:r>
                        <a:rPr lang="en-GB" sz="1200" dirty="0">
                          <a:solidFill>
                            <a:srgbClr val="1B1C1D"/>
                          </a:solidFill>
                          <a:effectLst/>
                          <a:latin typeface="Times New Roman" panose="02020603050405020304" pitchFamily="18" charset="0"/>
                          <a:cs typeface="Times New Roman" panose="02020603050405020304" pitchFamily="18" charset="0"/>
                        </a:rPr>
                        <a:t>; Does not quantify performance metrics (latency, cost)</a:t>
                      </a:r>
                      <a:r>
                        <a:rPr lang="en-GB" sz="1200" baseline="30000" dirty="0">
                          <a:solidFill>
                            <a:srgbClr val="575B5F"/>
                          </a:solidFill>
                          <a:effectLst/>
                          <a:latin typeface="Times New Roman" panose="02020603050405020304" pitchFamily="18" charset="0"/>
                          <a:cs typeface="Times New Roman" panose="02020603050405020304" pitchFamily="18" charset="0"/>
                        </a:rPr>
                        <a:t>36</a:t>
                      </a:r>
                      <a:r>
                        <a:rPr lang="en-GB" sz="1200" dirty="0">
                          <a:solidFill>
                            <a:srgbClr val="1B1C1D"/>
                          </a:solidFill>
                          <a:effectLst/>
                          <a:latin typeface="Times New Roman" panose="02020603050405020304" pitchFamily="18" charset="0"/>
                          <a:cs typeface="Times New Roman" panose="02020603050405020304" pitchFamily="18" charset="0"/>
                        </a:rPr>
                        <a:t>; Insufficient discussion of legacy system integration</a:t>
                      </a:r>
                      <a:r>
                        <a:rPr lang="en-GB" sz="1200" baseline="30000" dirty="0">
                          <a:solidFill>
                            <a:srgbClr val="575B5F"/>
                          </a:solidFill>
                          <a:effectLst/>
                          <a:latin typeface="Times New Roman" panose="02020603050405020304" pitchFamily="18" charset="0"/>
                          <a:cs typeface="Times New Roman" panose="02020603050405020304" pitchFamily="18" charset="0"/>
                        </a:rPr>
                        <a:t>37</a:t>
                      </a:r>
                      <a:r>
                        <a:rPr lang="en-GB" sz="1200" dirty="0">
                          <a:solidFill>
                            <a:srgbClr val="1B1C1D"/>
                          </a:solidFill>
                          <a:effectLst/>
                          <a:latin typeface="Times New Roman" panose="02020603050405020304" pitchFamily="18" charset="0"/>
                          <a:cs typeface="Times New Roman" panose="02020603050405020304" pitchFamily="18" charset="0"/>
                        </a:rPr>
                        <a:t>.</a:t>
                      </a:r>
                    </a:p>
                  </a:txBody>
                  <a:tcPr marL="10659" marR="10659" marT="7106" marB="710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6919921"/>
                  </a:ext>
                </a:extLst>
              </a:tr>
            </a:tbl>
          </a:graphicData>
        </a:graphic>
      </p:graphicFrame>
    </p:spTree>
    <p:extLst>
      <p:ext uri="{BB962C8B-B14F-4D97-AF65-F5344CB8AC3E}">
        <p14:creationId xmlns:p14="http://schemas.microsoft.com/office/powerpoint/2010/main" val="2196314746"/>
      </p:ext>
    </p:extLst>
  </p:cSld>
  <p:clrMapOvr>
    <a:masterClrMapping/>
  </p:clrMapOvr>
</p:sld>
</file>

<file path=ppt/theme/theme1.xml><?xml version="1.0" encoding="utf-8"?>
<a:theme xmlns:a="http://schemas.openxmlformats.org/drawingml/2006/main" name="Essential">
  <a:themeElements>
    <a:clrScheme name="Essential">
      <a:dk1>
        <a:srgbClr val="000000"/>
      </a:dk1>
      <a:lt1>
        <a:srgbClr val="FFFFFF"/>
      </a:lt1>
      <a:dk2>
        <a:srgbClr val="D1282E"/>
      </a:dk2>
      <a:lt2>
        <a:srgbClr val="C8C8B1"/>
      </a:lt2>
      <a:accent1>
        <a:srgbClr val="7A7A7A"/>
      </a:accent1>
      <a:accent2>
        <a:srgbClr val="F5C201"/>
      </a:accent2>
      <a:accent3>
        <a:srgbClr val="526DB0"/>
      </a:accent3>
      <a:accent4>
        <a:srgbClr val="989AAC"/>
      </a:accent4>
      <a:accent5>
        <a:srgbClr val="DC5924"/>
      </a:accent5>
      <a:accent6>
        <a:srgbClr val="B4B392"/>
      </a:accent6>
      <a:hlink>
        <a:srgbClr val="CC9900"/>
      </a:hlink>
      <a:folHlink>
        <a:srgbClr val="96969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TotalTime>
  <Words>3636</Words>
  <Application>Microsoft Office PowerPoint</Application>
  <PresentationFormat>On-screen Show (4:3)</PresentationFormat>
  <Paragraphs>219</Paragraphs>
  <Slides>23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Century Schoolbook</vt:lpstr>
      <vt:lpstr>Arial Black</vt:lpstr>
      <vt:lpstr>Times New Roman</vt:lpstr>
      <vt:lpstr>Calibri</vt:lpstr>
      <vt:lpstr>Arial</vt:lpstr>
      <vt:lpstr>Cambria Math</vt:lpstr>
      <vt:lpstr>Essential</vt:lpstr>
      <vt:lpstr>PowerPoint Presentation</vt:lpstr>
      <vt:lpstr>CONTENT </vt:lpstr>
      <vt:lpstr>ABSTRACT</vt:lpstr>
      <vt:lpstr>INTRODUCTION  </vt:lpstr>
      <vt:lpstr>MOTIVATION  </vt:lpstr>
      <vt:lpstr>PROBLEM STATEMENT   </vt:lpstr>
      <vt:lpstr>OBJECTIVES   </vt:lpstr>
      <vt:lpstr>LITERATURE SURVEY   </vt:lpstr>
      <vt:lpstr>LITERATURE SURVEY   </vt:lpstr>
      <vt:lpstr>LITERATURE SURVEY   </vt:lpstr>
      <vt:lpstr>LITERATURE SURVEY   </vt:lpstr>
      <vt:lpstr>EXPECTED OUTCOMES</vt:lpstr>
      <vt:lpstr>PROPOSED METHODOLOGY</vt:lpstr>
      <vt:lpstr>PROPOSED METHODOLOGY</vt:lpstr>
      <vt:lpstr>PROPOSED METHODOLOGY</vt:lpstr>
      <vt:lpstr>PROPOSED METHODOLOGY</vt:lpstr>
      <vt:lpstr>PROPOSED METHODOLOGY</vt:lpstr>
      <vt:lpstr>PROPOSED METHODOLOGY</vt:lpstr>
      <vt:lpstr>SOCIETAL IMPACT</vt:lpstr>
      <vt:lpstr>SDG CONTRIBUTION</vt:lpstr>
      <vt:lpstr>COMPLEX ENGINEERING PROBLEM</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Rishith Suresh</cp:lastModifiedBy>
  <cp:revision>9</cp:revision>
  <dcterms:modified xsi:type="dcterms:W3CDTF">2025-10-01T13:35:48Z</dcterms:modified>
</cp:coreProperties>
</file>