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SemiBold"/>
      <p:regular r:id="rId36"/>
      <p:bold r:id="rId37"/>
      <p:italic r:id="rId38"/>
      <p:boldItalic r:id="rId39"/>
    </p:embeddedFont>
    <p:embeddedFont>
      <p:font typeface="Nunito"/>
      <p:regular r:id="rId40"/>
      <p:bold r:id="rId41"/>
      <p:italic r:id="rId42"/>
      <p:boldItalic r:id="rId43"/>
    </p:embeddedFont>
    <p:embeddedFont>
      <p:font typeface="Lobster"/>
      <p:regular r:id="rId44"/>
    </p:embeddedFont>
    <p:embeddedFont>
      <p:font typeface="Nunito ExtraBold"/>
      <p:bold r:id="rId45"/>
      <p:boldItalic r:id="rId46"/>
    </p:embeddedFont>
    <p:embeddedFont>
      <p:font typeface="Nunito Medium"/>
      <p:regular r:id="rId47"/>
      <p:bold r:id="rId48"/>
      <p:italic r:id="rId49"/>
      <p:boldItalic r:id="rId50"/>
    </p:embeddedFont>
    <p:embeddedFont>
      <p:font typeface="Nunito Black"/>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Lobster-regular.fntdata"/><Relationship Id="rId43" Type="http://schemas.openxmlformats.org/officeDocument/2006/relationships/font" Target="fonts/Nunito-boldItalic.fntdata"/><Relationship Id="rId46" Type="http://schemas.openxmlformats.org/officeDocument/2006/relationships/font" Target="fonts/NunitoExtraBold-boldItalic.fntdata"/><Relationship Id="rId45" Type="http://schemas.openxmlformats.org/officeDocument/2006/relationships/font" Target="fonts/Nunito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bold.fntdata"/><Relationship Id="rId47" Type="http://schemas.openxmlformats.org/officeDocument/2006/relationships/font" Target="fonts/NunitoMedium-regular.fntdata"/><Relationship Id="rId49" Type="http://schemas.openxmlformats.org/officeDocument/2006/relationships/font" Target="fonts/Nuni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NunitoSemiBold-bold.fntdata"/><Relationship Id="rId36" Type="http://schemas.openxmlformats.org/officeDocument/2006/relationships/font" Target="fonts/NunitoSemiBold-regular.fntdata"/><Relationship Id="rId39" Type="http://schemas.openxmlformats.org/officeDocument/2006/relationships/font" Target="fonts/NunitoSemiBold-boldItalic.fntdata"/><Relationship Id="rId38" Type="http://schemas.openxmlformats.org/officeDocument/2006/relationships/font" Target="fonts/Nunito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lack-bold.fntdata"/><Relationship Id="rId50" Type="http://schemas.openxmlformats.org/officeDocument/2006/relationships/font" Target="fonts/NunitoMedium-boldItalic.fntdata"/><Relationship Id="rId52" Type="http://schemas.openxmlformats.org/officeDocument/2006/relationships/font" Target="fonts/NunitoBlac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ed1df1842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ed1df1842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ed1df184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ed1df184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ed1df184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ed1df184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ed1df184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ed1df184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ed1df184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ed1df184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ed1df1842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ed1df1842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ed1df184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ed1df184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ed1df184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ed1df184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d1df184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d1df184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ed1df184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ed1df184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ed1df184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ed1df184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ed1df1842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ed1df1842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ed1df1842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ed1df1842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ed1df1842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ed1df1842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ed1df1842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ed1df1842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ed1df1842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ed1df1842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ed1df184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ed1df184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ed1df1842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ed1df1842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ed1df1842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ed1df1842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ed1df1842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ed1df1842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ed1df1842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ed1df1842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d1df184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d1df184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ed1df1842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ed1df1842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ed1df1842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ed1df1842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ed1df1842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ed1df1842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ed1df1842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ed1df1842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ed1df1842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ed1df1842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ed1df1842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ed1df1842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ed1df184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ed1df184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9550" y="533025"/>
            <a:ext cx="9623100" cy="284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220" u="sng">
                <a:latin typeface="Nunito ExtraBold"/>
                <a:ea typeface="Nunito ExtraBold"/>
                <a:cs typeface="Nunito ExtraBold"/>
                <a:sym typeface="Nunito ExtraBold"/>
              </a:rPr>
              <a:t>DRUG PREDICTION </a:t>
            </a:r>
            <a:endParaRPr sz="3220" u="sng">
              <a:latin typeface="Nunito ExtraBold"/>
              <a:ea typeface="Nunito ExtraBold"/>
              <a:cs typeface="Nunito ExtraBold"/>
              <a:sym typeface="Nunito ExtraBold"/>
            </a:endParaRPr>
          </a:p>
          <a:p>
            <a:pPr indent="0" lvl="0" marL="0" rtl="0" algn="ctr">
              <a:spcBef>
                <a:spcPts val="0"/>
              </a:spcBef>
              <a:spcAft>
                <a:spcPts val="0"/>
              </a:spcAft>
              <a:buSzPts val="990"/>
              <a:buNone/>
            </a:pPr>
            <a:r>
              <a:rPr lang="en-GB" sz="3220" u="sng">
                <a:latin typeface="Nunito ExtraBold"/>
                <a:ea typeface="Nunito ExtraBold"/>
                <a:cs typeface="Nunito ExtraBold"/>
                <a:sym typeface="Nunito ExtraBold"/>
              </a:rPr>
              <a:t>USING NATURAL LANGUAGE PROCESSING</a:t>
            </a:r>
            <a:endParaRPr sz="3220" u="sng">
              <a:latin typeface="Nunito ExtraBold"/>
              <a:ea typeface="Nunito ExtraBold"/>
              <a:cs typeface="Nunito ExtraBold"/>
              <a:sym typeface="Nunito ExtraBold"/>
            </a:endParaRPr>
          </a:p>
        </p:txBody>
      </p:sp>
      <p:sp>
        <p:nvSpPr>
          <p:cNvPr id="129" name="Google Shape;129;p13"/>
          <p:cNvSpPr txBox="1"/>
          <p:nvPr>
            <p:ph idx="1" type="subTitle"/>
          </p:nvPr>
        </p:nvSpPr>
        <p:spPr>
          <a:xfrm>
            <a:off x="1930100" y="2772452"/>
            <a:ext cx="5361300" cy="123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Nunito ExtraBold"/>
                <a:ea typeface="Nunito ExtraBold"/>
                <a:cs typeface="Nunito ExtraBold"/>
                <a:sym typeface="Nunito ExtraBold"/>
              </a:rPr>
              <a:t>P-459 </a:t>
            </a:r>
            <a:endParaRPr sz="2400">
              <a:latin typeface="Nunito ExtraBold"/>
              <a:ea typeface="Nunito ExtraBold"/>
              <a:cs typeface="Nunito ExtraBold"/>
              <a:sym typeface="Nunito ExtraBold"/>
            </a:endParaRPr>
          </a:p>
          <a:p>
            <a:pPr indent="0" lvl="0" marL="0" rtl="0" algn="ctr">
              <a:spcBef>
                <a:spcPts val="0"/>
              </a:spcBef>
              <a:spcAft>
                <a:spcPts val="0"/>
              </a:spcAft>
              <a:buNone/>
            </a:pPr>
            <a:r>
              <a:rPr lang="en-GB" sz="2400">
                <a:latin typeface="Nunito ExtraBold"/>
                <a:ea typeface="Nunito ExtraBold"/>
                <a:cs typeface="Nunito ExtraBold"/>
                <a:sym typeface="Nunito ExtraBold"/>
              </a:rPr>
              <a:t>GROUP-1</a:t>
            </a:r>
            <a:endParaRPr sz="2400">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96" name="Shape 196"/>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25013" y="696575"/>
            <a:ext cx="9093974" cy="384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1" name="Shape 201"/>
        <p:cNvGrpSpPr/>
        <p:nvPr/>
      </p:nvGrpSpPr>
      <p:grpSpPr>
        <a:xfrm>
          <a:off x="0" y="0"/>
          <a:ext cx="0" cy="0"/>
          <a:chOff x="0" y="0"/>
          <a:chExt cx="0" cy="0"/>
        </a:xfrm>
      </p:grpSpPr>
      <p:pic>
        <p:nvPicPr>
          <p:cNvPr id="202" name="Google Shape;202;p23"/>
          <p:cNvPicPr preferRelativeResize="0"/>
          <p:nvPr/>
        </p:nvPicPr>
        <p:blipFill>
          <a:blip r:embed="rId3">
            <a:alphaModFix/>
          </a:blip>
          <a:stretch>
            <a:fillRect/>
          </a:stretch>
        </p:blipFill>
        <p:spPr>
          <a:xfrm>
            <a:off x="0" y="600375"/>
            <a:ext cx="9144001" cy="406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pic>
        <p:nvPicPr>
          <p:cNvPr id="207" name="Google Shape;207;p24"/>
          <p:cNvPicPr preferRelativeResize="0"/>
          <p:nvPr/>
        </p:nvPicPr>
        <p:blipFill>
          <a:blip r:embed="rId4">
            <a:alphaModFix/>
          </a:blip>
          <a:stretch>
            <a:fillRect/>
          </a:stretch>
        </p:blipFill>
        <p:spPr>
          <a:xfrm>
            <a:off x="0" y="446425"/>
            <a:ext cx="9144000" cy="4329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40400" y="157800"/>
            <a:ext cx="9053575" cy="47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pic>
        <p:nvPicPr>
          <p:cNvPr id="217" name="Google Shape;217;p26"/>
          <p:cNvPicPr preferRelativeResize="0"/>
          <p:nvPr/>
        </p:nvPicPr>
        <p:blipFill>
          <a:blip r:embed="rId4">
            <a:alphaModFix/>
          </a:blip>
          <a:stretch>
            <a:fillRect/>
          </a:stretch>
        </p:blipFill>
        <p:spPr>
          <a:xfrm>
            <a:off x="309800" y="85050"/>
            <a:ext cx="8476301"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751825" y="32607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900">
                <a:latin typeface="Nunito ExtraBold"/>
                <a:ea typeface="Nunito ExtraBold"/>
                <a:cs typeface="Nunito ExtraBold"/>
                <a:sym typeface="Nunito ExtraBold"/>
              </a:rPr>
              <a:t>6. VISUALIZATION</a:t>
            </a:r>
            <a:endParaRPr sz="2900">
              <a:latin typeface="Nunito ExtraBold"/>
              <a:ea typeface="Nunito ExtraBold"/>
              <a:cs typeface="Nunito ExtraBold"/>
              <a:sym typeface="Nunito ExtraBold"/>
            </a:endParaRPr>
          </a:p>
        </p:txBody>
      </p:sp>
      <p:sp>
        <p:nvSpPr>
          <p:cNvPr id="223" name="Google Shape;223;p27"/>
          <p:cNvSpPr txBox="1"/>
          <p:nvPr>
            <p:ph idx="1" type="body"/>
          </p:nvPr>
        </p:nvSpPr>
        <p:spPr>
          <a:xfrm>
            <a:off x="564750" y="1184475"/>
            <a:ext cx="8014500" cy="372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617">
                <a:latin typeface="Nunito Medium"/>
                <a:ea typeface="Nunito Medium"/>
                <a:cs typeface="Nunito Medium"/>
                <a:sym typeface="Nunito Medium"/>
              </a:rPr>
              <a:t>Bigram (2-Gram)</a:t>
            </a:r>
            <a:endParaRPr sz="1617">
              <a:latin typeface="Nunito Medium"/>
              <a:ea typeface="Nunito Medium"/>
              <a:cs typeface="Nunito Medium"/>
              <a:sym typeface="Nunito Medium"/>
            </a:endParaRPr>
          </a:p>
          <a:p>
            <a:pPr indent="-299576" lvl="0" marL="457200" rtl="0" algn="l">
              <a:lnSpc>
                <a:spcPct val="95000"/>
              </a:lnSpc>
              <a:spcBef>
                <a:spcPts val="1200"/>
              </a:spcBef>
              <a:spcAft>
                <a:spcPts val="0"/>
              </a:spcAft>
              <a:buSzPts val="1118"/>
              <a:buFont typeface="Nunito Medium"/>
              <a:buChar char="●"/>
            </a:pPr>
            <a:r>
              <a:rPr lang="en-GB" sz="1617">
                <a:latin typeface="Nunito Medium"/>
                <a:ea typeface="Nunito Medium"/>
                <a:cs typeface="Nunito Medium"/>
                <a:sym typeface="Nunito Medium"/>
              </a:rPr>
              <a:t>Two consecutive words or tokens.</a:t>
            </a:r>
            <a:endParaRPr sz="1617">
              <a:latin typeface="Nunito Medium"/>
              <a:ea typeface="Nunito Medium"/>
              <a:cs typeface="Nunito Medium"/>
              <a:sym typeface="Nunito Medium"/>
            </a:endParaRPr>
          </a:p>
          <a:p>
            <a:pPr indent="0" lvl="0" marL="0" rtl="0" algn="l">
              <a:lnSpc>
                <a:spcPct val="95000"/>
              </a:lnSpc>
              <a:spcBef>
                <a:spcPts val="1200"/>
              </a:spcBef>
              <a:spcAft>
                <a:spcPts val="0"/>
              </a:spcAft>
              <a:buSzPts val="523"/>
              <a:buNone/>
            </a:pPr>
            <a:r>
              <a:rPr lang="en-GB" sz="1617">
                <a:latin typeface="Nunito Medium"/>
                <a:ea typeface="Nunito Medium"/>
                <a:cs typeface="Nunito Medium"/>
                <a:sym typeface="Nunito Medium"/>
              </a:rPr>
              <a:t> Trigram (3-Gram)</a:t>
            </a:r>
            <a:endParaRPr sz="1617">
              <a:latin typeface="Nunito Medium"/>
              <a:ea typeface="Nunito Medium"/>
              <a:cs typeface="Nunito Medium"/>
              <a:sym typeface="Nunito Medium"/>
            </a:endParaRPr>
          </a:p>
          <a:p>
            <a:pPr indent="-299576" lvl="0" marL="457200" rtl="0" algn="l">
              <a:lnSpc>
                <a:spcPct val="95000"/>
              </a:lnSpc>
              <a:spcBef>
                <a:spcPts val="1200"/>
              </a:spcBef>
              <a:spcAft>
                <a:spcPts val="0"/>
              </a:spcAft>
              <a:buSzPts val="1118"/>
              <a:buFont typeface="Nunito Medium"/>
              <a:buChar char="●"/>
            </a:pPr>
            <a:r>
              <a:rPr lang="en-GB" sz="1617">
                <a:latin typeface="Nunito Medium"/>
                <a:ea typeface="Nunito Medium"/>
                <a:cs typeface="Nunito Medium"/>
                <a:sym typeface="Nunito Medium"/>
              </a:rPr>
              <a:t>Three consecutive words or tokens.</a:t>
            </a:r>
            <a:endParaRPr sz="1617">
              <a:latin typeface="Nunito Medium"/>
              <a:ea typeface="Nunito Medium"/>
              <a:cs typeface="Nunito Medium"/>
              <a:sym typeface="Nunito Medium"/>
            </a:endParaRPr>
          </a:p>
          <a:p>
            <a:pPr indent="0" lvl="0" marL="0" rtl="0" algn="l">
              <a:lnSpc>
                <a:spcPct val="95000"/>
              </a:lnSpc>
              <a:spcBef>
                <a:spcPts val="1200"/>
              </a:spcBef>
              <a:spcAft>
                <a:spcPts val="0"/>
              </a:spcAft>
              <a:buSzPts val="523"/>
              <a:buNone/>
            </a:pPr>
            <a:r>
              <a:rPr lang="en-GB" sz="1617">
                <a:latin typeface="Nunito Medium"/>
                <a:ea typeface="Nunito Medium"/>
                <a:cs typeface="Nunito Medium"/>
                <a:sym typeface="Nunito Medium"/>
              </a:rPr>
              <a:t>N-Gram (General Case)</a:t>
            </a:r>
            <a:endParaRPr sz="1617">
              <a:latin typeface="Nunito Medium"/>
              <a:ea typeface="Nunito Medium"/>
              <a:cs typeface="Nunito Medium"/>
              <a:sym typeface="Nunito Medium"/>
            </a:endParaRPr>
          </a:p>
          <a:p>
            <a:pPr indent="-299576" lvl="0" marL="457200" rtl="0" algn="l">
              <a:lnSpc>
                <a:spcPct val="95000"/>
              </a:lnSpc>
              <a:spcBef>
                <a:spcPts val="1200"/>
              </a:spcBef>
              <a:spcAft>
                <a:spcPts val="0"/>
              </a:spcAft>
              <a:buSzPts val="1118"/>
              <a:buFont typeface="Nunito Medium"/>
              <a:buChar char="●"/>
            </a:pPr>
            <a:r>
              <a:rPr lang="en-GB" sz="1617">
                <a:latin typeface="Nunito Medium"/>
                <a:ea typeface="Nunito Medium"/>
                <a:cs typeface="Nunito Medium"/>
                <a:sym typeface="Nunito Medium"/>
              </a:rPr>
              <a:t>Extends to sequences of N words.</a:t>
            </a:r>
            <a:endParaRPr sz="1617">
              <a:latin typeface="Nunito Medium"/>
              <a:ea typeface="Nunito Medium"/>
              <a:cs typeface="Nunito Medium"/>
              <a:sym typeface="Nunito Medium"/>
            </a:endParaRPr>
          </a:p>
          <a:p>
            <a:pPr indent="0" lvl="0" marL="0" rtl="0" algn="l">
              <a:lnSpc>
                <a:spcPct val="95000"/>
              </a:lnSpc>
              <a:spcBef>
                <a:spcPts val="1200"/>
              </a:spcBef>
              <a:spcAft>
                <a:spcPts val="0"/>
              </a:spcAft>
              <a:buSzPts val="523"/>
              <a:buNone/>
            </a:pPr>
            <a:r>
              <a:rPr lang="en-GB" sz="1617">
                <a:latin typeface="Nunito Medium"/>
                <a:ea typeface="Nunito Medium"/>
                <a:cs typeface="Nunito Medium"/>
                <a:sym typeface="Nunito Medium"/>
              </a:rPr>
              <a:t>Word Cloud</a:t>
            </a:r>
            <a:endParaRPr sz="1617">
              <a:latin typeface="Nunito Medium"/>
              <a:ea typeface="Nunito Medium"/>
              <a:cs typeface="Nunito Medium"/>
              <a:sym typeface="Nunito Medium"/>
            </a:endParaRPr>
          </a:p>
          <a:p>
            <a:pPr indent="-299576" lvl="0" marL="457200" rtl="0" algn="l">
              <a:lnSpc>
                <a:spcPct val="95000"/>
              </a:lnSpc>
              <a:spcBef>
                <a:spcPts val="1200"/>
              </a:spcBef>
              <a:spcAft>
                <a:spcPts val="0"/>
              </a:spcAft>
              <a:buSzPts val="1118"/>
              <a:buFont typeface="Nunito Medium"/>
              <a:buChar char="●"/>
            </a:pPr>
            <a:r>
              <a:rPr lang="en-GB" sz="1617">
                <a:latin typeface="Nunito Medium"/>
                <a:ea typeface="Nunito Medium"/>
                <a:cs typeface="Nunito Medium"/>
                <a:sym typeface="Nunito Medium"/>
              </a:rPr>
              <a:t>A word cloud is a visual representation of the most frequently occurring words in a dataset, where word size indicates its frequency or importance.</a:t>
            </a:r>
            <a:endParaRPr sz="1617">
              <a:latin typeface="Nunito Medium"/>
              <a:ea typeface="Nunito Medium"/>
              <a:cs typeface="Nunito Medium"/>
              <a:sym typeface="Nunito Medium"/>
            </a:endParaRPr>
          </a:p>
          <a:p>
            <a:pPr indent="0" lvl="0" marL="0" rtl="0" algn="l">
              <a:lnSpc>
                <a:spcPct val="95000"/>
              </a:lnSpc>
              <a:spcBef>
                <a:spcPts val="1200"/>
              </a:spcBef>
              <a:spcAft>
                <a:spcPts val="0"/>
              </a:spcAft>
              <a:buSzPts val="523"/>
              <a:buNone/>
            </a:pPr>
            <a:r>
              <a:t/>
            </a:r>
            <a:endParaRPr sz="817"/>
          </a:p>
          <a:p>
            <a:pPr indent="0" lvl="0" marL="0" rtl="0" algn="l">
              <a:lnSpc>
                <a:spcPct val="95000"/>
              </a:lnSpc>
              <a:spcBef>
                <a:spcPts val="1200"/>
              </a:spcBef>
              <a:spcAft>
                <a:spcPts val="1200"/>
              </a:spcAft>
              <a:buSzPts val="523"/>
              <a:buNone/>
            </a:pPr>
            <a:r>
              <a:t/>
            </a:r>
            <a:endParaRPr sz="817"/>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49000" y="157800"/>
            <a:ext cx="8364000" cy="474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229" name="Google Shape;229;p28"/>
          <p:cNvPicPr preferRelativeResize="0"/>
          <p:nvPr/>
        </p:nvPicPr>
        <p:blipFill>
          <a:blip r:embed="rId3">
            <a:alphaModFix/>
          </a:blip>
          <a:stretch>
            <a:fillRect/>
          </a:stretch>
        </p:blipFill>
        <p:spPr>
          <a:xfrm>
            <a:off x="249000" y="0"/>
            <a:ext cx="8691025"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1" type="body"/>
          </p:nvPr>
        </p:nvSpPr>
        <p:spPr>
          <a:xfrm>
            <a:off x="511850" y="215525"/>
            <a:ext cx="8409000" cy="482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Lobster"/>
                <a:ea typeface="Lobster"/>
                <a:cs typeface="Lobster"/>
                <a:sym typeface="Lobster"/>
              </a:rPr>
              <a:t>TRIGRAMS</a:t>
            </a:r>
            <a:endParaRPr b="1">
              <a:latin typeface="Lobster"/>
              <a:ea typeface="Lobster"/>
              <a:cs typeface="Lobster"/>
              <a:sym typeface="Lobster"/>
            </a:endParaRPr>
          </a:p>
          <a:p>
            <a:pPr indent="0" lvl="0" marL="0" rtl="0" algn="l">
              <a:spcBef>
                <a:spcPts val="0"/>
              </a:spcBef>
              <a:spcAft>
                <a:spcPts val="0"/>
              </a:spcAft>
              <a:buNone/>
            </a:pPr>
            <a:r>
              <a:t/>
            </a:r>
            <a:endParaRPr/>
          </a:p>
        </p:txBody>
      </p:sp>
      <p:pic>
        <p:nvPicPr>
          <p:cNvPr id="235" name="Google Shape;235;p29"/>
          <p:cNvPicPr preferRelativeResize="0"/>
          <p:nvPr/>
        </p:nvPicPr>
        <p:blipFill>
          <a:blip r:embed="rId3">
            <a:alphaModFix/>
          </a:blip>
          <a:stretch>
            <a:fillRect/>
          </a:stretch>
        </p:blipFill>
        <p:spPr>
          <a:xfrm>
            <a:off x="1380863" y="305650"/>
            <a:ext cx="6670974" cy="385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0"/>
          <p:cNvPicPr preferRelativeResize="0"/>
          <p:nvPr/>
        </p:nvPicPr>
        <p:blipFill>
          <a:blip r:embed="rId3">
            <a:alphaModFix/>
          </a:blip>
          <a:stretch>
            <a:fillRect/>
          </a:stretch>
        </p:blipFill>
        <p:spPr>
          <a:xfrm>
            <a:off x="94675" y="65800"/>
            <a:ext cx="8729899" cy="4989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1" type="body"/>
          </p:nvPr>
        </p:nvSpPr>
        <p:spPr>
          <a:xfrm>
            <a:off x="693625" y="574825"/>
            <a:ext cx="1935000" cy="605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a:latin typeface="Lobster"/>
                <a:ea typeface="Lobster"/>
                <a:cs typeface="Lobster"/>
                <a:sym typeface="Lobster"/>
              </a:rPr>
              <a:t>WORD CLOUD</a:t>
            </a:r>
            <a:endParaRPr>
              <a:latin typeface="Lobster"/>
              <a:ea typeface="Lobster"/>
              <a:cs typeface="Lobster"/>
              <a:sym typeface="Lobster"/>
            </a:endParaRPr>
          </a:p>
        </p:txBody>
      </p:sp>
      <p:pic>
        <p:nvPicPr>
          <p:cNvPr id="246" name="Google Shape;246;p31"/>
          <p:cNvPicPr preferRelativeResize="0"/>
          <p:nvPr/>
        </p:nvPicPr>
        <p:blipFill>
          <a:blip r:embed="rId3">
            <a:alphaModFix/>
          </a:blip>
          <a:stretch>
            <a:fillRect/>
          </a:stretch>
        </p:blipFill>
        <p:spPr>
          <a:xfrm>
            <a:off x="2750150" y="642400"/>
            <a:ext cx="5180380" cy="385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11025" y="1908775"/>
            <a:ext cx="3695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GB" sz="3000">
                <a:latin typeface="Nunito SemiBold"/>
                <a:ea typeface="Nunito SemiBold"/>
                <a:cs typeface="Nunito SemiBold"/>
                <a:sym typeface="Nunito SemiBold"/>
              </a:rPr>
              <a:t>TEAM MEMBERS</a:t>
            </a:r>
            <a:endParaRPr i="1" sz="3000">
              <a:latin typeface="Nunito SemiBold"/>
              <a:ea typeface="Nunito SemiBold"/>
              <a:cs typeface="Nunito SemiBold"/>
              <a:sym typeface="Nunito SemiBold"/>
            </a:endParaRPr>
          </a:p>
        </p:txBody>
      </p:sp>
      <p:sp>
        <p:nvSpPr>
          <p:cNvPr id="135" name="Google Shape;135;p14"/>
          <p:cNvSpPr txBox="1"/>
          <p:nvPr>
            <p:ph idx="1" type="body"/>
          </p:nvPr>
        </p:nvSpPr>
        <p:spPr>
          <a:xfrm>
            <a:off x="4254500" y="878400"/>
            <a:ext cx="4387500" cy="3675300"/>
          </a:xfrm>
          <a:prstGeom prst="rect">
            <a:avLst/>
          </a:prstGeom>
        </p:spPr>
        <p:txBody>
          <a:bodyPr anchorCtr="0" anchor="ctr" bIns="91425" lIns="91425" spcFirstLastPara="1" rIns="91425" wrap="square" tIns="91425">
            <a:noAutofit/>
          </a:bodyPr>
          <a:lstStyle/>
          <a:p>
            <a:pPr indent="-400050" lvl="0" marL="457200" rtl="0" algn="l">
              <a:lnSpc>
                <a:spcPct val="180000"/>
              </a:lnSpc>
              <a:spcBef>
                <a:spcPts val="0"/>
              </a:spcBef>
              <a:spcAft>
                <a:spcPts val="0"/>
              </a:spcAft>
              <a:buSzPts val="2700"/>
              <a:buChar char="●"/>
            </a:pPr>
            <a:r>
              <a:rPr lang="en-GB" sz="2700"/>
              <a:t>Saravanan Rishitha</a:t>
            </a:r>
            <a:endParaRPr sz="2700"/>
          </a:p>
          <a:p>
            <a:pPr indent="-400050" lvl="0" marL="457200" rtl="0" algn="l">
              <a:lnSpc>
                <a:spcPct val="180000"/>
              </a:lnSpc>
              <a:spcBef>
                <a:spcPts val="0"/>
              </a:spcBef>
              <a:spcAft>
                <a:spcPts val="0"/>
              </a:spcAft>
              <a:buSzPts val="2700"/>
              <a:buChar char="●"/>
            </a:pPr>
            <a:r>
              <a:rPr lang="en-GB" sz="2700"/>
              <a:t>Panidapu Hima Chandana</a:t>
            </a:r>
            <a:endParaRPr sz="2700"/>
          </a:p>
          <a:p>
            <a:pPr indent="-400050" lvl="0" marL="457200" rtl="0" algn="l">
              <a:lnSpc>
                <a:spcPct val="180000"/>
              </a:lnSpc>
              <a:spcBef>
                <a:spcPts val="0"/>
              </a:spcBef>
              <a:spcAft>
                <a:spcPts val="0"/>
              </a:spcAft>
              <a:buSzPts val="2700"/>
              <a:buChar char="●"/>
            </a:pPr>
            <a:r>
              <a:rPr lang="en-GB" sz="2700"/>
              <a:t>Lehimsha Shaik</a:t>
            </a:r>
            <a:endParaRPr sz="2700"/>
          </a:p>
          <a:p>
            <a:pPr indent="-400050" lvl="0" marL="457200" rtl="0" algn="l">
              <a:lnSpc>
                <a:spcPct val="180000"/>
              </a:lnSpc>
              <a:spcBef>
                <a:spcPts val="0"/>
              </a:spcBef>
              <a:spcAft>
                <a:spcPts val="0"/>
              </a:spcAft>
              <a:buSzPts val="2700"/>
              <a:buChar char="●"/>
            </a:pPr>
            <a:r>
              <a:rPr lang="en-GB" sz="2700"/>
              <a:t>Navuru Sai Saaketh</a:t>
            </a:r>
            <a:endParaRPr sz="2700"/>
          </a:p>
          <a:p>
            <a:pPr indent="-400050" lvl="0" marL="457200" rtl="0" algn="l">
              <a:lnSpc>
                <a:spcPct val="180000"/>
              </a:lnSpc>
              <a:spcBef>
                <a:spcPts val="0"/>
              </a:spcBef>
              <a:spcAft>
                <a:spcPts val="0"/>
              </a:spcAft>
              <a:buSzPts val="2700"/>
              <a:buChar char="●"/>
            </a:pPr>
            <a:r>
              <a:rPr lang="en-GB" sz="2700"/>
              <a:t>Deepa B</a:t>
            </a:r>
            <a:endParaRPr sz="2900"/>
          </a:p>
          <a:p>
            <a:pPr indent="0" lvl="0" marL="457200" rtl="0" algn="l">
              <a:lnSpc>
                <a:spcPct val="95000"/>
              </a:lnSpc>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443925" y="388700"/>
            <a:ext cx="8178600" cy="1113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000">
                <a:latin typeface="Nunito ExtraBold"/>
                <a:ea typeface="Nunito ExtraBold"/>
                <a:cs typeface="Nunito ExtraBold"/>
                <a:sym typeface="Nunito ExtraBold"/>
              </a:rPr>
              <a:t>BEFORE PERFORMING SMOTE TECHNIQUE</a:t>
            </a:r>
            <a:endParaRPr sz="2000">
              <a:latin typeface="Nunito ExtraBold"/>
              <a:ea typeface="Nunito ExtraBold"/>
              <a:cs typeface="Nunito ExtraBold"/>
              <a:sym typeface="Nunito ExtraBol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2" name="Google Shape;252;p32"/>
          <p:cNvPicPr preferRelativeResize="0"/>
          <p:nvPr/>
        </p:nvPicPr>
        <p:blipFill>
          <a:blip r:embed="rId3">
            <a:alphaModFix/>
          </a:blip>
          <a:stretch>
            <a:fillRect/>
          </a:stretch>
        </p:blipFill>
        <p:spPr>
          <a:xfrm>
            <a:off x="1739900" y="1144475"/>
            <a:ext cx="5423352" cy="3336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098150" y="412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ExtraBold"/>
                <a:ea typeface="Nunito ExtraBold"/>
                <a:cs typeface="Nunito ExtraBold"/>
                <a:sym typeface="Nunito ExtraBold"/>
              </a:rPr>
              <a:t>AFTER APPLYING SMOTE TECHNIQUE</a:t>
            </a:r>
            <a:endParaRPr>
              <a:latin typeface="Nunito ExtraBold"/>
              <a:ea typeface="Nunito ExtraBold"/>
              <a:cs typeface="Nunito ExtraBold"/>
              <a:sym typeface="Nunito ExtraBold"/>
            </a:endParaRPr>
          </a:p>
        </p:txBody>
      </p:sp>
      <p:pic>
        <p:nvPicPr>
          <p:cNvPr id="258" name="Google Shape;258;p33"/>
          <p:cNvPicPr preferRelativeResize="0"/>
          <p:nvPr/>
        </p:nvPicPr>
        <p:blipFill>
          <a:blip r:embed="rId3">
            <a:alphaModFix/>
          </a:blip>
          <a:stretch>
            <a:fillRect/>
          </a:stretch>
        </p:blipFill>
        <p:spPr>
          <a:xfrm>
            <a:off x="635575" y="1081425"/>
            <a:ext cx="8103799" cy="383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819150" y="31642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ExtraBold"/>
                <a:ea typeface="Nunito ExtraBold"/>
                <a:cs typeface="Nunito ExtraBold"/>
                <a:sym typeface="Nunito ExtraBold"/>
              </a:rPr>
              <a:t>7. MODEL BUILDING</a:t>
            </a:r>
            <a:endParaRPr>
              <a:latin typeface="Nunito ExtraBold"/>
              <a:ea typeface="Nunito ExtraBold"/>
              <a:cs typeface="Nunito ExtraBold"/>
              <a:sym typeface="Nunito ExtraBold"/>
            </a:endParaRPr>
          </a:p>
        </p:txBody>
      </p:sp>
      <p:sp>
        <p:nvSpPr>
          <p:cNvPr id="264" name="Google Shape;264;p34"/>
          <p:cNvSpPr txBox="1"/>
          <p:nvPr>
            <p:ph idx="1" type="body"/>
          </p:nvPr>
        </p:nvSpPr>
        <p:spPr>
          <a:xfrm>
            <a:off x="367525" y="1271025"/>
            <a:ext cx="8553300" cy="36012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b="1" lang="en-GB" sz="1664">
                <a:latin typeface="Nunito"/>
                <a:ea typeface="Nunito"/>
                <a:cs typeface="Nunito"/>
                <a:sym typeface="Nunito"/>
              </a:rPr>
              <a:t>Data Splitting</a:t>
            </a:r>
            <a:endParaRPr b="1" sz="1664">
              <a:latin typeface="Nunito"/>
              <a:ea typeface="Nunito"/>
              <a:cs typeface="Nunito"/>
              <a:sym typeface="Nunito"/>
            </a:endParaRPr>
          </a:p>
          <a:p>
            <a:pPr indent="0" lvl="0" marL="0" rtl="0" algn="l">
              <a:lnSpc>
                <a:spcPct val="115000"/>
              </a:lnSpc>
              <a:spcBef>
                <a:spcPts val="1200"/>
              </a:spcBef>
              <a:spcAft>
                <a:spcPts val="0"/>
              </a:spcAft>
              <a:buNone/>
            </a:pPr>
            <a:r>
              <a:rPr lang="en-GB" sz="1664">
                <a:latin typeface="Nunito Medium"/>
                <a:ea typeface="Nunito Medium"/>
                <a:cs typeface="Nunito Medium"/>
                <a:sym typeface="Nunito Medium"/>
              </a:rPr>
              <a:t>The dataset was divided into training and testing sets using Scikit-learn's train_test_split function. </a:t>
            </a:r>
            <a:endParaRPr sz="1664">
              <a:latin typeface="Nunito Medium"/>
              <a:ea typeface="Nunito Medium"/>
              <a:cs typeface="Nunito Medium"/>
              <a:sym typeface="Nunito Medium"/>
            </a:endParaRPr>
          </a:p>
          <a:p>
            <a:pPr indent="0" lvl="0" marL="0" rtl="0" algn="l">
              <a:lnSpc>
                <a:spcPct val="115000"/>
              </a:lnSpc>
              <a:spcBef>
                <a:spcPts val="1200"/>
              </a:spcBef>
              <a:spcAft>
                <a:spcPts val="0"/>
              </a:spcAft>
              <a:buNone/>
            </a:pPr>
            <a:r>
              <a:rPr lang="en-GB" sz="1664">
                <a:latin typeface="Nunito Medium"/>
                <a:ea typeface="Nunito Medium"/>
                <a:cs typeface="Nunito Medium"/>
                <a:sym typeface="Nunito Medium"/>
              </a:rPr>
              <a:t>This ensures that the model is trained on one portion of the data and tested on another to evaluate its generalization ability.</a:t>
            </a:r>
            <a:endParaRPr sz="1664">
              <a:latin typeface="Nunito Medium"/>
              <a:ea typeface="Nunito Medium"/>
              <a:cs typeface="Nunito Medium"/>
              <a:sym typeface="Nunito Medium"/>
            </a:endParaRPr>
          </a:p>
          <a:p>
            <a:pPr indent="0" lvl="0" marL="0" rtl="0" algn="l">
              <a:lnSpc>
                <a:spcPct val="115000"/>
              </a:lnSpc>
              <a:spcBef>
                <a:spcPts val="1200"/>
              </a:spcBef>
              <a:spcAft>
                <a:spcPts val="0"/>
              </a:spcAft>
              <a:buNone/>
            </a:pPr>
            <a:r>
              <a:rPr b="1" lang="en-GB" sz="1664">
                <a:latin typeface="Nunito"/>
                <a:ea typeface="Nunito"/>
                <a:cs typeface="Nunito"/>
                <a:sym typeface="Nunito"/>
              </a:rPr>
              <a:t>Inputs</a:t>
            </a:r>
            <a:r>
              <a:rPr lang="en-GB" sz="1664">
                <a:latin typeface="Nunito Medium"/>
                <a:ea typeface="Nunito Medium"/>
                <a:cs typeface="Nunito Medium"/>
                <a:sym typeface="Nunito Medium"/>
              </a:rPr>
              <a:t>: X_resampled (features), y_resampled (target labels)</a:t>
            </a:r>
            <a:endParaRPr sz="1664">
              <a:latin typeface="Nunito Medium"/>
              <a:ea typeface="Nunito Medium"/>
              <a:cs typeface="Nunito Medium"/>
              <a:sym typeface="Nunito Medium"/>
            </a:endParaRPr>
          </a:p>
          <a:p>
            <a:pPr indent="0" lvl="0" marL="0" rtl="0" algn="l">
              <a:lnSpc>
                <a:spcPct val="115000"/>
              </a:lnSpc>
              <a:spcBef>
                <a:spcPts val="1200"/>
              </a:spcBef>
              <a:spcAft>
                <a:spcPts val="0"/>
              </a:spcAft>
              <a:buNone/>
            </a:pPr>
            <a:r>
              <a:rPr b="1" lang="en-GB" sz="1664">
                <a:latin typeface="Nunito"/>
                <a:ea typeface="Nunito"/>
                <a:cs typeface="Nunito"/>
                <a:sym typeface="Nunito"/>
              </a:rPr>
              <a:t>Proportions:</a:t>
            </a:r>
            <a:r>
              <a:rPr lang="en-GB" sz="1664">
                <a:latin typeface="Nunito Medium"/>
                <a:ea typeface="Nunito Medium"/>
                <a:cs typeface="Nunito Medium"/>
                <a:sym typeface="Nunito Medium"/>
              </a:rPr>
              <a:t> 70% of the data used for training and 30% for testing.</a:t>
            </a:r>
            <a:endParaRPr sz="1664">
              <a:latin typeface="Nunito Medium"/>
              <a:ea typeface="Nunito Medium"/>
              <a:cs typeface="Nunito Medium"/>
              <a:sym typeface="Nunito Medium"/>
            </a:endParaRPr>
          </a:p>
          <a:p>
            <a:pPr indent="0" lvl="0" marL="0" rtl="0" algn="l">
              <a:lnSpc>
                <a:spcPct val="115000"/>
              </a:lnSpc>
              <a:spcBef>
                <a:spcPts val="1200"/>
              </a:spcBef>
              <a:spcAft>
                <a:spcPts val="0"/>
              </a:spcAft>
              <a:buNone/>
            </a:pPr>
            <a:r>
              <a:rPr b="1" lang="en-GB" sz="1664">
                <a:latin typeface="Nunito"/>
                <a:ea typeface="Nunito"/>
                <a:cs typeface="Nunito"/>
                <a:sym typeface="Nunito"/>
              </a:rPr>
              <a:t>Model </a:t>
            </a:r>
            <a:r>
              <a:rPr b="1" lang="en-GB" sz="1664">
                <a:latin typeface="Nunito"/>
                <a:ea typeface="Nunito"/>
                <a:cs typeface="Nunito"/>
                <a:sym typeface="Nunito"/>
              </a:rPr>
              <a:t>Development</a:t>
            </a:r>
            <a:r>
              <a:rPr lang="en-GB" sz="1664">
                <a:latin typeface="Nunito Medium"/>
                <a:ea typeface="Nunito Medium"/>
                <a:cs typeface="Nunito Medium"/>
                <a:sym typeface="Nunito Medium"/>
              </a:rPr>
              <a:t> was made by using </a:t>
            </a:r>
            <a:r>
              <a:rPr lang="en-GB" sz="1664">
                <a:latin typeface="Nunito Medium"/>
                <a:ea typeface="Nunito Medium"/>
                <a:cs typeface="Nunito Medium"/>
                <a:sym typeface="Nunito Medium"/>
              </a:rPr>
              <a:t>various</a:t>
            </a:r>
            <a:r>
              <a:rPr lang="en-GB" sz="1664">
                <a:latin typeface="Nunito Medium"/>
                <a:ea typeface="Nunito Medium"/>
                <a:cs typeface="Nunito Medium"/>
                <a:sym typeface="Nunito Medium"/>
              </a:rPr>
              <a:t> classification models, the best accuracy results were observed in Random Forest Model.</a:t>
            </a:r>
            <a:endParaRPr sz="1664">
              <a:latin typeface="Nunito Medium"/>
              <a:ea typeface="Nunito Medium"/>
              <a:cs typeface="Nunito Medium"/>
              <a:sym typeface="Nunito Medium"/>
            </a:endParaRPr>
          </a:p>
          <a:p>
            <a:pPr indent="0" lvl="0" marL="0" rtl="0" algn="l">
              <a:lnSpc>
                <a:spcPct val="115000"/>
              </a:lnSpc>
              <a:spcBef>
                <a:spcPts val="1200"/>
              </a:spcBef>
              <a:spcAft>
                <a:spcPts val="0"/>
              </a:spcAft>
              <a:buNone/>
            </a:pPr>
            <a:r>
              <a:rPr b="1" lang="en-GB" sz="1664">
                <a:latin typeface="Nunito"/>
                <a:ea typeface="Nunito"/>
                <a:cs typeface="Nunito"/>
                <a:sym typeface="Nunito"/>
              </a:rPr>
              <a:t>Model Evaluation</a:t>
            </a:r>
            <a:r>
              <a:rPr lang="en-GB" sz="1664">
                <a:latin typeface="Nunito Medium"/>
                <a:ea typeface="Nunito Medium"/>
                <a:cs typeface="Nunito Medium"/>
                <a:sym typeface="Nunito Medium"/>
              </a:rPr>
              <a:t>:The model's performance was assessed using accuracy, a metric that measures the proportion of correctly predicted instances.</a:t>
            </a:r>
            <a:endParaRPr sz="1664">
              <a:latin typeface="Nunito Medium"/>
              <a:ea typeface="Nunito Medium"/>
              <a:cs typeface="Nunito Medium"/>
              <a:sym typeface="Nunito Medium"/>
            </a:endParaRPr>
          </a:p>
          <a:p>
            <a:pPr indent="0" lvl="0" marL="0" rtl="0" algn="l">
              <a:spcBef>
                <a:spcPts val="1200"/>
              </a:spcBef>
              <a:spcAft>
                <a:spcPts val="0"/>
              </a:spcAft>
              <a:buNone/>
            </a:pPr>
            <a:r>
              <a:t/>
            </a:r>
            <a:endParaRPr>
              <a:latin typeface="Nunito Medium"/>
              <a:ea typeface="Nunito Medium"/>
              <a:cs typeface="Nunito Medium"/>
              <a:sym typeface="Nunito Medium"/>
            </a:endParaRPr>
          </a:p>
          <a:p>
            <a:pPr indent="0" lvl="0" marL="0" rtl="0" algn="l">
              <a:spcBef>
                <a:spcPts val="1200"/>
              </a:spcBef>
              <a:spcAft>
                <a:spcPts val="1200"/>
              </a:spcAft>
              <a:buNone/>
            </a:pPr>
            <a:r>
              <a:t/>
            </a:r>
            <a:endParaRPr>
              <a:latin typeface="Nunito Medium"/>
              <a:ea typeface="Nunito Medium"/>
              <a:cs typeface="Nunito Medium"/>
              <a:sym typeface="Nuni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771025" y="46075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ExtraBold"/>
                <a:ea typeface="Nunito ExtraBold"/>
                <a:cs typeface="Nunito ExtraBold"/>
                <a:sym typeface="Nunito ExtraBold"/>
              </a:rPr>
              <a:t>8. DEPLOYMENT</a:t>
            </a:r>
            <a:endParaRPr>
              <a:latin typeface="Nunito ExtraBold"/>
              <a:ea typeface="Nunito ExtraBold"/>
              <a:cs typeface="Nunito ExtraBold"/>
              <a:sym typeface="Nunito ExtraBold"/>
            </a:endParaRPr>
          </a:p>
        </p:txBody>
      </p:sp>
      <p:sp>
        <p:nvSpPr>
          <p:cNvPr id="270" name="Google Shape;270;p35"/>
          <p:cNvSpPr txBox="1"/>
          <p:nvPr>
            <p:ph idx="1" type="body"/>
          </p:nvPr>
        </p:nvSpPr>
        <p:spPr>
          <a:xfrm>
            <a:off x="458850" y="1415350"/>
            <a:ext cx="8226300" cy="3728100"/>
          </a:xfrm>
          <a:prstGeom prst="rect">
            <a:avLst/>
          </a:prstGeom>
        </p:spPr>
        <p:txBody>
          <a:bodyPr anchorCtr="0" anchor="t" bIns="91425" lIns="91425" spcFirstLastPara="1" rIns="91425" wrap="square" tIns="91425">
            <a:normAutofit fontScale="92500" lnSpcReduction="20000"/>
          </a:bodyPr>
          <a:lstStyle/>
          <a:p>
            <a:pPr indent="-305795" lvl="0" marL="457200" rtl="0" algn="l">
              <a:lnSpc>
                <a:spcPct val="150000"/>
              </a:lnSpc>
              <a:spcBef>
                <a:spcPts val="0"/>
              </a:spcBef>
              <a:spcAft>
                <a:spcPts val="0"/>
              </a:spcAft>
              <a:buSzPct val="63459"/>
              <a:buFont typeface="Nunito Medium"/>
              <a:buChar char="●"/>
            </a:pPr>
            <a:r>
              <a:rPr lang="en-GB" sz="2071">
                <a:latin typeface="Nunito Medium"/>
                <a:ea typeface="Nunito Medium"/>
                <a:cs typeface="Nunito Medium"/>
                <a:sym typeface="Nunito Medium"/>
              </a:rPr>
              <a:t>Deployment is the process by which ML model is moved from an offline environment and integrated into an existing production environment, such as a live application. </a:t>
            </a:r>
            <a:endParaRPr sz="2071">
              <a:latin typeface="Nunito Medium"/>
              <a:ea typeface="Nunito Medium"/>
              <a:cs typeface="Nunito Medium"/>
              <a:sym typeface="Nunito Medium"/>
            </a:endParaRPr>
          </a:p>
          <a:p>
            <a:pPr indent="-305795" lvl="0" marL="457200" rtl="0" algn="l">
              <a:lnSpc>
                <a:spcPct val="150000"/>
              </a:lnSpc>
              <a:spcBef>
                <a:spcPts val="0"/>
              </a:spcBef>
              <a:spcAft>
                <a:spcPts val="0"/>
              </a:spcAft>
              <a:buSzPct val="63459"/>
              <a:buFont typeface="Nunito Medium"/>
              <a:buChar char="●"/>
            </a:pPr>
            <a:r>
              <a:rPr lang="en-GB" sz="2071">
                <a:latin typeface="Nunito Medium"/>
                <a:ea typeface="Nunito Medium"/>
                <a:cs typeface="Nunito Medium"/>
                <a:sym typeface="Nunito Medium"/>
              </a:rPr>
              <a:t>Using Streamlit our project is deployed.</a:t>
            </a:r>
            <a:endParaRPr sz="2071">
              <a:latin typeface="Nunito Medium"/>
              <a:ea typeface="Nunito Medium"/>
              <a:cs typeface="Nunito Medium"/>
              <a:sym typeface="Nunito Medium"/>
            </a:endParaRPr>
          </a:p>
          <a:p>
            <a:pPr indent="-305795" lvl="0" marL="457200" rtl="0" algn="l">
              <a:lnSpc>
                <a:spcPct val="150000"/>
              </a:lnSpc>
              <a:spcBef>
                <a:spcPts val="0"/>
              </a:spcBef>
              <a:spcAft>
                <a:spcPts val="0"/>
              </a:spcAft>
              <a:buSzPct val="63459"/>
              <a:buFont typeface="Nunito Medium"/>
              <a:buChar char="●"/>
            </a:pPr>
            <a:r>
              <a:rPr lang="en-GB" sz="2071">
                <a:latin typeface="Nunito Medium"/>
                <a:ea typeface="Nunito Medium"/>
                <a:cs typeface="Nunito Medium"/>
                <a:sym typeface="Nunito Medium"/>
              </a:rPr>
              <a:t>Streamlit is a powerful open-source framework which is used to create interactive web apps for data science and machine learning projects.</a:t>
            </a:r>
            <a:endParaRPr sz="2071">
              <a:latin typeface="Nunito Medium"/>
              <a:ea typeface="Nunito Medium"/>
              <a:cs typeface="Nunito Medium"/>
              <a:sym typeface="Nunito Medium"/>
            </a:endParaRPr>
          </a:p>
          <a:p>
            <a:pPr indent="0" lvl="0" marL="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6"/>
          <p:cNvPicPr preferRelativeResize="0"/>
          <p:nvPr/>
        </p:nvPicPr>
        <p:blipFill>
          <a:blip r:embed="rId3">
            <a:alphaModFix/>
          </a:blip>
          <a:stretch>
            <a:fillRect/>
          </a:stretch>
        </p:blipFill>
        <p:spPr>
          <a:xfrm>
            <a:off x="152400" y="152400"/>
            <a:ext cx="8839199" cy="46480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7"/>
          <p:cNvPicPr preferRelativeResize="0"/>
          <p:nvPr/>
        </p:nvPicPr>
        <p:blipFill>
          <a:blip r:embed="rId3">
            <a:alphaModFix/>
          </a:blip>
          <a:stretch>
            <a:fillRect/>
          </a:stretch>
        </p:blipFill>
        <p:spPr>
          <a:xfrm>
            <a:off x="152400" y="222213"/>
            <a:ext cx="8839201" cy="469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idx="1" type="body"/>
          </p:nvPr>
        </p:nvSpPr>
        <p:spPr>
          <a:xfrm>
            <a:off x="328025" y="152400"/>
            <a:ext cx="8698500" cy="461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400">
                <a:solidFill>
                  <a:schemeClr val="accent5"/>
                </a:solidFill>
                <a:latin typeface="Lobster"/>
                <a:ea typeface="Lobster"/>
                <a:cs typeface="Lobster"/>
                <a:sym typeface="Lobster"/>
              </a:rPr>
              <a:t>Depression Condition</a:t>
            </a:r>
            <a:endParaRPr sz="1400">
              <a:solidFill>
                <a:schemeClr val="accent5"/>
              </a:solidFill>
              <a:latin typeface="Lobster"/>
              <a:ea typeface="Lobster"/>
              <a:cs typeface="Lobster"/>
              <a:sym typeface="Lobster"/>
            </a:endParaRPr>
          </a:p>
        </p:txBody>
      </p:sp>
      <p:pic>
        <p:nvPicPr>
          <p:cNvPr id="286" name="Google Shape;286;p38"/>
          <p:cNvPicPr preferRelativeResize="0"/>
          <p:nvPr/>
        </p:nvPicPr>
        <p:blipFill>
          <a:blip r:embed="rId3">
            <a:alphaModFix/>
          </a:blip>
          <a:stretch>
            <a:fillRect/>
          </a:stretch>
        </p:blipFill>
        <p:spPr>
          <a:xfrm>
            <a:off x="1111263" y="315950"/>
            <a:ext cx="7362971" cy="385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49900" y="164750"/>
            <a:ext cx="82941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t>High Blood Pressure Condition checking</a:t>
            </a:r>
            <a:endParaRPr b="1" sz="2800"/>
          </a:p>
        </p:txBody>
      </p:sp>
      <p:pic>
        <p:nvPicPr>
          <p:cNvPr id="292" name="Google Shape;292;p39"/>
          <p:cNvPicPr preferRelativeResize="0"/>
          <p:nvPr/>
        </p:nvPicPr>
        <p:blipFill>
          <a:blip r:embed="rId3">
            <a:alphaModFix/>
          </a:blip>
          <a:stretch>
            <a:fillRect/>
          </a:stretch>
        </p:blipFill>
        <p:spPr>
          <a:xfrm>
            <a:off x="348300" y="725450"/>
            <a:ext cx="8524402" cy="39831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0"/>
          <p:cNvPicPr preferRelativeResize="0"/>
          <p:nvPr/>
        </p:nvPicPr>
        <p:blipFill>
          <a:blip r:embed="rId3">
            <a:alphaModFix/>
          </a:blip>
          <a:stretch>
            <a:fillRect/>
          </a:stretch>
        </p:blipFill>
        <p:spPr>
          <a:xfrm>
            <a:off x="243900" y="152400"/>
            <a:ext cx="8656201"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819150" y="30682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ExtraBold"/>
                <a:ea typeface="Nunito ExtraBold"/>
                <a:cs typeface="Nunito ExtraBold"/>
                <a:sym typeface="Nunito ExtraBold"/>
              </a:rPr>
              <a:t>9. CHALLENGES</a:t>
            </a:r>
            <a:endParaRPr>
              <a:latin typeface="Nunito ExtraBold"/>
              <a:ea typeface="Nunito ExtraBold"/>
              <a:cs typeface="Nunito ExtraBold"/>
              <a:sym typeface="Nunito ExtraBold"/>
            </a:endParaRPr>
          </a:p>
        </p:txBody>
      </p:sp>
      <p:sp>
        <p:nvSpPr>
          <p:cNvPr id="303" name="Google Shape;303;p41"/>
          <p:cNvSpPr txBox="1"/>
          <p:nvPr>
            <p:ph idx="1" type="body"/>
          </p:nvPr>
        </p:nvSpPr>
        <p:spPr>
          <a:xfrm>
            <a:off x="819150" y="1427800"/>
            <a:ext cx="7803300" cy="3213600"/>
          </a:xfrm>
          <a:prstGeom prst="rect">
            <a:avLst/>
          </a:prstGeom>
        </p:spPr>
        <p:txBody>
          <a:bodyPr anchorCtr="0" anchor="ctr" bIns="91425" lIns="91425" spcFirstLastPara="1" rIns="91425" wrap="square" tIns="91425">
            <a:noAutofit/>
          </a:bodyPr>
          <a:lstStyle/>
          <a:p>
            <a:pPr indent="-298450" lvl="0" marL="457200" rtl="0" algn="l">
              <a:lnSpc>
                <a:spcPct val="150000"/>
              </a:lnSpc>
              <a:spcBef>
                <a:spcPts val="0"/>
              </a:spcBef>
              <a:spcAft>
                <a:spcPts val="0"/>
              </a:spcAft>
              <a:buSzPts val="1100"/>
              <a:buFont typeface="Nunito Medium"/>
              <a:buChar char="●"/>
            </a:pPr>
            <a:r>
              <a:rPr lang="en-GB" sz="1700">
                <a:latin typeface="Nunito Medium"/>
                <a:ea typeface="Nunito Medium"/>
                <a:cs typeface="Nunito Medium"/>
                <a:sym typeface="Nunito Medium"/>
              </a:rPr>
              <a:t>Imbalanced Data: Certain conditions like "Depression" dominate, which can bias predictions.</a:t>
            </a:r>
            <a:endParaRPr sz="1700">
              <a:latin typeface="Nunito Medium"/>
              <a:ea typeface="Nunito Medium"/>
              <a:cs typeface="Nunito Medium"/>
              <a:sym typeface="Nunito Medium"/>
            </a:endParaRPr>
          </a:p>
          <a:p>
            <a:pPr indent="-298450" lvl="0" marL="457200" rtl="0" algn="l">
              <a:lnSpc>
                <a:spcPct val="150000"/>
              </a:lnSpc>
              <a:spcBef>
                <a:spcPts val="0"/>
              </a:spcBef>
              <a:spcAft>
                <a:spcPts val="0"/>
              </a:spcAft>
              <a:buSzPts val="1100"/>
              <a:buFont typeface="Nunito Medium"/>
              <a:buChar char="●"/>
            </a:pPr>
            <a:r>
              <a:rPr lang="en-GB" sz="1700">
                <a:latin typeface="Nunito Medium"/>
                <a:ea typeface="Nunito Medium"/>
                <a:cs typeface="Nunito Medium"/>
                <a:sym typeface="Nunito Medium"/>
              </a:rPr>
              <a:t>Text Complexity: Reviews may contain slang, typos, or context-dependent meanings.</a:t>
            </a:r>
            <a:endParaRPr sz="1700">
              <a:latin typeface="Nunito Medium"/>
              <a:ea typeface="Nunito Medium"/>
              <a:cs typeface="Nunito Medium"/>
              <a:sym typeface="Nunito Medium"/>
            </a:endParaRPr>
          </a:p>
          <a:p>
            <a:pPr indent="-298450" lvl="0" marL="457200" rtl="0" algn="l">
              <a:lnSpc>
                <a:spcPct val="150000"/>
              </a:lnSpc>
              <a:spcBef>
                <a:spcPts val="0"/>
              </a:spcBef>
              <a:spcAft>
                <a:spcPts val="0"/>
              </a:spcAft>
              <a:buSzPts val="1100"/>
              <a:buFont typeface="Nunito Medium"/>
              <a:buChar char="●"/>
            </a:pPr>
            <a:r>
              <a:rPr lang="en-GB" sz="1700">
                <a:latin typeface="Nunito Medium"/>
                <a:ea typeface="Nunito Medium"/>
                <a:cs typeface="Nunito Medium"/>
                <a:sym typeface="Nunito Medium"/>
              </a:rPr>
              <a:t>Missing Values: The condition column has null entries that need handling.</a:t>
            </a:r>
            <a:endParaRPr sz="1700">
              <a:latin typeface="Nunito Medium"/>
              <a:ea typeface="Nunito Medium"/>
              <a:cs typeface="Nunito Medium"/>
              <a:sym typeface="Nunito Medium"/>
            </a:endParaRPr>
          </a:p>
          <a:p>
            <a:pPr indent="-298450" lvl="0" marL="457200" rtl="0" algn="l">
              <a:lnSpc>
                <a:spcPct val="150000"/>
              </a:lnSpc>
              <a:spcBef>
                <a:spcPts val="0"/>
              </a:spcBef>
              <a:spcAft>
                <a:spcPts val="0"/>
              </a:spcAft>
              <a:buSzPts val="1100"/>
              <a:buFont typeface="Nunito Medium"/>
              <a:buChar char="●"/>
            </a:pPr>
            <a:r>
              <a:rPr lang="en-GB" sz="1700">
                <a:latin typeface="Nunito Medium"/>
                <a:ea typeface="Nunito Medium"/>
                <a:cs typeface="Nunito Medium"/>
                <a:sym typeface="Nunito Medium"/>
              </a:rPr>
              <a:t>High Dimensionality: After TF-IDF, the feature space is extensive.</a:t>
            </a:r>
            <a:endParaRPr sz="1700">
              <a:latin typeface="Nunito Medium"/>
              <a:ea typeface="Nunito Medium"/>
              <a:cs typeface="Nunito Medium"/>
              <a:sym typeface="Nunito Medium"/>
            </a:endParaRPr>
          </a:p>
          <a:p>
            <a:pPr indent="-298450" lvl="0" marL="457200" rtl="0" algn="l">
              <a:lnSpc>
                <a:spcPct val="150000"/>
              </a:lnSpc>
              <a:spcBef>
                <a:spcPts val="0"/>
              </a:spcBef>
              <a:spcAft>
                <a:spcPts val="0"/>
              </a:spcAft>
              <a:buSzPts val="1100"/>
              <a:buFont typeface="Nunito Medium"/>
              <a:buChar char="●"/>
            </a:pPr>
            <a:r>
              <a:rPr lang="en-GB" sz="1700">
                <a:latin typeface="Nunito Medium"/>
                <a:ea typeface="Nunito Medium"/>
                <a:cs typeface="Nunito Medium"/>
                <a:sym typeface="Nunito Medium"/>
              </a:rPr>
              <a:t>Sentiment Analysis: Extracting sentiment from ambiguous text can be challenging.</a:t>
            </a:r>
            <a:endParaRPr sz="1700">
              <a:latin typeface="Nunito Medium"/>
              <a:ea typeface="Nunito Medium"/>
              <a:cs typeface="Nunito Medium"/>
              <a:sym typeface="Nunito Medium"/>
            </a:endParaRPr>
          </a:p>
          <a:p>
            <a:pPr indent="-298450" lvl="1" marL="914400" rtl="0" algn="l">
              <a:lnSpc>
                <a:spcPct val="150000"/>
              </a:lnSpc>
              <a:spcBef>
                <a:spcPts val="0"/>
              </a:spcBef>
              <a:spcAft>
                <a:spcPts val="0"/>
              </a:spcAft>
              <a:buSzPts val="11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p:nvPr/>
        </p:nvSpPr>
        <p:spPr>
          <a:xfrm>
            <a:off x="608050" y="7928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Problem Statement</a:t>
            </a:r>
            <a:endParaRPr>
              <a:latin typeface="Calibri"/>
              <a:ea typeface="Calibri"/>
              <a:cs typeface="Calibri"/>
              <a:sym typeface="Calibri"/>
            </a:endParaRPr>
          </a:p>
        </p:txBody>
      </p:sp>
      <p:sp>
        <p:nvSpPr>
          <p:cNvPr id="141" name="Google Shape;141;p15"/>
          <p:cNvSpPr/>
          <p:nvPr/>
        </p:nvSpPr>
        <p:spPr>
          <a:xfrm>
            <a:off x="1329700" y="1495100"/>
            <a:ext cx="529200" cy="6063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2" name="Google Shape;142;p15"/>
          <p:cNvSpPr/>
          <p:nvPr/>
        </p:nvSpPr>
        <p:spPr>
          <a:xfrm>
            <a:off x="608050" y="21014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Project</a:t>
            </a:r>
            <a:r>
              <a:rPr lang="en-GB">
                <a:latin typeface="Calibri"/>
                <a:ea typeface="Calibri"/>
                <a:cs typeface="Calibri"/>
                <a:sym typeface="Calibri"/>
              </a:rPr>
              <a:t> Architecture</a:t>
            </a:r>
            <a:endParaRPr>
              <a:latin typeface="Calibri"/>
              <a:ea typeface="Calibri"/>
              <a:cs typeface="Calibri"/>
              <a:sym typeface="Calibri"/>
            </a:endParaRPr>
          </a:p>
        </p:txBody>
      </p:sp>
      <p:sp>
        <p:nvSpPr>
          <p:cNvPr id="143" name="Google Shape;143;p15"/>
          <p:cNvSpPr/>
          <p:nvPr/>
        </p:nvSpPr>
        <p:spPr>
          <a:xfrm>
            <a:off x="1329700" y="2803700"/>
            <a:ext cx="529200" cy="6063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4" name="Google Shape;144;p15"/>
          <p:cNvSpPr/>
          <p:nvPr/>
        </p:nvSpPr>
        <p:spPr>
          <a:xfrm>
            <a:off x="608050" y="34100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Introduction</a:t>
            </a:r>
            <a:endParaRPr>
              <a:latin typeface="Calibri"/>
              <a:ea typeface="Calibri"/>
              <a:cs typeface="Calibri"/>
              <a:sym typeface="Calibri"/>
            </a:endParaRPr>
          </a:p>
        </p:txBody>
      </p:sp>
      <p:sp>
        <p:nvSpPr>
          <p:cNvPr id="145" name="Google Shape;145;p15"/>
          <p:cNvSpPr/>
          <p:nvPr/>
        </p:nvSpPr>
        <p:spPr>
          <a:xfrm>
            <a:off x="1493200" y="4131350"/>
            <a:ext cx="2347500" cy="769800"/>
          </a:xfrm>
          <a:prstGeom prst="curvedUp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6" name="Google Shape;146;p15"/>
          <p:cNvSpPr/>
          <p:nvPr/>
        </p:nvSpPr>
        <p:spPr>
          <a:xfrm>
            <a:off x="3473650" y="34100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Data set Details</a:t>
            </a:r>
            <a:endParaRPr>
              <a:latin typeface="Calibri"/>
              <a:ea typeface="Calibri"/>
              <a:cs typeface="Calibri"/>
              <a:sym typeface="Calibri"/>
            </a:endParaRPr>
          </a:p>
        </p:txBody>
      </p:sp>
      <p:sp>
        <p:nvSpPr>
          <p:cNvPr id="147" name="Google Shape;147;p15"/>
          <p:cNvSpPr/>
          <p:nvPr/>
        </p:nvSpPr>
        <p:spPr>
          <a:xfrm>
            <a:off x="4229950" y="2765125"/>
            <a:ext cx="459900" cy="645000"/>
          </a:xfrm>
          <a:prstGeom prst="up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8" name="Google Shape;148;p15"/>
          <p:cNvSpPr/>
          <p:nvPr/>
        </p:nvSpPr>
        <p:spPr>
          <a:xfrm>
            <a:off x="3473650" y="21014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Text Pre-Processing</a:t>
            </a:r>
            <a:endParaRPr>
              <a:latin typeface="Calibri"/>
              <a:ea typeface="Calibri"/>
              <a:cs typeface="Calibri"/>
              <a:sym typeface="Calibri"/>
            </a:endParaRPr>
          </a:p>
        </p:txBody>
      </p:sp>
      <p:sp>
        <p:nvSpPr>
          <p:cNvPr id="149" name="Google Shape;149;p15"/>
          <p:cNvSpPr/>
          <p:nvPr/>
        </p:nvSpPr>
        <p:spPr>
          <a:xfrm>
            <a:off x="4268450" y="1495225"/>
            <a:ext cx="459900" cy="606300"/>
          </a:xfrm>
          <a:prstGeom prst="up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0" name="Google Shape;150;p15"/>
          <p:cNvSpPr/>
          <p:nvPr/>
        </p:nvSpPr>
        <p:spPr>
          <a:xfrm>
            <a:off x="3473650" y="7928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Visualization</a:t>
            </a:r>
            <a:endParaRPr>
              <a:latin typeface="Calibri"/>
              <a:ea typeface="Calibri"/>
              <a:cs typeface="Calibri"/>
              <a:sym typeface="Calibri"/>
            </a:endParaRPr>
          </a:p>
        </p:txBody>
      </p:sp>
      <p:sp>
        <p:nvSpPr>
          <p:cNvPr id="151" name="Google Shape;151;p15"/>
          <p:cNvSpPr/>
          <p:nvPr/>
        </p:nvSpPr>
        <p:spPr>
          <a:xfrm>
            <a:off x="4937600" y="273200"/>
            <a:ext cx="2472600" cy="519600"/>
          </a:xfrm>
          <a:prstGeom prst="curvedDown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2" name="Google Shape;152;p15"/>
          <p:cNvSpPr/>
          <p:nvPr/>
        </p:nvSpPr>
        <p:spPr>
          <a:xfrm>
            <a:off x="6810675" y="7928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Model Building</a:t>
            </a:r>
            <a:endParaRPr>
              <a:latin typeface="Calibri"/>
              <a:ea typeface="Calibri"/>
              <a:cs typeface="Calibri"/>
              <a:sym typeface="Calibri"/>
            </a:endParaRPr>
          </a:p>
        </p:txBody>
      </p:sp>
      <p:sp>
        <p:nvSpPr>
          <p:cNvPr id="153" name="Google Shape;153;p15"/>
          <p:cNvSpPr/>
          <p:nvPr/>
        </p:nvSpPr>
        <p:spPr>
          <a:xfrm>
            <a:off x="7668525" y="1495100"/>
            <a:ext cx="529200" cy="6063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 name="Google Shape;154;p15"/>
          <p:cNvSpPr/>
          <p:nvPr/>
        </p:nvSpPr>
        <p:spPr>
          <a:xfrm>
            <a:off x="6879550" y="21014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Deployment</a:t>
            </a:r>
            <a:endParaRPr>
              <a:latin typeface="Calibri"/>
              <a:ea typeface="Calibri"/>
              <a:cs typeface="Calibri"/>
              <a:sym typeface="Calibri"/>
            </a:endParaRPr>
          </a:p>
        </p:txBody>
      </p:sp>
      <p:sp>
        <p:nvSpPr>
          <p:cNvPr id="155" name="Google Shape;155;p15"/>
          <p:cNvSpPr/>
          <p:nvPr/>
        </p:nvSpPr>
        <p:spPr>
          <a:xfrm>
            <a:off x="7668525" y="2803700"/>
            <a:ext cx="529200" cy="606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6" name="Google Shape;156;p15"/>
          <p:cNvSpPr/>
          <p:nvPr/>
        </p:nvSpPr>
        <p:spPr>
          <a:xfrm>
            <a:off x="6946875" y="3410000"/>
            <a:ext cx="1972500" cy="702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Challenges</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2"/>
          <p:cNvPicPr preferRelativeResize="0"/>
          <p:nvPr/>
        </p:nvPicPr>
        <p:blipFill>
          <a:blip r:embed="rId3">
            <a:alphaModFix/>
          </a:blip>
          <a:stretch>
            <a:fillRect/>
          </a:stretch>
        </p:blipFill>
        <p:spPr>
          <a:xfrm>
            <a:off x="797650" y="254000"/>
            <a:ext cx="7488150" cy="465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743525" y="475300"/>
            <a:ext cx="7505700" cy="8535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Font typeface="Nunito ExtraBold"/>
              <a:buAutoNum type="arabicPeriod"/>
            </a:pPr>
            <a:r>
              <a:rPr lang="en-GB">
                <a:latin typeface="Nunito ExtraBold"/>
                <a:ea typeface="Nunito ExtraBold"/>
                <a:cs typeface="Nunito ExtraBold"/>
                <a:sym typeface="Nunito ExtraBold"/>
              </a:rPr>
              <a:t>PROBLEM STATEMENT</a:t>
            </a:r>
            <a:endParaRPr>
              <a:latin typeface="Nunito ExtraBold"/>
              <a:ea typeface="Nunito ExtraBold"/>
              <a:cs typeface="Nunito ExtraBold"/>
              <a:sym typeface="Nunito ExtraBold"/>
            </a:endParaRPr>
          </a:p>
        </p:txBody>
      </p:sp>
      <p:sp>
        <p:nvSpPr>
          <p:cNvPr id="162" name="Google Shape;162;p16"/>
          <p:cNvSpPr txBox="1"/>
          <p:nvPr>
            <p:ph idx="1" type="body"/>
          </p:nvPr>
        </p:nvSpPr>
        <p:spPr>
          <a:xfrm>
            <a:off x="617675" y="1172925"/>
            <a:ext cx="8294100" cy="3912900"/>
          </a:xfrm>
          <a:prstGeom prst="rect">
            <a:avLst/>
          </a:prstGeom>
        </p:spPr>
        <p:txBody>
          <a:bodyPr anchorCtr="0" anchor="ctr" bIns="91425" lIns="91425" spcFirstLastPara="1" rIns="91425" wrap="square" tIns="91425">
            <a:normAutofit fontScale="92500" lnSpcReduction="20000"/>
          </a:bodyPr>
          <a:lstStyle/>
          <a:p>
            <a:pPr indent="-304090" lvl="0" marL="457200" rtl="0" algn="l">
              <a:lnSpc>
                <a:spcPct val="150000"/>
              </a:lnSpc>
              <a:spcBef>
                <a:spcPts val="0"/>
              </a:spcBef>
              <a:spcAft>
                <a:spcPts val="0"/>
              </a:spcAft>
              <a:buSzPct val="66458"/>
              <a:buFont typeface="Nunito Medium"/>
              <a:buChar char="●"/>
            </a:pPr>
            <a:r>
              <a:rPr lang="en-GB" sz="1933">
                <a:latin typeface="Nunito Medium"/>
                <a:ea typeface="Nunito Medium"/>
                <a:cs typeface="Nunito Medium"/>
                <a:sym typeface="Nunito Medium"/>
              </a:rPr>
              <a:t>To analyze the dataset for extracting insights into user sentiment, reviews and conditions treated. </a:t>
            </a:r>
            <a:endParaRPr sz="1933">
              <a:latin typeface="Nunito Medium"/>
              <a:ea typeface="Nunito Medium"/>
              <a:cs typeface="Nunito Medium"/>
              <a:sym typeface="Nunito Medium"/>
            </a:endParaRPr>
          </a:p>
          <a:p>
            <a:pPr indent="-304090" lvl="0" marL="457200" rtl="0" algn="l">
              <a:lnSpc>
                <a:spcPct val="150000"/>
              </a:lnSpc>
              <a:spcBef>
                <a:spcPts val="0"/>
              </a:spcBef>
              <a:spcAft>
                <a:spcPts val="0"/>
              </a:spcAft>
              <a:buSzPct val="66458"/>
              <a:buFont typeface="Nunito Medium"/>
              <a:buChar char="●"/>
            </a:pPr>
            <a:r>
              <a:rPr lang="en-GB" sz="1933">
                <a:latin typeface="Nunito Medium"/>
                <a:ea typeface="Nunito Medium"/>
                <a:cs typeface="Nunito Medium"/>
                <a:sym typeface="Nunito Medium"/>
              </a:rPr>
              <a:t>This involves cleaning, preprocessing, and building predictive models to classify conditions based on reviews.</a:t>
            </a:r>
            <a:endParaRPr sz="1933">
              <a:latin typeface="Nunito Medium"/>
              <a:ea typeface="Nunito Medium"/>
              <a:cs typeface="Nunito Medium"/>
              <a:sym typeface="Nunito Medium"/>
            </a:endParaRPr>
          </a:p>
          <a:p>
            <a:pPr indent="-304090" lvl="0" marL="457200" rtl="0" algn="l">
              <a:lnSpc>
                <a:spcPct val="150000"/>
              </a:lnSpc>
              <a:spcBef>
                <a:spcPts val="0"/>
              </a:spcBef>
              <a:spcAft>
                <a:spcPts val="0"/>
              </a:spcAft>
              <a:buSzPct val="66458"/>
              <a:buFont typeface="Nunito Medium"/>
              <a:buChar char="●"/>
            </a:pPr>
            <a:r>
              <a:rPr lang="en-GB" sz="1933">
                <a:latin typeface="Nunito Medium"/>
                <a:ea typeface="Nunito Medium"/>
                <a:cs typeface="Nunito Medium"/>
                <a:sym typeface="Nunito Medium"/>
              </a:rPr>
              <a:t>To understand user sentiment and satisfaction through drug reviews.</a:t>
            </a:r>
            <a:endParaRPr sz="1933">
              <a:latin typeface="Nunito Medium"/>
              <a:ea typeface="Nunito Medium"/>
              <a:cs typeface="Nunito Medium"/>
              <a:sym typeface="Nunito Medium"/>
            </a:endParaRPr>
          </a:p>
          <a:p>
            <a:pPr indent="-304090" lvl="0" marL="457200" rtl="0" algn="l">
              <a:lnSpc>
                <a:spcPct val="150000"/>
              </a:lnSpc>
              <a:spcBef>
                <a:spcPts val="0"/>
              </a:spcBef>
              <a:spcAft>
                <a:spcPts val="0"/>
              </a:spcAft>
              <a:buSzPct val="66458"/>
              <a:buFont typeface="Nunito Medium"/>
              <a:buChar char="●"/>
            </a:pPr>
            <a:r>
              <a:rPr lang="en-GB" sz="1933">
                <a:latin typeface="Nunito Medium"/>
                <a:ea typeface="Nunito Medium"/>
                <a:cs typeface="Nunito Medium"/>
                <a:sym typeface="Nunito Medium"/>
              </a:rPr>
              <a:t>To identify patterns in drug efficacy and the conditions they are used for.</a:t>
            </a:r>
            <a:endParaRPr sz="1933">
              <a:latin typeface="Nunito Medium"/>
              <a:ea typeface="Nunito Medium"/>
              <a:cs typeface="Nunito Medium"/>
              <a:sym typeface="Nunito Medium"/>
            </a:endParaRPr>
          </a:p>
          <a:p>
            <a:pPr indent="-304090" lvl="0" marL="457200" rtl="0" algn="l">
              <a:lnSpc>
                <a:spcPct val="150000"/>
              </a:lnSpc>
              <a:spcBef>
                <a:spcPts val="0"/>
              </a:spcBef>
              <a:spcAft>
                <a:spcPts val="0"/>
              </a:spcAft>
              <a:buSzPct val="66458"/>
              <a:buFont typeface="Nunito Medium"/>
              <a:buChar char="●"/>
            </a:pPr>
            <a:r>
              <a:rPr lang="en-GB" sz="1933">
                <a:latin typeface="Nunito Medium"/>
                <a:ea typeface="Nunito Medium"/>
                <a:cs typeface="Nunito Medium"/>
                <a:sym typeface="Nunito Medium"/>
              </a:rPr>
              <a:t>To build predictive models to classify conditions or predict ratings using textual data.</a:t>
            </a:r>
            <a:endParaRPr sz="1933">
              <a:latin typeface="Nunito Medium"/>
              <a:ea typeface="Nunito Medium"/>
              <a:cs typeface="Nunito Medium"/>
              <a:sym typeface="Nunito Medium"/>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751800" y="451125"/>
            <a:ext cx="7505700" cy="67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Nunito ExtraBold"/>
                <a:ea typeface="Nunito ExtraBold"/>
                <a:cs typeface="Nunito ExtraBold"/>
                <a:sym typeface="Nunito ExtraBold"/>
              </a:rPr>
              <a:t>2. PROJECT ARCHITECTURE</a:t>
            </a:r>
            <a:endParaRPr>
              <a:latin typeface="Nunito ExtraBold"/>
              <a:ea typeface="Nunito ExtraBold"/>
              <a:cs typeface="Nunito ExtraBold"/>
              <a:sym typeface="Nunito ExtraBold"/>
            </a:endParaRPr>
          </a:p>
        </p:txBody>
      </p:sp>
      <p:sp>
        <p:nvSpPr>
          <p:cNvPr id="168" name="Google Shape;168;p17"/>
          <p:cNvSpPr txBox="1"/>
          <p:nvPr>
            <p:ph idx="1" type="body"/>
          </p:nvPr>
        </p:nvSpPr>
        <p:spPr>
          <a:xfrm>
            <a:off x="1011575" y="985225"/>
            <a:ext cx="7505700" cy="3752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770"/>
              <a:buNone/>
            </a:pPr>
            <a:r>
              <a:t/>
            </a:r>
            <a:endParaRPr sz="1450">
              <a:latin typeface="Nunito Black"/>
              <a:ea typeface="Nunito Black"/>
              <a:cs typeface="Nunito Black"/>
              <a:sym typeface="Nunito Black"/>
            </a:endParaRPr>
          </a:p>
          <a:p>
            <a:pPr indent="-301625" lvl="0" marL="457200" rtl="0" algn="l">
              <a:lnSpc>
                <a:spcPct val="130000"/>
              </a:lnSpc>
              <a:spcBef>
                <a:spcPts val="1200"/>
              </a:spcBef>
              <a:spcAft>
                <a:spcPts val="0"/>
              </a:spcAft>
              <a:buSzPts val="1150"/>
              <a:buFont typeface="Nunito Black"/>
              <a:buChar char="●"/>
            </a:pPr>
            <a:r>
              <a:rPr lang="en-GB" sz="1450">
                <a:latin typeface="Nunito Black"/>
                <a:ea typeface="Nunito Black"/>
                <a:cs typeface="Nunito Black"/>
                <a:sym typeface="Nunito Black"/>
              </a:rPr>
              <a:t>Import data file</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Data Pre-processing: Missing values, unique values, descriptive statistics</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Text Pre-processing: Tokenization, Removing Stop Words, Removing Punctuations, Stemming, TF-IDF</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Visualization: Bigrams, Trigrams, N-Grams, Word Cloud</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Data Imbalance: SMOTE TECHNIQUE</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Standardization and PCA</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Data Partition</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Model Building</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Evaluation Metrics</a:t>
            </a:r>
            <a:endParaRPr sz="1450">
              <a:latin typeface="Nunito Black"/>
              <a:ea typeface="Nunito Black"/>
              <a:cs typeface="Nunito Black"/>
              <a:sym typeface="Nunito Black"/>
            </a:endParaRPr>
          </a:p>
          <a:p>
            <a:pPr indent="-301625" lvl="0" marL="457200" rtl="0" algn="l">
              <a:lnSpc>
                <a:spcPct val="130000"/>
              </a:lnSpc>
              <a:spcBef>
                <a:spcPts val="0"/>
              </a:spcBef>
              <a:spcAft>
                <a:spcPts val="0"/>
              </a:spcAft>
              <a:buSzPts val="1150"/>
              <a:buFont typeface="Nunito Black"/>
              <a:buChar char="●"/>
            </a:pPr>
            <a:r>
              <a:rPr lang="en-GB" sz="1450">
                <a:latin typeface="Nunito Black"/>
                <a:ea typeface="Nunito Black"/>
                <a:cs typeface="Nunito Black"/>
                <a:sym typeface="Nunito Black"/>
              </a:rPr>
              <a:t>Deployment</a:t>
            </a:r>
            <a:endParaRPr sz="1450">
              <a:latin typeface="Nunito Black"/>
              <a:ea typeface="Nunito Black"/>
              <a:cs typeface="Nunito Black"/>
              <a:sym typeface="Nunito Black"/>
            </a:endParaRPr>
          </a:p>
          <a:p>
            <a:pPr indent="0" lvl="0" marL="457200" rtl="0" algn="l">
              <a:lnSpc>
                <a:spcPct val="95000"/>
              </a:lnSpc>
              <a:spcBef>
                <a:spcPts val="1200"/>
              </a:spcBef>
              <a:spcAft>
                <a:spcPts val="0"/>
              </a:spcAft>
              <a:buSzPts val="770"/>
              <a:buNone/>
            </a:pPr>
            <a:r>
              <a:t/>
            </a:r>
            <a:endParaRPr sz="1450">
              <a:latin typeface="Nunito Black"/>
              <a:ea typeface="Nunito Black"/>
              <a:cs typeface="Nunito Black"/>
              <a:sym typeface="Nunito Black"/>
            </a:endParaRPr>
          </a:p>
          <a:p>
            <a:pPr indent="0" lvl="0" marL="45720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1200"/>
              </a:spcAft>
              <a:buSzPts val="770"/>
              <a:buNone/>
            </a:pPr>
            <a:r>
              <a:t/>
            </a:r>
            <a:endParaRPr sz="13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82425" y="480000"/>
            <a:ext cx="7505700" cy="9546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GB" sz="3100">
                <a:latin typeface="Nunito ExtraBold"/>
                <a:ea typeface="Nunito ExtraBold"/>
                <a:cs typeface="Nunito ExtraBold"/>
                <a:sym typeface="Nunito ExtraBold"/>
              </a:rPr>
              <a:t>3</a:t>
            </a:r>
            <a:r>
              <a:rPr lang="en-GB" sz="3100">
                <a:latin typeface="Nunito ExtraBold"/>
                <a:ea typeface="Nunito ExtraBold"/>
                <a:cs typeface="Nunito ExtraBold"/>
                <a:sym typeface="Nunito ExtraBold"/>
              </a:rPr>
              <a:t>. INTRODUCTION </a:t>
            </a:r>
            <a:endParaRPr sz="3100">
              <a:latin typeface="Nunito ExtraBold"/>
              <a:ea typeface="Nunito ExtraBold"/>
              <a:cs typeface="Nunito ExtraBold"/>
              <a:sym typeface="Nunito ExtraBold"/>
            </a:endParaRPr>
          </a:p>
        </p:txBody>
      </p:sp>
      <p:sp>
        <p:nvSpPr>
          <p:cNvPr id="174" name="Google Shape;174;p18"/>
          <p:cNvSpPr txBox="1"/>
          <p:nvPr>
            <p:ph idx="1" type="body"/>
          </p:nvPr>
        </p:nvSpPr>
        <p:spPr>
          <a:xfrm>
            <a:off x="771050" y="1434600"/>
            <a:ext cx="7716300" cy="3179700"/>
          </a:xfrm>
          <a:prstGeom prst="rect">
            <a:avLst/>
          </a:prstGeom>
        </p:spPr>
        <p:txBody>
          <a:bodyPr anchorCtr="0" anchor="ctr" bIns="91425" lIns="91425" spcFirstLastPara="1" rIns="91425" wrap="square" tIns="91425">
            <a:normAutofit/>
          </a:bodyPr>
          <a:lstStyle/>
          <a:p>
            <a:pPr indent="-298450" lvl="0" marL="457200" rtl="0" algn="l">
              <a:spcBef>
                <a:spcPts val="0"/>
              </a:spcBef>
              <a:spcAft>
                <a:spcPts val="0"/>
              </a:spcAft>
              <a:buSzPts val="1100"/>
              <a:buChar char="●"/>
            </a:pPr>
            <a:r>
              <a:rPr lang="en-GB" sz="2100"/>
              <a:t>The primary aim of this project is to analyze patient reviews of drugs to extract meaningful insights about their sentiment and the conditions treated. </a:t>
            </a:r>
            <a:endParaRPr sz="2100"/>
          </a:p>
          <a:p>
            <a:pPr indent="-298450" lvl="0" marL="457200" rtl="0" algn="l">
              <a:spcBef>
                <a:spcPts val="0"/>
              </a:spcBef>
              <a:spcAft>
                <a:spcPts val="0"/>
              </a:spcAft>
              <a:buSzPts val="1100"/>
              <a:buChar char="●"/>
            </a:pPr>
            <a:r>
              <a:rPr lang="en-GB" sz="2100"/>
              <a:t>The goal is to use natural language processing (NLP) techniques and machine learning to understand how patients perceive medications, identify key trends, and develop predictive models for drug classification or rating prediction.</a:t>
            </a:r>
            <a:endParaRPr sz="21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819150" y="345250"/>
            <a:ext cx="7505700" cy="954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GB" sz="3200">
                <a:solidFill>
                  <a:schemeClr val="dk2"/>
                </a:solidFill>
                <a:latin typeface="Nunito Black"/>
                <a:ea typeface="Nunito Black"/>
                <a:cs typeface="Nunito Black"/>
                <a:sym typeface="Nunito Black"/>
              </a:rPr>
              <a:t>Introduction to the Dataset</a:t>
            </a:r>
            <a:endParaRPr sz="4900">
              <a:latin typeface="Nunito Black"/>
              <a:ea typeface="Nunito Black"/>
              <a:cs typeface="Nunito Black"/>
              <a:sym typeface="Nunito Black"/>
            </a:endParaRPr>
          </a:p>
        </p:txBody>
      </p:sp>
      <p:sp>
        <p:nvSpPr>
          <p:cNvPr id="180" name="Google Shape;180;p19"/>
          <p:cNvSpPr txBox="1"/>
          <p:nvPr>
            <p:ph idx="1" type="body"/>
          </p:nvPr>
        </p:nvSpPr>
        <p:spPr>
          <a:xfrm>
            <a:off x="593275" y="783175"/>
            <a:ext cx="8246100" cy="3703500"/>
          </a:xfrm>
          <a:prstGeom prst="rect">
            <a:avLst/>
          </a:prstGeom>
        </p:spPr>
        <p:txBody>
          <a:bodyPr anchorCtr="0" anchor="t" bIns="91425" lIns="91425" spcFirstLastPara="1" rIns="91425" wrap="square" tIns="91425">
            <a:normAutofit fontScale="40000" lnSpcReduction="20000"/>
          </a:bodyPr>
          <a:lstStyle/>
          <a:p>
            <a:pPr indent="0" lvl="0" marL="0" rtl="0" algn="l">
              <a:lnSpc>
                <a:spcPct val="150000"/>
              </a:lnSpc>
              <a:spcBef>
                <a:spcPts val="0"/>
              </a:spcBef>
              <a:spcAft>
                <a:spcPts val="0"/>
              </a:spcAft>
              <a:buNone/>
            </a:pPr>
            <a:r>
              <a:t/>
            </a:r>
            <a:endParaRPr sz="3777">
              <a:latin typeface="Nunito Medium"/>
              <a:ea typeface="Nunito Medium"/>
              <a:cs typeface="Nunito Medium"/>
              <a:sym typeface="Nunito Medium"/>
            </a:endParaRPr>
          </a:p>
          <a:p>
            <a:pPr indent="0" lvl="0" marL="0" rtl="0" algn="l">
              <a:lnSpc>
                <a:spcPct val="150000"/>
              </a:lnSpc>
              <a:spcBef>
                <a:spcPts val="1200"/>
              </a:spcBef>
              <a:spcAft>
                <a:spcPts val="0"/>
              </a:spcAft>
              <a:buNone/>
            </a:pPr>
            <a:r>
              <a:rPr lang="en-GB" sz="4198">
                <a:latin typeface="Nunito Medium"/>
                <a:ea typeface="Nunito Medium"/>
                <a:cs typeface="Nunito Medium"/>
                <a:sym typeface="Nunito Medium"/>
              </a:rPr>
              <a:t>The dataset offers a unique opportunity to study the intersection of healthcare and NLP. </a:t>
            </a:r>
            <a:endParaRPr sz="4198">
              <a:latin typeface="Nunito Medium"/>
              <a:ea typeface="Nunito Medium"/>
              <a:cs typeface="Nunito Medium"/>
              <a:sym typeface="Nunito Medium"/>
            </a:endParaRPr>
          </a:p>
          <a:p>
            <a:pPr indent="0" lvl="0" marL="0" rtl="0" algn="l">
              <a:lnSpc>
                <a:spcPct val="150000"/>
              </a:lnSpc>
              <a:spcBef>
                <a:spcPts val="1200"/>
              </a:spcBef>
              <a:spcAft>
                <a:spcPts val="0"/>
              </a:spcAft>
              <a:buNone/>
            </a:pPr>
            <a:r>
              <a:rPr lang="en-GB" sz="4198">
                <a:latin typeface="Nunito Medium"/>
                <a:ea typeface="Nunito Medium"/>
                <a:cs typeface="Nunito Medium"/>
                <a:sym typeface="Nunito Medium"/>
              </a:rPr>
              <a:t>It includes user-generated reviews and ratings of drugs for specific conditions. </a:t>
            </a:r>
            <a:endParaRPr sz="4198">
              <a:latin typeface="Nunito Medium"/>
              <a:ea typeface="Nunito Medium"/>
              <a:cs typeface="Nunito Medium"/>
              <a:sym typeface="Nunito Medium"/>
            </a:endParaRPr>
          </a:p>
          <a:p>
            <a:pPr indent="0" lvl="0" marL="0" rtl="0" algn="l">
              <a:lnSpc>
                <a:spcPct val="150000"/>
              </a:lnSpc>
              <a:spcBef>
                <a:spcPts val="1200"/>
              </a:spcBef>
              <a:spcAft>
                <a:spcPts val="0"/>
              </a:spcAft>
              <a:buNone/>
            </a:pPr>
            <a:r>
              <a:rPr lang="en-GB" sz="4198">
                <a:latin typeface="Nunito Medium"/>
                <a:ea typeface="Nunito Medium"/>
                <a:cs typeface="Nunito Medium"/>
                <a:sym typeface="Nunito Medium"/>
              </a:rPr>
              <a:t>This helps in analyzing:</a:t>
            </a:r>
            <a:endParaRPr sz="4198">
              <a:latin typeface="Nunito Medium"/>
              <a:ea typeface="Nunito Medium"/>
              <a:cs typeface="Nunito Medium"/>
              <a:sym typeface="Nunito Medium"/>
            </a:endParaRPr>
          </a:p>
          <a:p>
            <a:pPr indent="-303482" lvl="0" marL="457200" rtl="0" algn="l">
              <a:lnSpc>
                <a:spcPct val="150000"/>
              </a:lnSpc>
              <a:spcBef>
                <a:spcPts val="1200"/>
              </a:spcBef>
              <a:spcAft>
                <a:spcPts val="0"/>
              </a:spcAft>
              <a:buSzPct val="70224"/>
              <a:buFont typeface="Nunito Medium"/>
              <a:buChar char="●"/>
            </a:pPr>
            <a:r>
              <a:rPr lang="en-GB" sz="4198">
                <a:latin typeface="Nunito Medium"/>
                <a:ea typeface="Nunito Medium"/>
                <a:cs typeface="Nunito Medium"/>
                <a:sym typeface="Nunito Medium"/>
              </a:rPr>
              <a:t>Drug effectiveness based on user feedback.</a:t>
            </a:r>
            <a:endParaRPr sz="4198">
              <a:latin typeface="Nunito Medium"/>
              <a:ea typeface="Nunito Medium"/>
              <a:cs typeface="Nunito Medium"/>
              <a:sym typeface="Nunito Medium"/>
            </a:endParaRPr>
          </a:p>
          <a:p>
            <a:pPr indent="-303482" lvl="0" marL="457200" rtl="0" algn="l">
              <a:lnSpc>
                <a:spcPct val="150000"/>
              </a:lnSpc>
              <a:spcBef>
                <a:spcPts val="0"/>
              </a:spcBef>
              <a:spcAft>
                <a:spcPts val="0"/>
              </a:spcAft>
              <a:buSzPct val="70224"/>
              <a:buFont typeface="Nunito Medium"/>
              <a:buChar char="●"/>
            </a:pPr>
            <a:r>
              <a:rPr lang="en-GB" sz="4198">
                <a:latin typeface="Nunito Medium"/>
                <a:ea typeface="Nunito Medium"/>
                <a:cs typeface="Nunito Medium"/>
                <a:sym typeface="Nunito Medium"/>
              </a:rPr>
              <a:t>Sentiment trends in user reviews.</a:t>
            </a:r>
            <a:endParaRPr sz="4198">
              <a:latin typeface="Nunito Medium"/>
              <a:ea typeface="Nunito Medium"/>
              <a:cs typeface="Nunito Medium"/>
              <a:sym typeface="Nunito Medium"/>
            </a:endParaRPr>
          </a:p>
          <a:p>
            <a:pPr indent="-303482" lvl="0" marL="457200" rtl="0" algn="l">
              <a:lnSpc>
                <a:spcPct val="150000"/>
              </a:lnSpc>
              <a:spcBef>
                <a:spcPts val="0"/>
              </a:spcBef>
              <a:spcAft>
                <a:spcPts val="0"/>
              </a:spcAft>
              <a:buSzPct val="70224"/>
              <a:buFont typeface="Nunito Medium"/>
              <a:buChar char="●"/>
            </a:pPr>
            <a:r>
              <a:rPr lang="en-GB" sz="4198">
                <a:latin typeface="Nunito Medium"/>
                <a:ea typeface="Nunito Medium"/>
                <a:cs typeface="Nunito Medium"/>
                <a:sym typeface="Nunito Medium"/>
              </a:rPr>
              <a:t>Popular drugs for specific conditions.</a:t>
            </a:r>
            <a:endParaRPr sz="4198">
              <a:latin typeface="Nunito Medium"/>
              <a:ea typeface="Nunito Medium"/>
              <a:cs typeface="Nunito Medium"/>
              <a:sym typeface="Nunito Medium"/>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84" name="Shape 184"/>
        <p:cNvGrpSpPr/>
        <p:nvPr/>
      </p:nvGrpSpPr>
      <p:grpSpPr>
        <a:xfrm>
          <a:off x="0" y="0"/>
          <a:ext cx="0" cy="0"/>
          <a:chOff x="0" y="0"/>
          <a:chExt cx="0" cy="0"/>
        </a:xfrm>
      </p:grpSpPr>
      <p:pic>
        <p:nvPicPr>
          <p:cNvPr id="185" name="Google Shape;185;p20"/>
          <p:cNvPicPr preferRelativeResize="0"/>
          <p:nvPr/>
        </p:nvPicPr>
        <p:blipFill>
          <a:blip r:embed="rId3">
            <a:alphaModFix/>
          </a:blip>
          <a:stretch>
            <a:fillRect/>
          </a:stretch>
        </p:blipFill>
        <p:spPr>
          <a:xfrm>
            <a:off x="20200" y="710025"/>
            <a:ext cx="9103600" cy="4050550"/>
          </a:xfrm>
          <a:prstGeom prst="rect">
            <a:avLst/>
          </a:prstGeom>
          <a:noFill/>
          <a:ln>
            <a:noFill/>
          </a:ln>
        </p:spPr>
      </p:pic>
      <p:sp>
        <p:nvSpPr>
          <p:cNvPr id="186" name="Google Shape;186;p20"/>
          <p:cNvSpPr txBox="1"/>
          <p:nvPr/>
        </p:nvSpPr>
        <p:spPr>
          <a:xfrm>
            <a:off x="2767950" y="167400"/>
            <a:ext cx="36081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300">
                <a:solidFill>
                  <a:schemeClr val="dk2"/>
                </a:solidFill>
                <a:latin typeface="Verdana"/>
                <a:ea typeface="Verdana"/>
                <a:cs typeface="Verdana"/>
                <a:sym typeface="Verdana"/>
              </a:rPr>
              <a:t>DATA SET DETAILS</a:t>
            </a:r>
            <a:endParaRPr b="1" sz="1300">
              <a:solidFill>
                <a:schemeClr val="dk2"/>
              </a:solidFill>
              <a:latin typeface="Verdana"/>
              <a:ea typeface="Verdana"/>
              <a:cs typeface="Verdana"/>
              <a:sym typeface="Verdana"/>
            </a:endParaRPr>
          </a:p>
          <a:p>
            <a:pPr indent="0" lvl="0" marL="0" rtl="0" algn="ctr">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76350" y="480000"/>
            <a:ext cx="7505700" cy="9546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en-GB" sz="3100">
                <a:latin typeface="Nunito ExtraBold"/>
                <a:ea typeface="Nunito ExtraBold"/>
                <a:cs typeface="Nunito ExtraBold"/>
                <a:sym typeface="Nunito ExtraBold"/>
              </a:rPr>
              <a:t>5</a:t>
            </a:r>
            <a:r>
              <a:rPr lang="en-GB" sz="3100">
                <a:latin typeface="Nunito ExtraBold"/>
                <a:ea typeface="Nunito ExtraBold"/>
                <a:cs typeface="Nunito ExtraBold"/>
                <a:sym typeface="Nunito ExtraBold"/>
              </a:rPr>
              <a:t>. TEXT PRE-PROCESSING </a:t>
            </a:r>
            <a:endParaRPr sz="3100">
              <a:latin typeface="Nunito ExtraBold"/>
              <a:ea typeface="Nunito ExtraBold"/>
              <a:cs typeface="Nunito ExtraBold"/>
              <a:sym typeface="Nunito ExtraBold"/>
            </a:endParaRPr>
          </a:p>
        </p:txBody>
      </p:sp>
      <p:sp>
        <p:nvSpPr>
          <p:cNvPr id="192" name="Google Shape;192;p21"/>
          <p:cNvSpPr txBox="1"/>
          <p:nvPr>
            <p:ph idx="1" type="body"/>
          </p:nvPr>
        </p:nvSpPr>
        <p:spPr>
          <a:xfrm>
            <a:off x="771050" y="1434600"/>
            <a:ext cx="7716300" cy="3793500"/>
          </a:xfrm>
          <a:prstGeom prst="rect">
            <a:avLst/>
          </a:prstGeom>
        </p:spPr>
        <p:txBody>
          <a:bodyPr anchorCtr="0" anchor="ctr" bIns="91425" lIns="91425" spcFirstLastPara="1" rIns="91425" wrap="square" tIns="91425">
            <a:normAutofit fontScale="92500" lnSpcReduction="20000"/>
          </a:bodyPr>
          <a:lstStyle/>
          <a:p>
            <a:pPr indent="-301149" lvl="0" marL="457200" rtl="0" algn="l">
              <a:lnSpc>
                <a:spcPct val="150000"/>
              </a:lnSpc>
              <a:spcBef>
                <a:spcPts val="0"/>
              </a:spcBef>
              <a:spcAft>
                <a:spcPts val="0"/>
              </a:spcAft>
              <a:buSzPct val="58816"/>
              <a:buFont typeface="Nunito Medium"/>
              <a:buChar char="●"/>
            </a:pPr>
            <a:r>
              <a:rPr lang="en-GB" sz="2100">
                <a:latin typeface="Nunito Medium"/>
                <a:ea typeface="Nunito Medium"/>
                <a:cs typeface="Nunito Medium"/>
                <a:sym typeface="Nunito Medium"/>
              </a:rPr>
              <a:t>Tokenization: Break reviews into individual words.</a:t>
            </a:r>
            <a:endParaRPr sz="2100">
              <a:latin typeface="Nunito Medium"/>
              <a:ea typeface="Nunito Medium"/>
              <a:cs typeface="Nunito Medium"/>
              <a:sym typeface="Nunito Medium"/>
            </a:endParaRPr>
          </a:p>
          <a:p>
            <a:pPr indent="-301149" lvl="0" marL="457200" rtl="0" algn="l">
              <a:lnSpc>
                <a:spcPct val="150000"/>
              </a:lnSpc>
              <a:spcBef>
                <a:spcPts val="0"/>
              </a:spcBef>
              <a:spcAft>
                <a:spcPts val="0"/>
              </a:spcAft>
              <a:buSzPct val="58816"/>
              <a:buFont typeface="Nunito Medium"/>
              <a:buChar char="●"/>
            </a:pPr>
            <a:r>
              <a:rPr lang="en-GB" sz="2100">
                <a:latin typeface="Nunito Medium"/>
                <a:ea typeface="Nunito Medium"/>
                <a:cs typeface="Nunito Medium"/>
                <a:sym typeface="Nunito Medium"/>
              </a:rPr>
              <a:t>Stopword Removal: Remove common words like "the", "and", etc., which don’t add meaning.</a:t>
            </a:r>
            <a:endParaRPr sz="2100">
              <a:latin typeface="Nunito Medium"/>
              <a:ea typeface="Nunito Medium"/>
              <a:cs typeface="Nunito Medium"/>
              <a:sym typeface="Nunito Medium"/>
            </a:endParaRPr>
          </a:p>
          <a:p>
            <a:pPr indent="-301149" lvl="0" marL="457200" rtl="0" algn="l">
              <a:lnSpc>
                <a:spcPct val="150000"/>
              </a:lnSpc>
              <a:spcBef>
                <a:spcPts val="0"/>
              </a:spcBef>
              <a:spcAft>
                <a:spcPts val="0"/>
              </a:spcAft>
              <a:buSzPct val="58816"/>
              <a:buFont typeface="Nunito Medium"/>
              <a:buChar char="●"/>
            </a:pPr>
            <a:r>
              <a:rPr lang="en-GB" sz="2100">
                <a:latin typeface="Nunito Medium"/>
                <a:ea typeface="Nunito Medium"/>
                <a:cs typeface="Nunito Medium"/>
                <a:sym typeface="Nunito Medium"/>
              </a:rPr>
              <a:t>Stemming &amp; Lemmatization: Normalize words to their root forms.</a:t>
            </a:r>
            <a:endParaRPr sz="2100">
              <a:latin typeface="Nunito Medium"/>
              <a:ea typeface="Nunito Medium"/>
              <a:cs typeface="Nunito Medium"/>
              <a:sym typeface="Nunito Medium"/>
            </a:endParaRPr>
          </a:p>
          <a:p>
            <a:pPr indent="-301149" lvl="0" marL="457200" rtl="0" algn="l">
              <a:lnSpc>
                <a:spcPct val="150000"/>
              </a:lnSpc>
              <a:spcBef>
                <a:spcPts val="0"/>
              </a:spcBef>
              <a:spcAft>
                <a:spcPts val="0"/>
              </a:spcAft>
              <a:buSzPct val="58816"/>
              <a:buFont typeface="Nunito Medium"/>
              <a:buChar char="●"/>
            </a:pPr>
            <a:r>
              <a:rPr lang="en-GB" sz="2100">
                <a:latin typeface="Nunito Medium"/>
                <a:ea typeface="Nunito Medium"/>
                <a:cs typeface="Nunito Medium"/>
                <a:sym typeface="Nunito Medium"/>
              </a:rPr>
              <a:t>TF-IDF Transformation: Convert reviews into numerical features while emphasizing unique words.</a:t>
            </a:r>
            <a:endParaRPr sz="2100">
              <a:latin typeface="Nunito Medium"/>
              <a:ea typeface="Nunito Medium"/>
              <a:cs typeface="Nunito Medium"/>
              <a:sym typeface="Nunito Medium"/>
            </a:endParaRPr>
          </a:p>
          <a:p>
            <a:pPr indent="0" lvl="0" marL="45720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