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7" r:id="rId2"/>
    <p:sldId id="258" r:id="rId3"/>
    <p:sldId id="259" r:id="rId4"/>
    <p:sldId id="263" r:id="rId5"/>
    <p:sldId id="264" r:id="rId6"/>
    <p:sldId id="260" r:id="rId7"/>
    <p:sldId id="266" r:id="rId8"/>
    <p:sldId id="262" r:id="rId9"/>
  </p:sldIdLst>
  <p:sldSz cx="18288000" cy="10287000"/>
  <p:notesSz cx="6858000" cy="9144000"/>
  <p:embeddedFontLst>
    <p:embeddedFont>
      <p:font typeface="Calibri" panose="020F0502020204030204" pitchFamily="34" charset="0"/>
      <p:regular r:id="rId11"/>
      <p:bold r:id="rId12"/>
      <p:italic r:id="rId13"/>
      <p:boldItalic r:id="rId14"/>
    </p:embeddedFont>
    <p:embeddedFont>
      <p:font typeface="Mongolian Baiti" panose="03000500000000000000" pitchFamily="66" charset="0"/>
      <p:regular r:id="rId15"/>
    </p:embeddedFont>
    <p:embeddedFont>
      <p:font typeface="MV Boli" panose="02000500030200090000" pitchFamily="2" charset="0"/>
      <p:regular r:id="rId16"/>
    </p:embeddedFont>
    <p:embeddedFont>
      <p:font typeface="Objectivity" panose="020B0604020202020204" charset="0"/>
      <p:regular r:id="rId17"/>
    </p:embeddedFont>
    <p:embeddedFont>
      <p:font typeface="Objectivity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23.10.2025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690139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921170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230902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991015"/>
            <a:chOff x="0" y="0"/>
            <a:chExt cx="2776527" cy="302280"/>
          </a:xfrm>
        </p:grpSpPr>
        <p:sp>
          <p:nvSpPr>
            <p:cNvPr id="3" name="Freeform 3"/>
            <p:cNvSpPr/>
            <p:nvPr/>
          </p:nvSpPr>
          <p:spPr>
            <a:xfrm>
              <a:off x="0" y="0"/>
              <a:ext cx="2776527" cy="302280"/>
            </a:xfrm>
            <a:custGeom>
              <a:avLst/>
              <a:gdLst/>
              <a:ahLst/>
              <a:cxnLst/>
              <a:rect l="l" t="t" r="r" b="b"/>
              <a:pathLst>
                <a:path w="2776527" h="302280">
                  <a:moveTo>
                    <a:pt x="0" y="0"/>
                  </a:moveTo>
                  <a:lnTo>
                    <a:pt x="2776527" y="0"/>
                  </a:lnTo>
                  <a:lnTo>
                    <a:pt x="2776527" y="302280"/>
                  </a:lnTo>
                  <a:lnTo>
                    <a:pt x="0" y="302280"/>
                  </a:lnTo>
                  <a:close/>
                </a:path>
              </a:pathLst>
            </a:custGeom>
            <a:gradFill rotWithShape="1">
              <a:gsLst>
                <a:gs pos="0">
                  <a:srgbClr val="E62979">
                    <a:alpha val="100000"/>
                  </a:srgbClr>
                </a:gs>
                <a:gs pos="100000">
                  <a:srgbClr val="423DC6">
                    <a:alpha val="100000"/>
                  </a:srgbClr>
                </a:gs>
              </a:gsLst>
              <a:lin ang="0"/>
            </a:gradFill>
          </p:spPr>
        </p:sp>
        <p:sp>
          <p:nvSpPr>
            <p:cNvPr id="4" name="TextBox 4"/>
            <p:cNvSpPr txBox="1"/>
            <p:nvPr/>
          </p:nvSpPr>
          <p:spPr>
            <a:xfrm>
              <a:off x="0" y="-47625"/>
              <a:ext cx="2776527" cy="34990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830446" y="817136"/>
            <a:ext cx="3862258" cy="626008"/>
          </a:xfrm>
          <a:custGeom>
            <a:avLst/>
            <a:gdLst/>
            <a:ahLst/>
            <a:cxnLst/>
            <a:rect l="l" t="t" r="r" b="b"/>
            <a:pathLst>
              <a:path w="3862258" h="626008">
                <a:moveTo>
                  <a:pt x="0" y="0"/>
                </a:moveTo>
                <a:lnTo>
                  <a:pt x="3862258" y="0"/>
                </a:lnTo>
                <a:lnTo>
                  <a:pt x="3862258" y="626007"/>
                </a:lnTo>
                <a:lnTo>
                  <a:pt x="0" y="626007"/>
                </a:lnTo>
                <a:lnTo>
                  <a:pt x="0" y="0"/>
                </a:lnTo>
                <a:close/>
              </a:path>
            </a:pathLst>
          </a:custGeom>
          <a:blipFill>
            <a:blip r:embed="rId3"/>
            <a:stretch>
              <a:fillRect/>
            </a:stretch>
          </a:blipFill>
        </p:spPr>
      </p:sp>
      <p:grpSp>
        <p:nvGrpSpPr>
          <p:cNvPr id="6" name="Group 6"/>
          <p:cNvGrpSpPr/>
          <p:nvPr/>
        </p:nvGrpSpPr>
        <p:grpSpPr>
          <a:xfrm>
            <a:off x="15424258" y="423955"/>
            <a:ext cx="1146703" cy="1242201"/>
            <a:chOff x="0" y="0"/>
            <a:chExt cx="1528937" cy="1656267"/>
          </a:xfrm>
        </p:grpSpPr>
        <p:sp>
          <p:nvSpPr>
            <p:cNvPr id="7" name="Freeform 7"/>
            <p:cNvSpPr/>
            <p:nvPr/>
          </p:nvSpPr>
          <p:spPr>
            <a:xfrm>
              <a:off x="56717" y="0"/>
              <a:ext cx="1472220" cy="1138914"/>
            </a:xfrm>
            <a:custGeom>
              <a:avLst/>
              <a:gdLst/>
              <a:ahLst/>
              <a:cxnLst/>
              <a:rect l="l" t="t" r="r" b="b"/>
              <a:pathLst>
                <a:path w="1472220" h="1138914">
                  <a:moveTo>
                    <a:pt x="0" y="0"/>
                  </a:moveTo>
                  <a:lnTo>
                    <a:pt x="1472220" y="0"/>
                  </a:lnTo>
                  <a:lnTo>
                    <a:pt x="1472220" y="1138914"/>
                  </a:lnTo>
                  <a:lnTo>
                    <a:pt x="0" y="1138914"/>
                  </a:lnTo>
                  <a:lnTo>
                    <a:pt x="0" y="0"/>
                  </a:lnTo>
                  <a:close/>
                </a:path>
              </a:pathLst>
            </a:custGeom>
            <a:blipFill>
              <a:blip r:embed="rId4"/>
              <a:stretch>
                <a:fillRect l="-43646" r="-32027" b="-75928"/>
              </a:stretch>
            </a:blipFill>
          </p:spPr>
        </p:sp>
        <p:sp>
          <p:nvSpPr>
            <p:cNvPr id="8" name="Freeform 8"/>
            <p:cNvSpPr/>
            <p:nvPr/>
          </p:nvSpPr>
          <p:spPr>
            <a:xfrm>
              <a:off x="0" y="1112266"/>
              <a:ext cx="1528937" cy="544002"/>
            </a:xfrm>
            <a:custGeom>
              <a:avLst/>
              <a:gdLst/>
              <a:ahLst/>
              <a:cxnLst/>
              <a:rect l="l" t="t" r="r" b="b"/>
              <a:pathLst>
                <a:path w="1528937" h="544002">
                  <a:moveTo>
                    <a:pt x="0" y="0"/>
                  </a:moveTo>
                  <a:lnTo>
                    <a:pt x="1528937" y="0"/>
                  </a:lnTo>
                  <a:lnTo>
                    <a:pt x="1528937" y="544001"/>
                  </a:lnTo>
                  <a:lnTo>
                    <a:pt x="0" y="544001"/>
                  </a:lnTo>
                  <a:lnTo>
                    <a:pt x="0" y="0"/>
                  </a:lnTo>
                  <a:close/>
                </a:path>
              </a:pathLst>
            </a:custGeom>
            <a:blipFill>
              <a:blip r:embed="rId5"/>
              <a:stretch>
                <a:fillRect t="-180351"/>
              </a:stretch>
            </a:blipFill>
          </p:spPr>
        </p:sp>
      </p:grpSp>
      <p:grpSp>
        <p:nvGrpSpPr>
          <p:cNvPr id="9" name="Group 9"/>
          <p:cNvGrpSpPr/>
          <p:nvPr/>
        </p:nvGrpSpPr>
        <p:grpSpPr>
          <a:xfrm>
            <a:off x="0" y="8477711"/>
            <a:ext cx="776549" cy="1809793"/>
            <a:chOff x="0" y="0"/>
            <a:chExt cx="514359" cy="1198745"/>
          </a:xfrm>
        </p:grpSpPr>
        <p:sp>
          <p:nvSpPr>
            <p:cNvPr id="10" name="Freeform 10"/>
            <p:cNvSpPr/>
            <p:nvPr/>
          </p:nvSpPr>
          <p:spPr>
            <a:xfrm>
              <a:off x="0" y="0"/>
              <a:ext cx="514359" cy="1198745"/>
            </a:xfrm>
            <a:custGeom>
              <a:avLst/>
              <a:gdLst/>
              <a:ahLst/>
              <a:cxnLst/>
              <a:rect l="l" t="t" r="r" b="b"/>
              <a:pathLst>
                <a:path w="514359" h="1198745">
                  <a:moveTo>
                    <a:pt x="0" y="0"/>
                  </a:moveTo>
                  <a:lnTo>
                    <a:pt x="311159" y="0"/>
                  </a:lnTo>
                  <a:lnTo>
                    <a:pt x="514359" y="599372"/>
                  </a:lnTo>
                  <a:lnTo>
                    <a:pt x="311159" y="1198745"/>
                  </a:lnTo>
                  <a:lnTo>
                    <a:pt x="0" y="1198745"/>
                  </a:lnTo>
                  <a:lnTo>
                    <a:pt x="203200" y="599372"/>
                  </a:lnTo>
                  <a:lnTo>
                    <a:pt x="0" y="0"/>
                  </a:lnTo>
                  <a:close/>
                </a:path>
              </a:pathLst>
            </a:custGeom>
            <a:solidFill>
              <a:srgbClr val="FFFFFF"/>
            </a:solidFill>
          </p:spPr>
        </p:sp>
        <p:sp>
          <p:nvSpPr>
            <p:cNvPr id="11" name="TextBox 11"/>
            <p:cNvSpPr txBox="1"/>
            <p:nvPr/>
          </p:nvSpPr>
          <p:spPr>
            <a:xfrm>
              <a:off x="177800" y="-47625"/>
              <a:ext cx="260359" cy="1246370"/>
            </a:xfrm>
            <a:prstGeom prst="rect">
              <a:avLst/>
            </a:prstGeom>
          </p:spPr>
          <p:txBody>
            <a:bodyPr lIns="16916" tIns="16916" rIns="16916" bIns="16916" rtlCol="0" anchor="ctr"/>
            <a:lstStyle/>
            <a:p>
              <a:pPr algn="ctr">
                <a:lnSpc>
                  <a:spcPts val="1638"/>
                </a:lnSpc>
              </a:pPr>
              <a:endParaRPr/>
            </a:p>
          </p:txBody>
        </p:sp>
      </p:grpSp>
      <p:sp>
        <p:nvSpPr>
          <p:cNvPr id="12" name="AutoShape 12"/>
          <p:cNvSpPr/>
          <p:nvPr/>
        </p:nvSpPr>
        <p:spPr>
          <a:xfrm flipH="1" flipV="1">
            <a:off x="15156828" y="769773"/>
            <a:ext cx="3849" cy="940803"/>
          </a:xfrm>
          <a:prstGeom prst="line">
            <a:avLst/>
          </a:prstGeom>
          <a:ln w="47625" cap="flat">
            <a:solidFill>
              <a:srgbClr val="FFFFFF"/>
            </a:solidFill>
            <a:prstDash val="solid"/>
            <a:headEnd type="none" w="sm" len="sm"/>
            <a:tailEnd type="none" w="sm" len="sm"/>
          </a:ln>
        </p:spPr>
      </p:sp>
      <p:sp>
        <p:nvSpPr>
          <p:cNvPr id="13" name="TextBox 13"/>
          <p:cNvSpPr txBox="1"/>
          <p:nvPr/>
        </p:nvSpPr>
        <p:spPr>
          <a:xfrm>
            <a:off x="13293294" y="846266"/>
            <a:ext cx="1599953" cy="730666"/>
          </a:xfrm>
          <a:prstGeom prst="rect">
            <a:avLst/>
          </a:prstGeom>
        </p:spPr>
        <p:txBody>
          <a:bodyPr lIns="0" tIns="0" rIns="0" bIns="0" rtlCol="0" anchor="t">
            <a:spAutoFit/>
          </a:bodyPr>
          <a:lstStyle/>
          <a:p>
            <a:pPr algn="l">
              <a:lnSpc>
                <a:spcPts val="2871"/>
              </a:lnSpc>
            </a:pPr>
            <a:r>
              <a:rPr lang="en-US" sz="2050">
                <a:solidFill>
                  <a:srgbClr val="FFFFFF"/>
                </a:solidFill>
                <a:latin typeface="Objectivity"/>
                <a:ea typeface="Objectivity"/>
                <a:cs typeface="Objectivity"/>
                <a:sym typeface="Objectivity"/>
              </a:rPr>
              <a:t>A Social Initiative by</a:t>
            </a:r>
          </a:p>
        </p:txBody>
      </p:sp>
      <p:sp>
        <p:nvSpPr>
          <p:cNvPr id="14" name="TextBox 14"/>
          <p:cNvSpPr txBox="1"/>
          <p:nvPr/>
        </p:nvSpPr>
        <p:spPr>
          <a:xfrm>
            <a:off x="1830446" y="3586549"/>
            <a:ext cx="6142365" cy="566396"/>
          </a:xfrm>
          <a:prstGeom prst="rect">
            <a:avLst/>
          </a:prstGeom>
        </p:spPr>
        <p:txBody>
          <a:bodyPr lIns="0" tIns="0" rIns="0" bIns="0" rtlCol="0" anchor="t">
            <a:spAutoFit/>
          </a:bodyPr>
          <a:lstStyle/>
          <a:p>
            <a:pPr algn="l">
              <a:lnSpc>
                <a:spcPts val="4479"/>
              </a:lnSpc>
            </a:pPr>
            <a:r>
              <a:rPr lang="en-US" sz="3199" dirty="0">
                <a:solidFill>
                  <a:srgbClr val="171717"/>
                </a:solidFill>
                <a:latin typeface="Objectivity"/>
                <a:ea typeface="Objectivity"/>
                <a:cs typeface="Objectivity"/>
                <a:sym typeface="Objectivity"/>
              </a:rPr>
              <a:t>Team Name : </a:t>
            </a:r>
            <a:r>
              <a:rPr lang="en-US" sz="3199" b="1" dirty="0">
                <a:solidFill>
                  <a:srgbClr val="171717"/>
                </a:solidFill>
                <a:latin typeface="MV Boli" panose="02000500030200090000" pitchFamily="2" charset="0"/>
                <a:ea typeface="Objectivity"/>
                <a:cs typeface="MV Boli" panose="02000500030200090000" pitchFamily="2" charset="0"/>
                <a:sym typeface="Objectivity"/>
              </a:rPr>
              <a:t>TEKSYN</a:t>
            </a:r>
          </a:p>
        </p:txBody>
      </p:sp>
      <p:sp>
        <p:nvSpPr>
          <p:cNvPr id="15" name="TextBox 15"/>
          <p:cNvSpPr txBox="1"/>
          <p:nvPr/>
        </p:nvSpPr>
        <p:spPr>
          <a:xfrm>
            <a:off x="1830446" y="2689319"/>
            <a:ext cx="8551460" cy="849605"/>
          </a:xfrm>
          <a:prstGeom prst="rect">
            <a:avLst/>
          </a:prstGeom>
        </p:spPr>
        <p:txBody>
          <a:bodyPr lIns="0" tIns="0" rIns="0" bIns="0" rtlCol="0" anchor="t">
            <a:spAutoFit/>
          </a:bodyPr>
          <a:lstStyle/>
          <a:p>
            <a:pPr marL="0" lvl="0" indent="0" algn="l">
              <a:lnSpc>
                <a:spcPts val="6719"/>
              </a:lnSpc>
              <a:spcBef>
                <a:spcPct val="0"/>
              </a:spcBef>
            </a:pPr>
            <a:r>
              <a:rPr lang="en-US" sz="4800" b="1" dirty="0">
                <a:solidFill>
                  <a:srgbClr val="E02A7C"/>
                </a:solidFill>
                <a:latin typeface="Objectivity Bold"/>
                <a:ea typeface="Objectivity Bold"/>
                <a:cs typeface="Objectivity Bold"/>
                <a:sym typeface="Objectivity Bold"/>
              </a:rPr>
              <a:t>Title: </a:t>
            </a:r>
            <a:r>
              <a:rPr lang="en-IN" sz="4800" b="1" dirty="0">
                <a:solidFill>
                  <a:schemeClr val="bg2">
                    <a:lumMod val="25000"/>
                  </a:schemeClr>
                </a:solidFill>
              </a:rPr>
              <a:t>MAHARSHI</a:t>
            </a:r>
            <a:endParaRPr lang="en-US" sz="4800" b="1" dirty="0">
              <a:solidFill>
                <a:schemeClr val="bg2">
                  <a:lumMod val="25000"/>
                </a:schemeClr>
              </a:solidFill>
              <a:latin typeface="Objectivity Bold"/>
              <a:ea typeface="Objectivity Bold"/>
              <a:cs typeface="Objectivity Bold"/>
              <a:sym typeface="Objectivity Bold"/>
            </a:endParaRPr>
          </a:p>
        </p:txBody>
      </p:sp>
      <p:sp>
        <p:nvSpPr>
          <p:cNvPr id="16" name="TextBox 16"/>
          <p:cNvSpPr txBox="1"/>
          <p:nvPr/>
        </p:nvSpPr>
        <p:spPr>
          <a:xfrm>
            <a:off x="1497138" y="5824356"/>
            <a:ext cx="6142365" cy="619400"/>
          </a:xfrm>
          <a:prstGeom prst="rect">
            <a:avLst/>
          </a:prstGeom>
        </p:spPr>
        <p:txBody>
          <a:bodyPr lIns="0" tIns="0" rIns="0" bIns="0" rtlCol="0" anchor="t">
            <a:spAutoFit/>
          </a:bodyPr>
          <a:lstStyle/>
          <a:p>
            <a:pPr algn="l">
              <a:lnSpc>
                <a:spcPts val="5039"/>
              </a:lnSpc>
            </a:pPr>
            <a:r>
              <a:rPr lang="en-US" sz="3599" b="1" dirty="0">
                <a:solidFill>
                  <a:srgbClr val="171717"/>
                </a:solidFill>
                <a:latin typeface="Objectivity Bold" panose="020B0604020202020204" charset="0"/>
                <a:ea typeface="Objectivity Bold"/>
                <a:cs typeface="Objectivity Bold"/>
                <a:sym typeface="Objectivity Bold"/>
              </a:rPr>
              <a:t>Challenge :</a:t>
            </a:r>
          </a:p>
        </p:txBody>
      </p:sp>
      <p:grpSp>
        <p:nvGrpSpPr>
          <p:cNvPr id="17" name="Group 17"/>
          <p:cNvGrpSpPr/>
          <p:nvPr/>
        </p:nvGrpSpPr>
        <p:grpSpPr>
          <a:xfrm>
            <a:off x="12731263" y="5546741"/>
            <a:ext cx="5556737" cy="5543076"/>
            <a:chOff x="0" y="0"/>
            <a:chExt cx="7408983" cy="7390768"/>
          </a:xfrm>
        </p:grpSpPr>
        <p:grpSp>
          <p:nvGrpSpPr>
            <p:cNvPr id="18" name="Group 18"/>
            <p:cNvGrpSpPr/>
            <p:nvPr/>
          </p:nvGrpSpPr>
          <p:grpSpPr>
            <a:xfrm>
              <a:off x="3776963" y="0"/>
              <a:ext cx="3632019" cy="7390768"/>
              <a:chOff x="0" y="0"/>
              <a:chExt cx="518693" cy="1055484"/>
            </a:xfrm>
          </p:grpSpPr>
          <p:sp>
            <p:nvSpPr>
              <p:cNvPr id="19" name="Freeform 19"/>
              <p:cNvSpPr/>
              <p:nvPr/>
            </p:nvSpPr>
            <p:spPr>
              <a:xfrm>
                <a:off x="0" y="0"/>
                <a:ext cx="518693" cy="1055484"/>
              </a:xfrm>
              <a:custGeom>
                <a:avLst/>
                <a:gdLst/>
                <a:ahLst/>
                <a:cxnLst/>
                <a:rect l="l" t="t" r="r" b="b"/>
                <a:pathLst>
                  <a:path w="518693" h="1055484">
                    <a:moveTo>
                      <a:pt x="0" y="0"/>
                    </a:moveTo>
                    <a:lnTo>
                      <a:pt x="315493" y="0"/>
                    </a:lnTo>
                    <a:lnTo>
                      <a:pt x="518693" y="527742"/>
                    </a:lnTo>
                    <a:lnTo>
                      <a:pt x="315493" y="1055484"/>
                    </a:lnTo>
                    <a:lnTo>
                      <a:pt x="0" y="1055484"/>
                    </a:lnTo>
                    <a:lnTo>
                      <a:pt x="203200" y="527742"/>
                    </a:lnTo>
                    <a:lnTo>
                      <a:pt x="0" y="0"/>
                    </a:lnTo>
                    <a:close/>
                  </a:path>
                </a:pathLst>
              </a:custGeom>
              <a:gradFill rotWithShape="1">
                <a:gsLst>
                  <a:gs pos="0">
                    <a:srgbClr val="8E34A3">
                      <a:alpha val="33000"/>
                    </a:srgbClr>
                  </a:gs>
                  <a:gs pos="100000">
                    <a:srgbClr val="FF7FBD">
                      <a:alpha val="33000"/>
                    </a:srgbClr>
                  </a:gs>
                </a:gsLst>
                <a:lin ang="5400000"/>
              </a:gradFill>
            </p:spPr>
          </p:sp>
          <p:sp>
            <p:nvSpPr>
              <p:cNvPr id="20" name="TextBox 20"/>
              <p:cNvSpPr txBox="1"/>
              <p:nvPr/>
            </p:nvSpPr>
            <p:spPr>
              <a:xfrm>
                <a:off x="177800" y="-28575"/>
                <a:ext cx="264693" cy="1084059"/>
              </a:xfrm>
              <a:prstGeom prst="rect">
                <a:avLst/>
              </a:prstGeom>
            </p:spPr>
            <p:txBody>
              <a:bodyPr lIns="18423" tIns="18423" rIns="18423" bIns="18423" rtlCol="0" anchor="ctr"/>
              <a:lstStyle/>
              <a:p>
                <a:pPr algn="ctr">
                  <a:lnSpc>
                    <a:spcPts val="975"/>
                  </a:lnSpc>
                </a:pPr>
                <a:endParaRPr/>
              </a:p>
            </p:txBody>
          </p:sp>
        </p:grpSp>
        <p:grpSp>
          <p:nvGrpSpPr>
            <p:cNvPr id="21" name="Group 21"/>
            <p:cNvGrpSpPr/>
            <p:nvPr/>
          </p:nvGrpSpPr>
          <p:grpSpPr>
            <a:xfrm>
              <a:off x="0" y="0"/>
              <a:ext cx="3632019" cy="7390768"/>
              <a:chOff x="0" y="0"/>
              <a:chExt cx="518693" cy="1055484"/>
            </a:xfrm>
          </p:grpSpPr>
          <p:sp>
            <p:nvSpPr>
              <p:cNvPr id="22" name="Freeform 22"/>
              <p:cNvSpPr/>
              <p:nvPr/>
            </p:nvSpPr>
            <p:spPr>
              <a:xfrm>
                <a:off x="0" y="0"/>
                <a:ext cx="518693" cy="1055484"/>
              </a:xfrm>
              <a:custGeom>
                <a:avLst/>
                <a:gdLst/>
                <a:ahLst/>
                <a:cxnLst/>
                <a:rect l="l" t="t" r="r" b="b"/>
                <a:pathLst>
                  <a:path w="518693" h="1055484">
                    <a:moveTo>
                      <a:pt x="0" y="0"/>
                    </a:moveTo>
                    <a:lnTo>
                      <a:pt x="315493" y="0"/>
                    </a:lnTo>
                    <a:lnTo>
                      <a:pt x="518693" y="527742"/>
                    </a:lnTo>
                    <a:lnTo>
                      <a:pt x="315493" y="1055484"/>
                    </a:lnTo>
                    <a:lnTo>
                      <a:pt x="0" y="1055484"/>
                    </a:lnTo>
                    <a:lnTo>
                      <a:pt x="203200" y="527742"/>
                    </a:lnTo>
                    <a:lnTo>
                      <a:pt x="0" y="0"/>
                    </a:lnTo>
                    <a:close/>
                  </a:path>
                </a:pathLst>
              </a:custGeom>
              <a:gradFill rotWithShape="1">
                <a:gsLst>
                  <a:gs pos="0">
                    <a:srgbClr val="8E34A3">
                      <a:alpha val="33000"/>
                    </a:srgbClr>
                  </a:gs>
                  <a:gs pos="100000">
                    <a:srgbClr val="FF7FBD">
                      <a:alpha val="33000"/>
                    </a:srgbClr>
                  </a:gs>
                </a:gsLst>
                <a:lin ang="5400000"/>
              </a:gradFill>
            </p:spPr>
          </p:sp>
          <p:sp>
            <p:nvSpPr>
              <p:cNvPr id="23" name="TextBox 23"/>
              <p:cNvSpPr txBox="1"/>
              <p:nvPr/>
            </p:nvSpPr>
            <p:spPr>
              <a:xfrm>
                <a:off x="177800" y="-28575"/>
                <a:ext cx="264693" cy="1084059"/>
              </a:xfrm>
              <a:prstGeom prst="rect">
                <a:avLst/>
              </a:prstGeom>
            </p:spPr>
            <p:txBody>
              <a:bodyPr lIns="18423" tIns="18423" rIns="18423" bIns="18423" rtlCol="0" anchor="ctr"/>
              <a:lstStyle/>
              <a:p>
                <a:pPr algn="ctr">
                  <a:lnSpc>
                    <a:spcPts val="975"/>
                  </a:lnSpc>
                </a:pPr>
                <a:endParaRPr/>
              </a:p>
            </p:txBody>
          </p:sp>
        </p:grpSp>
      </p:grpSp>
      <p:sp>
        <p:nvSpPr>
          <p:cNvPr id="24" name="TextBox 24"/>
          <p:cNvSpPr txBox="1"/>
          <p:nvPr/>
        </p:nvSpPr>
        <p:spPr>
          <a:xfrm>
            <a:off x="1497138" y="7094650"/>
            <a:ext cx="15428854" cy="2283574"/>
          </a:xfrm>
          <a:prstGeom prst="rect">
            <a:avLst/>
          </a:prstGeom>
        </p:spPr>
        <p:txBody>
          <a:bodyPr lIns="0" tIns="0" rIns="0" bIns="0" rtlCol="0" anchor="t">
            <a:spAutoFit/>
          </a:bodyPr>
          <a:lstStyle/>
          <a:p>
            <a:pPr algn="l">
              <a:lnSpc>
                <a:spcPts val="4479"/>
              </a:lnSpc>
            </a:pPr>
            <a:r>
              <a:rPr lang="en-US" sz="3200" dirty="0"/>
              <a:t>To create an intelligent, simple, and interactive platform that empowers farmers to make the right decisions at the right time, bridging the gap between traditional farming and modern technology, without overwhelming them with complexity” </a:t>
            </a:r>
            <a:r>
              <a:rPr lang="en-US" sz="3200" dirty="0" err="1"/>
              <a:t>i.e</a:t>
            </a:r>
            <a:r>
              <a:rPr lang="en-US" sz="3200" dirty="0"/>
              <a:t>; it contributes the India’s vision of </a:t>
            </a:r>
            <a:r>
              <a:rPr lang="en-US" sz="3200" b="1" dirty="0"/>
              <a:t>VIKASIT BHARAT 2047.</a:t>
            </a:r>
            <a:endParaRPr lang="en-US" sz="3199" b="1" dirty="0">
              <a:solidFill>
                <a:srgbClr val="171717"/>
              </a:solidFill>
              <a:latin typeface="Objectivity"/>
              <a:ea typeface="Objectivity"/>
              <a:cs typeface="Objectivity"/>
              <a:sym typeface="Objectivit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830446" y="817136"/>
            <a:ext cx="3862258" cy="626008"/>
          </a:xfrm>
          <a:custGeom>
            <a:avLst/>
            <a:gdLst/>
            <a:ahLst/>
            <a:cxnLst/>
            <a:rect l="l" t="t" r="r" b="b"/>
            <a:pathLst>
              <a:path w="3862258" h="626008">
                <a:moveTo>
                  <a:pt x="0" y="0"/>
                </a:moveTo>
                <a:lnTo>
                  <a:pt x="3862258" y="0"/>
                </a:lnTo>
                <a:lnTo>
                  <a:pt x="3862258" y="626007"/>
                </a:lnTo>
                <a:lnTo>
                  <a:pt x="0" y="626007"/>
                </a:lnTo>
                <a:lnTo>
                  <a:pt x="0" y="0"/>
                </a:lnTo>
                <a:close/>
              </a:path>
            </a:pathLst>
          </a:custGeom>
          <a:blipFill>
            <a:blip r:embed="rId3"/>
            <a:stretch>
              <a:fillRect/>
            </a:stretch>
          </a:blipFill>
        </p:spPr>
      </p:sp>
      <p:sp>
        <p:nvSpPr>
          <p:cNvPr id="3" name="TextBox 3"/>
          <p:cNvSpPr txBox="1"/>
          <p:nvPr/>
        </p:nvSpPr>
        <p:spPr>
          <a:xfrm>
            <a:off x="13293294" y="846266"/>
            <a:ext cx="1599953" cy="730666"/>
          </a:xfrm>
          <a:prstGeom prst="rect">
            <a:avLst/>
          </a:prstGeom>
        </p:spPr>
        <p:txBody>
          <a:bodyPr lIns="0" tIns="0" rIns="0" bIns="0" rtlCol="0" anchor="t">
            <a:spAutoFit/>
          </a:bodyPr>
          <a:lstStyle/>
          <a:p>
            <a:pPr algn="l">
              <a:lnSpc>
                <a:spcPts val="2871"/>
              </a:lnSpc>
            </a:pPr>
            <a:r>
              <a:rPr lang="en-US" sz="2050">
                <a:solidFill>
                  <a:srgbClr val="FFFFFF"/>
                </a:solidFill>
                <a:latin typeface="Objectivity"/>
                <a:ea typeface="Objectivity"/>
                <a:cs typeface="Objectivity"/>
                <a:sym typeface="Objectivity"/>
              </a:rPr>
              <a:t>A Social Initiative by</a:t>
            </a:r>
          </a:p>
        </p:txBody>
      </p:sp>
      <p:grpSp>
        <p:nvGrpSpPr>
          <p:cNvPr id="4" name="Group 4"/>
          <p:cNvGrpSpPr/>
          <p:nvPr/>
        </p:nvGrpSpPr>
        <p:grpSpPr>
          <a:xfrm>
            <a:off x="15424258" y="423955"/>
            <a:ext cx="1146703" cy="1242201"/>
            <a:chOff x="0" y="0"/>
            <a:chExt cx="1528937" cy="1656267"/>
          </a:xfrm>
        </p:grpSpPr>
        <p:sp>
          <p:nvSpPr>
            <p:cNvPr id="5" name="Freeform 5"/>
            <p:cNvSpPr/>
            <p:nvPr/>
          </p:nvSpPr>
          <p:spPr>
            <a:xfrm>
              <a:off x="56717" y="0"/>
              <a:ext cx="1472220" cy="1138914"/>
            </a:xfrm>
            <a:custGeom>
              <a:avLst/>
              <a:gdLst/>
              <a:ahLst/>
              <a:cxnLst/>
              <a:rect l="l" t="t" r="r" b="b"/>
              <a:pathLst>
                <a:path w="1472220" h="1138914">
                  <a:moveTo>
                    <a:pt x="0" y="0"/>
                  </a:moveTo>
                  <a:lnTo>
                    <a:pt x="1472220" y="0"/>
                  </a:lnTo>
                  <a:lnTo>
                    <a:pt x="1472220" y="1138914"/>
                  </a:lnTo>
                  <a:lnTo>
                    <a:pt x="0" y="1138914"/>
                  </a:lnTo>
                  <a:lnTo>
                    <a:pt x="0" y="0"/>
                  </a:lnTo>
                  <a:close/>
                </a:path>
              </a:pathLst>
            </a:custGeom>
            <a:blipFill>
              <a:blip r:embed="rId4"/>
              <a:stretch>
                <a:fillRect l="-43646" r="-32027" b="-75928"/>
              </a:stretch>
            </a:blipFill>
          </p:spPr>
        </p:sp>
        <p:sp>
          <p:nvSpPr>
            <p:cNvPr id="6" name="Freeform 6"/>
            <p:cNvSpPr/>
            <p:nvPr/>
          </p:nvSpPr>
          <p:spPr>
            <a:xfrm>
              <a:off x="0" y="1112266"/>
              <a:ext cx="1528937" cy="544002"/>
            </a:xfrm>
            <a:custGeom>
              <a:avLst/>
              <a:gdLst/>
              <a:ahLst/>
              <a:cxnLst/>
              <a:rect l="l" t="t" r="r" b="b"/>
              <a:pathLst>
                <a:path w="1528937" h="544002">
                  <a:moveTo>
                    <a:pt x="0" y="0"/>
                  </a:moveTo>
                  <a:lnTo>
                    <a:pt x="1528937" y="0"/>
                  </a:lnTo>
                  <a:lnTo>
                    <a:pt x="1528937" y="544001"/>
                  </a:lnTo>
                  <a:lnTo>
                    <a:pt x="0" y="544001"/>
                  </a:lnTo>
                  <a:lnTo>
                    <a:pt x="0" y="0"/>
                  </a:lnTo>
                  <a:close/>
                </a:path>
              </a:pathLst>
            </a:custGeom>
            <a:blipFill>
              <a:blip r:embed="rId5"/>
              <a:stretch>
                <a:fillRect t="-180351"/>
              </a:stretch>
            </a:blipFill>
          </p:spPr>
        </p:sp>
      </p:grpSp>
      <p:sp>
        <p:nvSpPr>
          <p:cNvPr id="7" name="AutoShape 7"/>
          <p:cNvSpPr/>
          <p:nvPr/>
        </p:nvSpPr>
        <p:spPr>
          <a:xfrm flipH="1" flipV="1">
            <a:off x="15156828" y="769773"/>
            <a:ext cx="3849" cy="940803"/>
          </a:xfrm>
          <a:prstGeom prst="line">
            <a:avLst/>
          </a:prstGeom>
          <a:ln w="47625" cap="flat">
            <a:solidFill>
              <a:srgbClr val="FFFFFF"/>
            </a:solidFill>
            <a:prstDash val="solid"/>
            <a:headEnd type="none" w="sm" len="sm"/>
            <a:tailEnd type="none" w="sm" len="sm"/>
          </a:ln>
        </p:spPr>
      </p:sp>
      <p:grpSp>
        <p:nvGrpSpPr>
          <p:cNvPr id="8" name="Group 8"/>
          <p:cNvGrpSpPr/>
          <p:nvPr/>
        </p:nvGrpSpPr>
        <p:grpSpPr>
          <a:xfrm>
            <a:off x="11633060" y="2813144"/>
            <a:ext cx="5626240" cy="5626240"/>
            <a:chOff x="0" y="0"/>
            <a:chExt cx="812800" cy="812800"/>
          </a:xfrm>
        </p:grpSpPr>
        <p:sp>
          <p:nvSpPr>
            <p:cNvPr id="9" name="Freeform 9"/>
            <p:cNvSpPr/>
            <p:nvPr/>
          </p:nvSpPr>
          <p:spPr>
            <a:xfrm>
              <a:off x="0" y="0"/>
              <a:ext cx="812800" cy="812800"/>
            </a:xfrm>
            <a:custGeom>
              <a:avLst/>
              <a:gdLst/>
              <a:ahLst/>
              <a:cxnLst/>
              <a:rect l="l" t="t" r="r" b="b"/>
              <a:pathLst>
                <a:path w="812800" h="812800">
                  <a:moveTo>
                    <a:pt x="31649" y="0"/>
                  </a:moveTo>
                  <a:lnTo>
                    <a:pt x="781151" y="0"/>
                  </a:lnTo>
                  <a:cubicBezTo>
                    <a:pt x="798630" y="0"/>
                    <a:pt x="812800" y="14170"/>
                    <a:pt x="812800" y="31649"/>
                  </a:cubicBezTo>
                  <a:lnTo>
                    <a:pt x="812800" y="781151"/>
                  </a:lnTo>
                  <a:cubicBezTo>
                    <a:pt x="812800" y="798630"/>
                    <a:pt x="798630" y="812800"/>
                    <a:pt x="781151" y="812800"/>
                  </a:cubicBezTo>
                  <a:lnTo>
                    <a:pt x="31649" y="812800"/>
                  </a:lnTo>
                  <a:cubicBezTo>
                    <a:pt x="14170" y="812800"/>
                    <a:pt x="0" y="798630"/>
                    <a:pt x="0" y="781151"/>
                  </a:cubicBezTo>
                  <a:lnTo>
                    <a:pt x="0" y="31649"/>
                  </a:lnTo>
                  <a:cubicBezTo>
                    <a:pt x="0" y="14170"/>
                    <a:pt x="14170" y="0"/>
                    <a:pt x="31649" y="0"/>
                  </a:cubicBezTo>
                  <a:close/>
                </a:path>
              </a:pathLst>
            </a:custGeom>
            <a:solidFill>
              <a:srgbClr val="000000">
                <a:alpha val="0"/>
              </a:srgbClr>
            </a:solidFill>
            <a:ln w="12700">
              <a:solidFill>
                <a:srgbClr val="000000"/>
              </a:solidFill>
            </a:ln>
          </p:spPr>
        </p:sp>
      </p:grpSp>
      <p:grpSp>
        <p:nvGrpSpPr>
          <p:cNvPr id="10" name="Group 10"/>
          <p:cNvGrpSpPr/>
          <p:nvPr/>
        </p:nvGrpSpPr>
        <p:grpSpPr>
          <a:xfrm>
            <a:off x="0" y="0"/>
            <a:ext cx="18288000" cy="1991015"/>
            <a:chOff x="0" y="0"/>
            <a:chExt cx="2776527" cy="302280"/>
          </a:xfrm>
        </p:grpSpPr>
        <p:sp>
          <p:nvSpPr>
            <p:cNvPr id="11" name="Freeform 11"/>
            <p:cNvSpPr/>
            <p:nvPr/>
          </p:nvSpPr>
          <p:spPr>
            <a:xfrm>
              <a:off x="0" y="0"/>
              <a:ext cx="2776527" cy="302280"/>
            </a:xfrm>
            <a:custGeom>
              <a:avLst/>
              <a:gdLst/>
              <a:ahLst/>
              <a:cxnLst/>
              <a:rect l="l" t="t" r="r" b="b"/>
              <a:pathLst>
                <a:path w="2776527" h="302280">
                  <a:moveTo>
                    <a:pt x="0" y="0"/>
                  </a:moveTo>
                  <a:lnTo>
                    <a:pt x="2776527" y="0"/>
                  </a:lnTo>
                  <a:lnTo>
                    <a:pt x="2776527" y="302280"/>
                  </a:lnTo>
                  <a:lnTo>
                    <a:pt x="0" y="302280"/>
                  </a:lnTo>
                  <a:close/>
                </a:path>
              </a:pathLst>
            </a:custGeom>
            <a:gradFill rotWithShape="1">
              <a:gsLst>
                <a:gs pos="0">
                  <a:srgbClr val="E62979">
                    <a:alpha val="100000"/>
                  </a:srgbClr>
                </a:gs>
                <a:gs pos="100000">
                  <a:srgbClr val="423DC6">
                    <a:alpha val="100000"/>
                  </a:srgbClr>
                </a:gs>
              </a:gsLst>
              <a:lin ang="0"/>
            </a:gradFill>
          </p:spPr>
        </p:sp>
        <p:sp>
          <p:nvSpPr>
            <p:cNvPr id="12" name="TextBox 12"/>
            <p:cNvSpPr txBox="1"/>
            <p:nvPr/>
          </p:nvSpPr>
          <p:spPr>
            <a:xfrm>
              <a:off x="0" y="-47625"/>
              <a:ext cx="2776527" cy="349905"/>
            </a:xfrm>
            <a:prstGeom prst="rect">
              <a:avLst/>
            </a:prstGeom>
          </p:spPr>
          <p:txBody>
            <a:bodyPr lIns="50800" tIns="50800" rIns="50800" bIns="50800" rtlCol="0" anchor="ctr"/>
            <a:lstStyle/>
            <a:p>
              <a:pPr algn="ctr">
                <a:lnSpc>
                  <a:spcPts val="2659"/>
                </a:lnSpc>
              </a:pPr>
              <a:endParaRPr/>
            </a:p>
          </p:txBody>
        </p:sp>
      </p:grpSp>
      <p:sp>
        <p:nvSpPr>
          <p:cNvPr id="13" name="Freeform 13"/>
          <p:cNvSpPr/>
          <p:nvPr/>
        </p:nvSpPr>
        <p:spPr>
          <a:xfrm>
            <a:off x="1830446" y="817136"/>
            <a:ext cx="3862258" cy="626008"/>
          </a:xfrm>
          <a:custGeom>
            <a:avLst/>
            <a:gdLst/>
            <a:ahLst/>
            <a:cxnLst/>
            <a:rect l="l" t="t" r="r" b="b"/>
            <a:pathLst>
              <a:path w="3862258" h="626008">
                <a:moveTo>
                  <a:pt x="0" y="0"/>
                </a:moveTo>
                <a:lnTo>
                  <a:pt x="3862258" y="0"/>
                </a:lnTo>
                <a:lnTo>
                  <a:pt x="3862258" y="626007"/>
                </a:lnTo>
                <a:lnTo>
                  <a:pt x="0" y="626007"/>
                </a:lnTo>
                <a:lnTo>
                  <a:pt x="0" y="0"/>
                </a:lnTo>
                <a:close/>
              </a:path>
            </a:pathLst>
          </a:custGeom>
          <a:blipFill>
            <a:blip r:embed="rId3"/>
            <a:stretch>
              <a:fillRect/>
            </a:stretch>
          </a:blipFill>
        </p:spPr>
      </p:sp>
      <p:grpSp>
        <p:nvGrpSpPr>
          <p:cNvPr id="14" name="Group 14"/>
          <p:cNvGrpSpPr/>
          <p:nvPr/>
        </p:nvGrpSpPr>
        <p:grpSpPr>
          <a:xfrm>
            <a:off x="15424258" y="423955"/>
            <a:ext cx="1146703" cy="1242201"/>
            <a:chOff x="0" y="0"/>
            <a:chExt cx="1528937" cy="1656267"/>
          </a:xfrm>
        </p:grpSpPr>
        <p:sp>
          <p:nvSpPr>
            <p:cNvPr id="15" name="Freeform 15"/>
            <p:cNvSpPr/>
            <p:nvPr/>
          </p:nvSpPr>
          <p:spPr>
            <a:xfrm>
              <a:off x="56717" y="0"/>
              <a:ext cx="1472220" cy="1138914"/>
            </a:xfrm>
            <a:custGeom>
              <a:avLst/>
              <a:gdLst/>
              <a:ahLst/>
              <a:cxnLst/>
              <a:rect l="l" t="t" r="r" b="b"/>
              <a:pathLst>
                <a:path w="1472220" h="1138914">
                  <a:moveTo>
                    <a:pt x="0" y="0"/>
                  </a:moveTo>
                  <a:lnTo>
                    <a:pt x="1472220" y="0"/>
                  </a:lnTo>
                  <a:lnTo>
                    <a:pt x="1472220" y="1138914"/>
                  </a:lnTo>
                  <a:lnTo>
                    <a:pt x="0" y="1138914"/>
                  </a:lnTo>
                  <a:lnTo>
                    <a:pt x="0" y="0"/>
                  </a:lnTo>
                  <a:close/>
                </a:path>
              </a:pathLst>
            </a:custGeom>
            <a:blipFill>
              <a:blip r:embed="rId4"/>
              <a:stretch>
                <a:fillRect l="-43646" r="-32027" b="-75928"/>
              </a:stretch>
            </a:blipFill>
          </p:spPr>
        </p:sp>
        <p:sp>
          <p:nvSpPr>
            <p:cNvPr id="16" name="Freeform 16"/>
            <p:cNvSpPr/>
            <p:nvPr/>
          </p:nvSpPr>
          <p:spPr>
            <a:xfrm>
              <a:off x="0" y="1112266"/>
              <a:ext cx="1528937" cy="544002"/>
            </a:xfrm>
            <a:custGeom>
              <a:avLst/>
              <a:gdLst/>
              <a:ahLst/>
              <a:cxnLst/>
              <a:rect l="l" t="t" r="r" b="b"/>
              <a:pathLst>
                <a:path w="1528937" h="544002">
                  <a:moveTo>
                    <a:pt x="0" y="0"/>
                  </a:moveTo>
                  <a:lnTo>
                    <a:pt x="1528937" y="0"/>
                  </a:lnTo>
                  <a:lnTo>
                    <a:pt x="1528937" y="544001"/>
                  </a:lnTo>
                  <a:lnTo>
                    <a:pt x="0" y="544001"/>
                  </a:lnTo>
                  <a:lnTo>
                    <a:pt x="0" y="0"/>
                  </a:lnTo>
                  <a:close/>
                </a:path>
              </a:pathLst>
            </a:custGeom>
            <a:blipFill>
              <a:blip r:embed="rId5"/>
              <a:stretch>
                <a:fillRect t="-180351"/>
              </a:stretch>
            </a:blipFill>
          </p:spPr>
        </p:sp>
      </p:grpSp>
      <p:sp>
        <p:nvSpPr>
          <p:cNvPr id="17" name="AutoShape 17"/>
          <p:cNvSpPr/>
          <p:nvPr/>
        </p:nvSpPr>
        <p:spPr>
          <a:xfrm flipH="1" flipV="1">
            <a:off x="15156828" y="769773"/>
            <a:ext cx="3849" cy="940803"/>
          </a:xfrm>
          <a:prstGeom prst="line">
            <a:avLst/>
          </a:prstGeom>
          <a:ln w="47625" cap="flat">
            <a:solidFill>
              <a:srgbClr val="FFFFFF"/>
            </a:solidFill>
            <a:prstDash val="solid"/>
            <a:headEnd type="none" w="sm" len="sm"/>
            <a:tailEnd type="none" w="sm" len="sm"/>
          </a:ln>
        </p:spPr>
      </p:sp>
      <p:sp>
        <p:nvSpPr>
          <p:cNvPr id="22" name="TextBox 22"/>
          <p:cNvSpPr txBox="1"/>
          <p:nvPr/>
        </p:nvSpPr>
        <p:spPr>
          <a:xfrm>
            <a:off x="1830446" y="4986911"/>
            <a:ext cx="8962963" cy="3483646"/>
          </a:xfrm>
          <a:prstGeom prst="rect">
            <a:avLst/>
          </a:prstGeom>
        </p:spPr>
        <p:txBody>
          <a:bodyPr lIns="0" tIns="0" rIns="0" bIns="0" rtlCol="0" anchor="t">
            <a:spAutoFit/>
          </a:bodyPr>
          <a:lstStyle/>
          <a:p>
            <a:pPr algn="l">
              <a:lnSpc>
                <a:spcPts val="3919"/>
              </a:lnSpc>
            </a:pPr>
            <a:r>
              <a:rPr lang="en-US" sz="2799" dirty="0">
                <a:solidFill>
                  <a:srgbClr val="171717"/>
                </a:solidFill>
                <a:latin typeface="Objectivity"/>
                <a:ea typeface="Objectivity"/>
                <a:cs typeface="Objectivity"/>
                <a:sym typeface="Objectivity"/>
              </a:rPr>
              <a:t>“Farmers often lack easy access to accurate agricultural information, guidance on government schemes, and market insights. Limited digital literacy and smartphone usage make it difficult for them to benefit from existing resources, leading to poor crop decisions, lower income, and wasted effort.”</a:t>
            </a:r>
          </a:p>
        </p:txBody>
      </p:sp>
      <p:sp>
        <p:nvSpPr>
          <p:cNvPr id="23" name="TextBox 23"/>
          <p:cNvSpPr txBox="1"/>
          <p:nvPr/>
        </p:nvSpPr>
        <p:spPr>
          <a:xfrm>
            <a:off x="1830446" y="2813144"/>
            <a:ext cx="8322056" cy="1414371"/>
          </a:xfrm>
          <a:prstGeom prst="rect">
            <a:avLst/>
          </a:prstGeom>
        </p:spPr>
        <p:txBody>
          <a:bodyPr lIns="0" tIns="0" rIns="0" bIns="0" rtlCol="0" anchor="t">
            <a:spAutoFit/>
          </a:bodyPr>
          <a:lstStyle/>
          <a:p>
            <a:pPr marL="0" lvl="0" indent="0" algn="l">
              <a:lnSpc>
                <a:spcPts val="5423"/>
              </a:lnSpc>
            </a:pPr>
            <a:r>
              <a:rPr lang="en-US" sz="4800" b="1" dirty="0">
                <a:solidFill>
                  <a:srgbClr val="E02A7C"/>
                </a:solidFill>
                <a:latin typeface="Objectivity Bold"/>
                <a:ea typeface="Objectivity Bold"/>
                <a:cs typeface="Objectivity Bold"/>
                <a:sym typeface="Objectivity Bold"/>
              </a:rPr>
              <a:t>What problem are we trying to solve?</a:t>
            </a:r>
          </a:p>
        </p:txBody>
      </p:sp>
      <p:sp>
        <p:nvSpPr>
          <p:cNvPr id="24" name="TextBox 24"/>
          <p:cNvSpPr txBox="1"/>
          <p:nvPr/>
        </p:nvSpPr>
        <p:spPr>
          <a:xfrm>
            <a:off x="13293294" y="846266"/>
            <a:ext cx="1599953" cy="730666"/>
          </a:xfrm>
          <a:prstGeom prst="rect">
            <a:avLst/>
          </a:prstGeom>
        </p:spPr>
        <p:txBody>
          <a:bodyPr lIns="0" tIns="0" rIns="0" bIns="0" rtlCol="0" anchor="t">
            <a:spAutoFit/>
          </a:bodyPr>
          <a:lstStyle/>
          <a:p>
            <a:pPr algn="l">
              <a:lnSpc>
                <a:spcPts val="2871"/>
              </a:lnSpc>
            </a:pPr>
            <a:r>
              <a:rPr lang="en-US" sz="2050">
                <a:solidFill>
                  <a:srgbClr val="FFFFFF"/>
                </a:solidFill>
                <a:latin typeface="Objectivity"/>
                <a:ea typeface="Objectivity"/>
                <a:cs typeface="Objectivity"/>
                <a:sym typeface="Objectivity"/>
              </a:rPr>
              <a:t>A Social Initiative by</a:t>
            </a:r>
          </a:p>
        </p:txBody>
      </p:sp>
      <p:pic>
        <p:nvPicPr>
          <p:cNvPr id="26" name="Picture 25">
            <a:extLst>
              <a:ext uri="{FF2B5EF4-FFF2-40B4-BE49-F238E27FC236}">
                <a16:creationId xmlns:a16="http://schemas.microsoft.com/office/drawing/2014/main" id="{878CFED1-55EE-4693-8A77-0FA547DEAC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30000" y="2304705"/>
            <a:ext cx="6576417" cy="74788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991015"/>
            <a:chOff x="0" y="0"/>
            <a:chExt cx="2776527" cy="302280"/>
          </a:xfrm>
        </p:grpSpPr>
        <p:sp>
          <p:nvSpPr>
            <p:cNvPr id="3" name="Freeform 3"/>
            <p:cNvSpPr/>
            <p:nvPr/>
          </p:nvSpPr>
          <p:spPr>
            <a:xfrm>
              <a:off x="0" y="0"/>
              <a:ext cx="2776527" cy="302280"/>
            </a:xfrm>
            <a:custGeom>
              <a:avLst/>
              <a:gdLst/>
              <a:ahLst/>
              <a:cxnLst/>
              <a:rect l="l" t="t" r="r" b="b"/>
              <a:pathLst>
                <a:path w="2776527" h="302280">
                  <a:moveTo>
                    <a:pt x="0" y="0"/>
                  </a:moveTo>
                  <a:lnTo>
                    <a:pt x="2776527" y="0"/>
                  </a:lnTo>
                  <a:lnTo>
                    <a:pt x="2776527" y="302280"/>
                  </a:lnTo>
                  <a:lnTo>
                    <a:pt x="0" y="302280"/>
                  </a:lnTo>
                  <a:close/>
                </a:path>
              </a:pathLst>
            </a:custGeom>
            <a:gradFill rotWithShape="1">
              <a:gsLst>
                <a:gs pos="0">
                  <a:srgbClr val="E62979">
                    <a:alpha val="100000"/>
                  </a:srgbClr>
                </a:gs>
                <a:gs pos="100000">
                  <a:srgbClr val="423DC6">
                    <a:alpha val="100000"/>
                  </a:srgbClr>
                </a:gs>
              </a:gsLst>
              <a:lin ang="0"/>
            </a:gradFill>
          </p:spPr>
        </p:sp>
        <p:sp>
          <p:nvSpPr>
            <p:cNvPr id="4" name="TextBox 4"/>
            <p:cNvSpPr txBox="1"/>
            <p:nvPr/>
          </p:nvSpPr>
          <p:spPr>
            <a:xfrm>
              <a:off x="0" y="-47625"/>
              <a:ext cx="2776527" cy="34990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830446" y="817136"/>
            <a:ext cx="3862258" cy="626008"/>
          </a:xfrm>
          <a:custGeom>
            <a:avLst/>
            <a:gdLst/>
            <a:ahLst/>
            <a:cxnLst/>
            <a:rect l="l" t="t" r="r" b="b"/>
            <a:pathLst>
              <a:path w="3862258" h="626008">
                <a:moveTo>
                  <a:pt x="0" y="0"/>
                </a:moveTo>
                <a:lnTo>
                  <a:pt x="3862258" y="0"/>
                </a:lnTo>
                <a:lnTo>
                  <a:pt x="3862258" y="626007"/>
                </a:lnTo>
                <a:lnTo>
                  <a:pt x="0" y="626007"/>
                </a:lnTo>
                <a:lnTo>
                  <a:pt x="0" y="0"/>
                </a:lnTo>
                <a:close/>
              </a:path>
            </a:pathLst>
          </a:custGeom>
          <a:blipFill>
            <a:blip r:embed="rId3"/>
            <a:stretch>
              <a:fillRect/>
            </a:stretch>
          </a:blipFill>
        </p:spPr>
      </p:sp>
      <p:grpSp>
        <p:nvGrpSpPr>
          <p:cNvPr id="6" name="Group 6"/>
          <p:cNvGrpSpPr/>
          <p:nvPr/>
        </p:nvGrpSpPr>
        <p:grpSpPr>
          <a:xfrm>
            <a:off x="15424258" y="423955"/>
            <a:ext cx="1146703" cy="1242201"/>
            <a:chOff x="0" y="0"/>
            <a:chExt cx="1528937" cy="1656267"/>
          </a:xfrm>
        </p:grpSpPr>
        <p:sp>
          <p:nvSpPr>
            <p:cNvPr id="7" name="Freeform 7"/>
            <p:cNvSpPr/>
            <p:nvPr/>
          </p:nvSpPr>
          <p:spPr>
            <a:xfrm>
              <a:off x="56717" y="0"/>
              <a:ext cx="1472220" cy="1138914"/>
            </a:xfrm>
            <a:custGeom>
              <a:avLst/>
              <a:gdLst/>
              <a:ahLst/>
              <a:cxnLst/>
              <a:rect l="l" t="t" r="r" b="b"/>
              <a:pathLst>
                <a:path w="1472220" h="1138914">
                  <a:moveTo>
                    <a:pt x="0" y="0"/>
                  </a:moveTo>
                  <a:lnTo>
                    <a:pt x="1472220" y="0"/>
                  </a:lnTo>
                  <a:lnTo>
                    <a:pt x="1472220" y="1138914"/>
                  </a:lnTo>
                  <a:lnTo>
                    <a:pt x="0" y="1138914"/>
                  </a:lnTo>
                  <a:lnTo>
                    <a:pt x="0" y="0"/>
                  </a:lnTo>
                  <a:close/>
                </a:path>
              </a:pathLst>
            </a:custGeom>
            <a:blipFill>
              <a:blip r:embed="rId4"/>
              <a:stretch>
                <a:fillRect l="-43646" r="-32027" b="-75928"/>
              </a:stretch>
            </a:blipFill>
          </p:spPr>
        </p:sp>
        <p:sp>
          <p:nvSpPr>
            <p:cNvPr id="8" name="Freeform 8"/>
            <p:cNvSpPr/>
            <p:nvPr/>
          </p:nvSpPr>
          <p:spPr>
            <a:xfrm>
              <a:off x="0" y="1112266"/>
              <a:ext cx="1528937" cy="544002"/>
            </a:xfrm>
            <a:custGeom>
              <a:avLst/>
              <a:gdLst/>
              <a:ahLst/>
              <a:cxnLst/>
              <a:rect l="l" t="t" r="r" b="b"/>
              <a:pathLst>
                <a:path w="1528937" h="544002">
                  <a:moveTo>
                    <a:pt x="0" y="0"/>
                  </a:moveTo>
                  <a:lnTo>
                    <a:pt x="1528937" y="0"/>
                  </a:lnTo>
                  <a:lnTo>
                    <a:pt x="1528937" y="544001"/>
                  </a:lnTo>
                  <a:lnTo>
                    <a:pt x="0" y="544001"/>
                  </a:lnTo>
                  <a:lnTo>
                    <a:pt x="0" y="0"/>
                  </a:lnTo>
                  <a:close/>
                </a:path>
              </a:pathLst>
            </a:custGeom>
            <a:blipFill>
              <a:blip r:embed="rId5"/>
              <a:stretch>
                <a:fillRect t="-180351"/>
              </a:stretch>
            </a:blipFill>
          </p:spPr>
        </p:sp>
      </p:grpSp>
      <p:grpSp>
        <p:nvGrpSpPr>
          <p:cNvPr id="9" name="Group 9"/>
          <p:cNvGrpSpPr/>
          <p:nvPr/>
        </p:nvGrpSpPr>
        <p:grpSpPr>
          <a:xfrm>
            <a:off x="0" y="8477711"/>
            <a:ext cx="776549" cy="1809793"/>
            <a:chOff x="0" y="0"/>
            <a:chExt cx="514359" cy="1198745"/>
          </a:xfrm>
        </p:grpSpPr>
        <p:sp>
          <p:nvSpPr>
            <p:cNvPr id="10" name="Freeform 10"/>
            <p:cNvSpPr/>
            <p:nvPr/>
          </p:nvSpPr>
          <p:spPr>
            <a:xfrm>
              <a:off x="0" y="0"/>
              <a:ext cx="514359" cy="1198745"/>
            </a:xfrm>
            <a:custGeom>
              <a:avLst/>
              <a:gdLst/>
              <a:ahLst/>
              <a:cxnLst/>
              <a:rect l="l" t="t" r="r" b="b"/>
              <a:pathLst>
                <a:path w="514359" h="1198745">
                  <a:moveTo>
                    <a:pt x="0" y="0"/>
                  </a:moveTo>
                  <a:lnTo>
                    <a:pt x="311159" y="0"/>
                  </a:lnTo>
                  <a:lnTo>
                    <a:pt x="514359" y="599372"/>
                  </a:lnTo>
                  <a:lnTo>
                    <a:pt x="311159" y="1198745"/>
                  </a:lnTo>
                  <a:lnTo>
                    <a:pt x="0" y="1198745"/>
                  </a:lnTo>
                  <a:lnTo>
                    <a:pt x="203200" y="599372"/>
                  </a:lnTo>
                  <a:lnTo>
                    <a:pt x="0" y="0"/>
                  </a:lnTo>
                  <a:close/>
                </a:path>
              </a:pathLst>
            </a:custGeom>
            <a:solidFill>
              <a:srgbClr val="FFFFFF"/>
            </a:solidFill>
          </p:spPr>
        </p:sp>
        <p:sp>
          <p:nvSpPr>
            <p:cNvPr id="11" name="TextBox 11"/>
            <p:cNvSpPr txBox="1"/>
            <p:nvPr/>
          </p:nvSpPr>
          <p:spPr>
            <a:xfrm>
              <a:off x="177800" y="-47625"/>
              <a:ext cx="260359" cy="1246370"/>
            </a:xfrm>
            <a:prstGeom prst="rect">
              <a:avLst/>
            </a:prstGeom>
          </p:spPr>
          <p:txBody>
            <a:bodyPr lIns="16916" tIns="16916" rIns="16916" bIns="16916" rtlCol="0" anchor="ctr"/>
            <a:lstStyle/>
            <a:p>
              <a:pPr algn="ctr">
                <a:lnSpc>
                  <a:spcPts val="1638"/>
                </a:lnSpc>
              </a:pPr>
              <a:endParaRPr/>
            </a:p>
          </p:txBody>
        </p:sp>
      </p:grpSp>
      <p:sp>
        <p:nvSpPr>
          <p:cNvPr id="12" name="AutoShape 12"/>
          <p:cNvSpPr/>
          <p:nvPr/>
        </p:nvSpPr>
        <p:spPr>
          <a:xfrm flipH="1" flipV="1">
            <a:off x="15156828" y="769773"/>
            <a:ext cx="3849" cy="940803"/>
          </a:xfrm>
          <a:prstGeom prst="line">
            <a:avLst/>
          </a:prstGeom>
          <a:ln w="47625" cap="flat">
            <a:solidFill>
              <a:srgbClr val="FFFFFF"/>
            </a:solidFill>
            <a:prstDash val="solid"/>
            <a:headEnd type="none" w="sm" len="sm"/>
            <a:tailEnd type="none" w="sm" len="sm"/>
          </a:ln>
        </p:spPr>
      </p:sp>
      <p:sp>
        <p:nvSpPr>
          <p:cNvPr id="13" name="TextBox 13"/>
          <p:cNvSpPr txBox="1"/>
          <p:nvPr/>
        </p:nvSpPr>
        <p:spPr>
          <a:xfrm>
            <a:off x="13293294" y="846266"/>
            <a:ext cx="1599953" cy="730666"/>
          </a:xfrm>
          <a:prstGeom prst="rect">
            <a:avLst/>
          </a:prstGeom>
        </p:spPr>
        <p:txBody>
          <a:bodyPr lIns="0" tIns="0" rIns="0" bIns="0" rtlCol="0" anchor="t">
            <a:spAutoFit/>
          </a:bodyPr>
          <a:lstStyle/>
          <a:p>
            <a:pPr algn="l">
              <a:lnSpc>
                <a:spcPts val="2871"/>
              </a:lnSpc>
            </a:pPr>
            <a:r>
              <a:rPr lang="en-US" sz="2050">
                <a:solidFill>
                  <a:srgbClr val="FFFFFF"/>
                </a:solidFill>
                <a:latin typeface="Objectivity"/>
                <a:ea typeface="Objectivity"/>
                <a:cs typeface="Objectivity"/>
                <a:sym typeface="Objectivity"/>
              </a:rPr>
              <a:t>A Social Initiative by</a:t>
            </a:r>
          </a:p>
        </p:txBody>
      </p:sp>
      <p:sp>
        <p:nvSpPr>
          <p:cNvPr id="14" name="TextBox 14"/>
          <p:cNvSpPr txBox="1"/>
          <p:nvPr/>
        </p:nvSpPr>
        <p:spPr>
          <a:xfrm>
            <a:off x="464969" y="3314820"/>
            <a:ext cx="9132696" cy="544380"/>
          </a:xfrm>
          <a:prstGeom prst="rect">
            <a:avLst/>
          </a:prstGeom>
        </p:spPr>
        <p:txBody>
          <a:bodyPr wrap="square" lIns="0" tIns="0" rIns="0" bIns="0" rtlCol="0" anchor="t">
            <a:spAutoFit/>
          </a:bodyPr>
          <a:lstStyle/>
          <a:p>
            <a:pPr algn="l">
              <a:lnSpc>
                <a:spcPts val="3919"/>
              </a:lnSpc>
            </a:pPr>
            <a:r>
              <a:rPr lang="en-US" sz="4000" b="1" dirty="0" err="1">
                <a:solidFill>
                  <a:srgbClr val="171717"/>
                </a:solidFill>
                <a:latin typeface="Objectivity Bold"/>
                <a:ea typeface="Microsoft YaHei UI Light" panose="020B0502040204020203" pitchFamily="34" charset="-122"/>
                <a:cs typeface="Objectivity Bold"/>
                <a:sym typeface="Objectivity Bold"/>
              </a:rPr>
              <a:t>AgriGuide</a:t>
            </a:r>
            <a:r>
              <a:rPr lang="en-US" sz="4000" b="1" dirty="0">
                <a:solidFill>
                  <a:srgbClr val="171717"/>
                </a:solidFill>
                <a:latin typeface="Objectivity Bold"/>
                <a:ea typeface="Microsoft YaHei UI Light" panose="020B0502040204020203" pitchFamily="34" charset="-122"/>
                <a:cs typeface="Objectivity Bold"/>
                <a:sym typeface="Objectivity Bold"/>
              </a:rPr>
              <a:t> (our solution):</a:t>
            </a:r>
          </a:p>
        </p:txBody>
      </p:sp>
      <p:sp>
        <p:nvSpPr>
          <p:cNvPr id="15" name="TextBox 15"/>
          <p:cNvSpPr txBox="1"/>
          <p:nvPr/>
        </p:nvSpPr>
        <p:spPr>
          <a:xfrm>
            <a:off x="428106" y="2339482"/>
            <a:ext cx="8555934" cy="692497"/>
          </a:xfrm>
          <a:prstGeom prst="rect">
            <a:avLst/>
          </a:prstGeom>
        </p:spPr>
        <p:txBody>
          <a:bodyPr wrap="square" lIns="0" tIns="0" rIns="0" bIns="0" rtlCol="0" anchor="t">
            <a:spAutoFit/>
          </a:bodyPr>
          <a:lstStyle/>
          <a:p>
            <a:pPr marL="0" lvl="0" indent="0" algn="l">
              <a:lnSpc>
                <a:spcPts val="5423"/>
              </a:lnSpc>
            </a:pPr>
            <a:r>
              <a:rPr lang="en-US" sz="5400" b="1" dirty="0">
                <a:solidFill>
                  <a:srgbClr val="E02A7C"/>
                </a:solidFill>
                <a:latin typeface="Mongolian Baiti" panose="03000500000000000000" pitchFamily="66" charset="0"/>
                <a:ea typeface="MS PGothic" panose="020B0600070205080204" pitchFamily="34" charset="-128"/>
                <a:cs typeface="Mongolian Baiti" panose="03000500000000000000" pitchFamily="66" charset="0"/>
                <a:sym typeface="Objectivity Bold"/>
              </a:rPr>
              <a:t>MAHARSHI</a:t>
            </a:r>
          </a:p>
        </p:txBody>
      </p:sp>
      <p:sp>
        <p:nvSpPr>
          <p:cNvPr id="24" name="TextBox 23">
            <a:extLst>
              <a:ext uri="{FF2B5EF4-FFF2-40B4-BE49-F238E27FC236}">
                <a16:creationId xmlns:a16="http://schemas.microsoft.com/office/drawing/2014/main" id="{3045F403-03EA-4D41-B2B9-751F867CF506}"/>
              </a:ext>
            </a:extLst>
          </p:cNvPr>
          <p:cNvSpPr txBox="1"/>
          <p:nvPr/>
        </p:nvSpPr>
        <p:spPr>
          <a:xfrm>
            <a:off x="1219200" y="4142417"/>
            <a:ext cx="9725389" cy="5078313"/>
          </a:xfrm>
          <a:prstGeom prst="rect">
            <a:avLst/>
          </a:prstGeom>
          <a:noFill/>
        </p:spPr>
        <p:txBody>
          <a:bodyPr wrap="square">
            <a:spAutoFit/>
          </a:bodyPr>
          <a:lstStyle/>
          <a:p>
            <a:pPr marL="571500" indent="-571500">
              <a:buFont typeface="Wingdings" panose="05000000000000000000" pitchFamily="2" charset="2"/>
              <a:buChar char="Ø"/>
            </a:pPr>
            <a:r>
              <a:rPr lang="en-IN" sz="3600" dirty="0">
                <a:sym typeface="Wingdings" panose="05000000000000000000" pitchFamily="2" charset="2"/>
              </a:rPr>
              <a:t>The 360 degrees </a:t>
            </a:r>
            <a:r>
              <a:rPr lang="en-IN" sz="3600" b="1" dirty="0">
                <a:sym typeface="Wingdings" panose="05000000000000000000" pitchFamily="2" charset="2"/>
              </a:rPr>
              <a:t>APPROACH COVERS THE COMPLETE CYCLE FROM SOIL TO MARKET</a:t>
            </a:r>
            <a:r>
              <a:rPr lang="en-IN" sz="3600" dirty="0">
                <a:sym typeface="Wingdings" panose="05000000000000000000" pitchFamily="2" charset="2"/>
              </a:rPr>
              <a:t>.</a:t>
            </a:r>
          </a:p>
          <a:p>
            <a:pPr marL="571500" indent="-571500">
              <a:buFont typeface="Arial" panose="020B0604020202020204" pitchFamily="34" charset="0"/>
              <a:buChar char="•"/>
            </a:pPr>
            <a:r>
              <a:rPr lang="en-IN" sz="3600" dirty="0"/>
              <a:t>Easy to use app for farmers with minimal technical knowledge.</a:t>
            </a:r>
          </a:p>
          <a:p>
            <a:pPr marL="571500" indent="-571500">
              <a:buFont typeface="Arial" panose="020B0604020202020204" pitchFamily="34" charset="0"/>
              <a:buChar char="•"/>
            </a:pPr>
            <a:r>
              <a:rPr lang="en-US" sz="3600" dirty="0"/>
              <a:t>Poor access to affordable vehicle and equipment rentals delays crucial farm opera</a:t>
            </a:r>
            <a:r>
              <a:rPr lang="en-IN" sz="3600" dirty="0" err="1"/>
              <a:t>tions</a:t>
            </a:r>
            <a:r>
              <a:rPr lang="en-IN" sz="3600" dirty="0"/>
              <a:t>.</a:t>
            </a:r>
          </a:p>
          <a:p>
            <a:pPr marL="457200" indent="-457200">
              <a:buFont typeface="Arial" panose="020B0604020202020204" pitchFamily="34" charset="0"/>
              <a:buChar char="•"/>
            </a:pPr>
            <a:r>
              <a:rPr lang="en-IN" sz="3600" dirty="0"/>
              <a:t>Personalized </a:t>
            </a:r>
            <a:r>
              <a:rPr lang="en-IN" sz="3600" dirty="0" err="1"/>
              <a:t>crop,irrigation</a:t>
            </a:r>
            <a:r>
              <a:rPr lang="en-IN" sz="3600" dirty="0"/>
              <a:t> and market guidance.</a:t>
            </a:r>
          </a:p>
        </p:txBody>
      </p:sp>
      <p:pic>
        <p:nvPicPr>
          <p:cNvPr id="29" name="Picture 28">
            <a:extLst>
              <a:ext uri="{FF2B5EF4-FFF2-40B4-BE49-F238E27FC236}">
                <a16:creationId xmlns:a16="http://schemas.microsoft.com/office/drawing/2014/main" id="{D7A5E4C1-6A25-4B54-9029-A66B7452A6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42395" y="2881853"/>
            <a:ext cx="6701750" cy="552395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991015"/>
            <a:chOff x="0" y="0"/>
            <a:chExt cx="2776527" cy="302280"/>
          </a:xfrm>
        </p:grpSpPr>
        <p:sp>
          <p:nvSpPr>
            <p:cNvPr id="3" name="Freeform 3"/>
            <p:cNvSpPr/>
            <p:nvPr/>
          </p:nvSpPr>
          <p:spPr>
            <a:xfrm>
              <a:off x="0" y="0"/>
              <a:ext cx="2776527" cy="302280"/>
            </a:xfrm>
            <a:custGeom>
              <a:avLst/>
              <a:gdLst/>
              <a:ahLst/>
              <a:cxnLst/>
              <a:rect l="l" t="t" r="r" b="b"/>
              <a:pathLst>
                <a:path w="2776527" h="302280">
                  <a:moveTo>
                    <a:pt x="0" y="0"/>
                  </a:moveTo>
                  <a:lnTo>
                    <a:pt x="2776527" y="0"/>
                  </a:lnTo>
                  <a:lnTo>
                    <a:pt x="2776527" y="302280"/>
                  </a:lnTo>
                  <a:lnTo>
                    <a:pt x="0" y="302280"/>
                  </a:lnTo>
                  <a:close/>
                </a:path>
              </a:pathLst>
            </a:custGeom>
            <a:gradFill rotWithShape="1">
              <a:gsLst>
                <a:gs pos="0">
                  <a:srgbClr val="E62979">
                    <a:alpha val="100000"/>
                  </a:srgbClr>
                </a:gs>
                <a:gs pos="100000">
                  <a:srgbClr val="423DC6">
                    <a:alpha val="100000"/>
                  </a:srgbClr>
                </a:gs>
              </a:gsLst>
              <a:lin ang="0"/>
            </a:gradFill>
          </p:spPr>
        </p:sp>
        <p:sp>
          <p:nvSpPr>
            <p:cNvPr id="4" name="TextBox 4"/>
            <p:cNvSpPr txBox="1"/>
            <p:nvPr/>
          </p:nvSpPr>
          <p:spPr>
            <a:xfrm>
              <a:off x="0" y="-47625"/>
              <a:ext cx="2776527" cy="34990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830446" y="817136"/>
            <a:ext cx="3862258" cy="626008"/>
          </a:xfrm>
          <a:custGeom>
            <a:avLst/>
            <a:gdLst/>
            <a:ahLst/>
            <a:cxnLst/>
            <a:rect l="l" t="t" r="r" b="b"/>
            <a:pathLst>
              <a:path w="3862258" h="626008">
                <a:moveTo>
                  <a:pt x="0" y="0"/>
                </a:moveTo>
                <a:lnTo>
                  <a:pt x="3862258" y="0"/>
                </a:lnTo>
                <a:lnTo>
                  <a:pt x="3862258" y="626007"/>
                </a:lnTo>
                <a:lnTo>
                  <a:pt x="0" y="626007"/>
                </a:lnTo>
                <a:lnTo>
                  <a:pt x="0" y="0"/>
                </a:lnTo>
                <a:close/>
              </a:path>
            </a:pathLst>
          </a:custGeom>
          <a:blipFill>
            <a:blip r:embed="rId3"/>
            <a:stretch>
              <a:fillRect/>
            </a:stretch>
          </a:blipFill>
        </p:spPr>
      </p:sp>
      <p:grpSp>
        <p:nvGrpSpPr>
          <p:cNvPr id="6" name="Group 6"/>
          <p:cNvGrpSpPr/>
          <p:nvPr/>
        </p:nvGrpSpPr>
        <p:grpSpPr>
          <a:xfrm>
            <a:off x="15424258" y="423955"/>
            <a:ext cx="1146703" cy="1242201"/>
            <a:chOff x="0" y="0"/>
            <a:chExt cx="1528937" cy="1656267"/>
          </a:xfrm>
        </p:grpSpPr>
        <p:sp>
          <p:nvSpPr>
            <p:cNvPr id="7" name="Freeform 7"/>
            <p:cNvSpPr/>
            <p:nvPr/>
          </p:nvSpPr>
          <p:spPr>
            <a:xfrm>
              <a:off x="56717" y="0"/>
              <a:ext cx="1472220" cy="1138914"/>
            </a:xfrm>
            <a:custGeom>
              <a:avLst/>
              <a:gdLst/>
              <a:ahLst/>
              <a:cxnLst/>
              <a:rect l="l" t="t" r="r" b="b"/>
              <a:pathLst>
                <a:path w="1472220" h="1138914">
                  <a:moveTo>
                    <a:pt x="0" y="0"/>
                  </a:moveTo>
                  <a:lnTo>
                    <a:pt x="1472220" y="0"/>
                  </a:lnTo>
                  <a:lnTo>
                    <a:pt x="1472220" y="1138914"/>
                  </a:lnTo>
                  <a:lnTo>
                    <a:pt x="0" y="1138914"/>
                  </a:lnTo>
                  <a:lnTo>
                    <a:pt x="0" y="0"/>
                  </a:lnTo>
                  <a:close/>
                </a:path>
              </a:pathLst>
            </a:custGeom>
            <a:blipFill>
              <a:blip r:embed="rId4"/>
              <a:stretch>
                <a:fillRect l="-43646" r="-32027" b="-75928"/>
              </a:stretch>
            </a:blipFill>
          </p:spPr>
        </p:sp>
        <p:sp>
          <p:nvSpPr>
            <p:cNvPr id="8" name="Freeform 8"/>
            <p:cNvSpPr/>
            <p:nvPr/>
          </p:nvSpPr>
          <p:spPr>
            <a:xfrm>
              <a:off x="0" y="1112266"/>
              <a:ext cx="1528937" cy="544002"/>
            </a:xfrm>
            <a:custGeom>
              <a:avLst/>
              <a:gdLst/>
              <a:ahLst/>
              <a:cxnLst/>
              <a:rect l="l" t="t" r="r" b="b"/>
              <a:pathLst>
                <a:path w="1528937" h="544002">
                  <a:moveTo>
                    <a:pt x="0" y="0"/>
                  </a:moveTo>
                  <a:lnTo>
                    <a:pt x="1528937" y="0"/>
                  </a:lnTo>
                  <a:lnTo>
                    <a:pt x="1528937" y="544001"/>
                  </a:lnTo>
                  <a:lnTo>
                    <a:pt x="0" y="544001"/>
                  </a:lnTo>
                  <a:lnTo>
                    <a:pt x="0" y="0"/>
                  </a:lnTo>
                  <a:close/>
                </a:path>
              </a:pathLst>
            </a:custGeom>
            <a:blipFill>
              <a:blip r:embed="rId5"/>
              <a:stretch>
                <a:fillRect t="-180351"/>
              </a:stretch>
            </a:blipFill>
          </p:spPr>
        </p:sp>
      </p:grpSp>
      <p:grpSp>
        <p:nvGrpSpPr>
          <p:cNvPr id="9" name="Group 9"/>
          <p:cNvGrpSpPr/>
          <p:nvPr/>
        </p:nvGrpSpPr>
        <p:grpSpPr>
          <a:xfrm>
            <a:off x="0" y="8477711"/>
            <a:ext cx="776549" cy="1809793"/>
            <a:chOff x="0" y="0"/>
            <a:chExt cx="514359" cy="1198745"/>
          </a:xfrm>
        </p:grpSpPr>
        <p:sp>
          <p:nvSpPr>
            <p:cNvPr id="10" name="Freeform 10"/>
            <p:cNvSpPr/>
            <p:nvPr/>
          </p:nvSpPr>
          <p:spPr>
            <a:xfrm>
              <a:off x="0" y="0"/>
              <a:ext cx="514359" cy="1198745"/>
            </a:xfrm>
            <a:custGeom>
              <a:avLst/>
              <a:gdLst/>
              <a:ahLst/>
              <a:cxnLst/>
              <a:rect l="l" t="t" r="r" b="b"/>
              <a:pathLst>
                <a:path w="514359" h="1198745">
                  <a:moveTo>
                    <a:pt x="0" y="0"/>
                  </a:moveTo>
                  <a:lnTo>
                    <a:pt x="311159" y="0"/>
                  </a:lnTo>
                  <a:lnTo>
                    <a:pt x="514359" y="599372"/>
                  </a:lnTo>
                  <a:lnTo>
                    <a:pt x="311159" y="1198745"/>
                  </a:lnTo>
                  <a:lnTo>
                    <a:pt x="0" y="1198745"/>
                  </a:lnTo>
                  <a:lnTo>
                    <a:pt x="203200" y="599372"/>
                  </a:lnTo>
                  <a:lnTo>
                    <a:pt x="0" y="0"/>
                  </a:lnTo>
                  <a:close/>
                </a:path>
              </a:pathLst>
            </a:custGeom>
            <a:solidFill>
              <a:srgbClr val="FFFFFF"/>
            </a:solidFill>
          </p:spPr>
        </p:sp>
        <p:sp>
          <p:nvSpPr>
            <p:cNvPr id="11" name="TextBox 11"/>
            <p:cNvSpPr txBox="1"/>
            <p:nvPr/>
          </p:nvSpPr>
          <p:spPr>
            <a:xfrm>
              <a:off x="177800" y="-47625"/>
              <a:ext cx="260359" cy="1246370"/>
            </a:xfrm>
            <a:prstGeom prst="rect">
              <a:avLst/>
            </a:prstGeom>
          </p:spPr>
          <p:txBody>
            <a:bodyPr lIns="16916" tIns="16916" rIns="16916" bIns="16916" rtlCol="0" anchor="ctr"/>
            <a:lstStyle/>
            <a:p>
              <a:pPr algn="ctr">
                <a:lnSpc>
                  <a:spcPts val="1638"/>
                </a:lnSpc>
              </a:pPr>
              <a:endParaRPr/>
            </a:p>
          </p:txBody>
        </p:sp>
      </p:grpSp>
      <p:sp>
        <p:nvSpPr>
          <p:cNvPr id="12" name="AutoShape 12"/>
          <p:cNvSpPr/>
          <p:nvPr/>
        </p:nvSpPr>
        <p:spPr>
          <a:xfrm flipH="1" flipV="1">
            <a:off x="15156828" y="769773"/>
            <a:ext cx="3849" cy="940803"/>
          </a:xfrm>
          <a:prstGeom prst="line">
            <a:avLst/>
          </a:prstGeom>
          <a:ln w="47625" cap="flat">
            <a:solidFill>
              <a:srgbClr val="FFFFFF"/>
            </a:solidFill>
            <a:prstDash val="solid"/>
            <a:headEnd type="none" w="sm" len="sm"/>
            <a:tailEnd type="none" w="sm" len="sm"/>
          </a:ln>
        </p:spPr>
      </p:sp>
      <p:sp>
        <p:nvSpPr>
          <p:cNvPr id="13" name="TextBox 13"/>
          <p:cNvSpPr txBox="1"/>
          <p:nvPr/>
        </p:nvSpPr>
        <p:spPr>
          <a:xfrm>
            <a:off x="13293294" y="846266"/>
            <a:ext cx="1599953" cy="730666"/>
          </a:xfrm>
          <a:prstGeom prst="rect">
            <a:avLst/>
          </a:prstGeom>
        </p:spPr>
        <p:txBody>
          <a:bodyPr lIns="0" tIns="0" rIns="0" bIns="0" rtlCol="0" anchor="t">
            <a:spAutoFit/>
          </a:bodyPr>
          <a:lstStyle/>
          <a:p>
            <a:pPr algn="l">
              <a:lnSpc>
                <a:spcPts val="2871"/>
              </a:lnSpc>
            </a:pPr>
            <a:r>
              <a:rPr lang="en-US" sz="2050">
                <a:solidFill>
                  <a:srgbClr val="FFFFFF"/>
                </a:solidFill>
                <a:latin typeface="Objectivity"/>
                <a:ea typeface="Objectivity"/>
                <a:cs typeface="Objectivity"/>
                <a:sym typeface="Objectivity"/>
              </a:rPr>
              <a:t>A Social Initiative by</a:t>
            </a:r>
          </a:p>
        </p:txBody>
      </p:sp>
      <p:sp>
        <p:nvSpPr>
          <p:cNvPr id="24" name="TextBox 23">
            <a:extLst>
              <a:ext uri="{FF2B5EF4-FFF2-40B4-BE49-F238E27FC236}">
                <a16:creationId xmlns:a16="http://schemas.microsoft.com/office/drawing/2014/main" id="{3045F403-03EA-4D41-B2B9-751F867CF506}"/>
              </a:ext>
            </a:extLst>
          </p:cNvPr>
          <p:cNvSpPr txBox="1"/>
          <p:nvPr/>
        </p:nvSpPr>
        <p:spPr>
          <a:xfrm>
            <a:off x="268432" y="2808151"/>
            <a:ext cx="10029200" cy="5016758"/>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i="0" u="none" strike="noStrike" cap="none" normalizeH="0" baseline="0" dirty="0">
                <a:ln>
                  <a:noFill/>
                </a:ln>
                <a:solidFill>
                  <a:schemeClr val="tx1"/>
                </a:solidFill>
                <a:effectLst/>
              </a:rPr>
              <a:t>Low digital literacy prevents many from using modern </a:t>
            </a:r>
            <a:r>
              <a:rPr kumimoji="0" lang="en-US" altLang="en-US" sz="4000" b="1" i="0" u="none" strike="noStrike" cap="none" normalizeH="0" baseline="0" dirty="0" err="1">
                <a:ln>
                  <a:noFill/>
                </a:ln>
                <a:solidFill>
                  <a:schemeClr val="tx1"/>
                </a:solidFill>
                <a:effectLst/>
              </a:rPr>
              <a:t>agri</a:t>
            </a:r>
            <a:r>
              <a:rPr kumimoji="0" lang="en-US" altLang="en-US" sz="4000" b="1" i="0" u="none" strike="noStrike" cap="none" normalizeH="0" baseline="0" dirty="0">
                <a:ln>
                  <a:noFill/>
                </a:ln>
                <a:solidFill>
                  <a:schemeClr val="tx1"/>
                </a:solidFill>
                <a:effectLst/>
              </a:rPr>
              <a:t> -tech</a:t>
            </a:r>
            <a:r>
              <a:rPr kumimoji="0" lang="en-US" altLang="en-US" sz="4000" i="0" u="none" strike="noStrike" cap="none" normalizeH="0" baseline="0" dirty="0">
                <a:ln>
                  <a:noFill/>
                </a:ln>
                <a:solidFill>
                  <a:schemeClr val="tx1"/>
                </a:solidFill>
                <a:effectLst/>
              </a:rPr>
              <a:t> tools effectively</a:t>
            </a:r>
          </a:p>
          <a:p>
            <a:pPr marL="457200" indent="-457200">
              <a:buFont typeface="Arial" panose="020B0604020202020204" pitchFamily="34" charset="0"/>
              <a:buChar char="•"/>
            </a:pPr>
            <a:r>
              <a:rPr lang="en-IN" sz="4000" dirty="0"/>
              <a:t>Real-time alerts on weather , diseases and prices.</a:t>
            </a:r>
          </a:p>
          <a:p>
            <a:pPr marL="457200" indent="-457200">
              <a:buFont typeface="Arial" panose="020B0604020202020204" pitchFamily="34" charset="0"/>
              <a:buChar char="•"/>
            </a:pPr>
            <a:r>
              <a:rPr lang="en-US" sz="4000" b="1" dirty="0"/>
              <a:t>MAHARSHI</a:t>
            </a:r>
            <a:r>
              <a:rPr lang="en-US" sz="4000" dirty="0"/>
              <a:t> ensures equal access for all farmers — even </a:t>
            </a:r>
            <a:r>
              <a:rPr lang="en-US" sz="4000" b="1" dirty="0"/>
              <a:t>those without </a:t>
            </a:r>
            <a:r>
              <a:rPr lang="en-US" sz="4000" dirty="0"/>
              <a:t>smartphones or internet, through voice calls, SMS, and local support centers.</a:t>
            </a:r>
            <a:endParaRPr lang="en-IN" sz="4000" dirty="0"/>
          </a:p>
        </p:txBody>
      </p:sp>
      <p:pic>
        <p:nvPicPr>
          <p:cNvPr id="21" name="Picture 20">
            <a:extLst>
              <a:ext uri="{FF2B5EF4-FFF2-40B4-BE49-F238E27FC236}">
                <a16:creationId xmlns:a16="http://schemas.microsoft.com/office/drawing/2014/main" id="{54003842-DF84-4E9C-BDC9-7298014574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49000" y="2760789"/>
            <a:ext cx="6593104" cy="5278312"/>
          </a:xfrm>
          <a:prstGeom prst="rect">
            <a:avLst/>
          </a:prstGeom>
        </p:spPr>
      </p:pic>
    </p:spTree>
    <p:extLst>
      <p:ext uri="{BB962C8B-B14F-4D97-AF65-F5344CB8AC3E}">
        <p14:creationId xmlns:p14="http://schemas.microsoft.com/office/powerpoint/2010/main" val="108045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991015"/>
            <a:chOff x="0" y="0"/>
            <a:chExt cx="2776527" cy="302280"/>
          </a:xfrm>
        </p:grpSpPr>
        <p:sp>
          <p:nvSpPr>
            <p:cNvPr id="3" name="Freeform 3"/>
            <p:cNvSpPr/>
            <p:nvPr/>
          </p:nvSpPr>
          <p:spPr>
            <a:xfrm>
              <a:off x="0" y="0"/>
              <a:ext cx="2776527" cy="302280"/>
            </a:xfrm>
            <a:custGeom>
              <a:avLst/>
              <a:gdLst/>
              <a:ahLst/>
              <a:cxnLst/>
              <a:rect l="l" t="t" r="r" b="b"/>
              <a:pathLst>
                <a:path w="2776527" h="302280">
                  <a:moveTo>
                    <a:pt x="0" y="0"/>
                  </a:moveTo>
                  <a:lnTo>
                    <a:pt x="2776527" y="0"/>
                  </a:lnTo>
                  <a:lnTo>
                    <a:pt x="2776527" y="302280"/>
                  </a:lnTo>
                  <a:lnTo>
                    <a:pt x="0" y="302280"/>
                  </a:lnTo>
                  <a:close/>
                </a:path>
              </a:pathLst>
            </a:custGeom>
            <a:gradFill rotWithShape="1">
              <a:gsLst>
                <a:gs pos="0">
                  <a:srgbClr val="E62979">
                    <a:alpha val="100000"/>
                  </a:srgbClr>
                </a:gs>
                <a:gs pos="100000">
                  <a:srgbClr val="423DC6">
                    <a:alpha val="100000"/>
                  </a:srgbClr>
                </a:gs>
              </a:gsLst>
              <a:lin ang="0"/>
            </a:gradFill>
          </p:spPr>
        </p:sp>
        <p:sp>
          <p:nvSpPr>
            <p:cNvPr id="4" name="TextBox 4"/>
            <p:cNvSpPr txBox="1"/>
            <p:nvPr/>
          </p:nvSpPr>
          <p:spPr>
            <a:xfrm>
              <a:off x="0" y="-47625"/>
              <a:ext cx="2776527" cy="34990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830446" y="817136"/>
            <a:ext cx="3862258" cy="626008"/>
          </a:xfrm>
          <a:custGeom>
            <a:avLst/>
            <a:gdLst/>
            <a:ahLst/>
            <a:cxnLst/>
            <a:rect l="l" t="t" r="r" b="b"/>
            <a:pathLst>
              <a:path w="3862258" h="626008">
                <a:moveTo>
                  <a:pt x="0" y="0"/>
                </a:moveTo>
                <a:lnTo>
                  <a:pt x="3862258" y="0"/>
                </a:lnTo>
                <a:lnTo>
                  <a:pt x="3862258" y="626007"/>
                </a:lnTo>
                <a:lnTo>
                  <a:pt x="0" y="626007"/>
                </a:lnTo>
                <a:lnTo>
                  <a:pt x="0" y="0"/>
                </a:lnTo>
                <a:close/>
              </a:path>
            </a:pathLst>
          </a:custGeom>
          <a:blipFill>
            <a:blip r:embed="rId3"/>
            <a:stretch>
              <a:fillRect/>
            </a:stretch>
          </a:blipFill>
        </p:spPr>
      </p:sp>
      <p:grpSp>
        <p:nvGrpSpPr>
          <p:cNvPr id="6" name="Group 6"/>
          <p:cNvGrpSpPr/>
          <p:nvPr/>
        </p:nvGrpSpPr>
        <p:grpSpPr>
          <a:xfrm>
            <a:off x="15424258" y="423955"/>
            <a:ext cx="1146703" cy="1242201"/>
            <a:chOff x="0" y="0"/>
            <a:chExt cx="1528937" cy="1656267"/>
          </a:xfrm>
        </p:grpSpPr>
        <p:sp>
          <p:nvSpPr>
            <p:cNvPr id="7" name="Freeform 7"/>
            <p:cNvSpPr/>
            <p:nvPr/>
          </p:nvSpPr>
          <p:spPr>
            <a:xfrm>
              <a:off x="56717" y="0"/>
              <a:ext cx="1472220" cy="1138914"/>
            </a:xfrm>
            <a:custGeom>
              <a:avLst/>
              <a:gdLst/>
              <a:ahLst/>
              <a:cxnLst/>
              <a:rect l="l" t="t" r="r" b="b"/>
              <a:pathLst>
                <a:path w="1472220" h="1138914">
                  <a:moveTo>
                    <a:pt x="0" y="0"/>
                  </a:moveTo>
                  <a:lnTo>
                    <a:pt x="1472220" y="0"/>
                  </a:lnTo>
                  <a:lnTo>
                    <a:pt x="1472220" y="1138914"/>
                  </a:lnTo>
                  <a:lnTo>
                    <a:pt x="0" y="1138914"/>
                  </a:lnTo>
                  <a:lnTo>
                    <a:pt x="0" y="0"/>
                  </a:lnTo>
                  <a:close/>
                </a:path>
              </a:pathLst>
            </a:custGeom>
            <a:blipFill>
              <a:blip r:embed="rId4"/>
              <a:stretch>
                <a:fillRect l="-43646" r="-32027" b="-75928"/>
              </a:stretch>
            </a:blipFill>
          </p:spPr>
        </p:sp>
        <p:sp>
          <p:nvSpPr>
            <p:cNvPr id="8" name="Freeform 8"/>
            <p:cNvSpPr/>
            <p:nvPr/>
          </p:nvSpPr>
          <p:spPr>
            <a:xfrm>
              <a:off x="0" y="1112266"/>
              <a:ext cx="1528937" cy="544002"/>
            </a:xfrm>
            <a:custGeom>
              <a:avLst/>
              <a:gdLst/>
              <a:ahLst/>
              <a:cxnLst/>
              <a:rect l="l" t="t" r="r" b="b"/>
              <a:pathLst>
                <a:path w="1528937" h="544002">
                  <a:moveTo>
                    <a:pt x="0" y="0"/>
                  </a:moveTo>
                  <a:lnTo>
                    <a:pt x="1528937" y="0"/>
                  </a:lnTo>
                  <a:lnTo>
                    <a:pt x="1528937" y="544001"/>
                  </a:lnTo>
                  <a:lnTo>
                    <a:pt x="0" y="544001"/>
                  </a:lnTo>
                  <a:lnTo>
                    <a:pt x="0" y="0"/>
                  </a:lnTo>
                  <a:close/>
                </a:path>
              </a:pathLst>
            </a:custGeom>
            <a:blipFill>
              <a:blip r:embed="rId5"/>
              <a:stretch>
                <a:fillRect t="-180351"/>
              </a:stretch>
            </a:blipFill>
          </p:spPr>
        </p:sp>
      </p:grpSp>
      <p:grpSp>
        <p:nvGrpSpPr>
          <p:cNvPr id="9" name="Group 9"/>
          <p:cNvGrpSpPr/>
          <p:nvPr/>
        </p:nvGrpSpPr>
        <p:grpSpPr>
          <a:xfrm>
            <a:off x="0" y="8477711"/>
            <a:ext cx="776549" cy="1809793"/>
            <a:chOff x="0" y="0"/>
            <a:chExt cx="514359" cy="1198745"/>
          </a:xfrm>
        </p:grpSpPr>
        <p:sp>
          <p:nvSpPr>
            <p:cNvPr id="10" name="Freeform 10"/>
            <p:cNvSpPr/>
            <p:nvPr/>
          </p:nvSpPr>
          <p:spPr>
            <a:xfrm>
              <a:off x="0" y="0"/>
              <a:ext cx="514359" cy="1198745"/>
            </a:xfrm>
            <a:custGeom>
              <a:avLst/>
              <a:gdLst/>
              <a:ahLst/>
              <a:cxnLst/>
              <a:rect l="l" t="t" r="r" b="b"/>
              <a:pathLst>
                <a:path w="514359" h="1198745">
                  <a:moveTo>
                    <a:pt x="0" y="0"/>
                  </a:moveTo>
                  <a:lnTo>
                    <a:pt x="311159" y="0"/>
                  </a:lnTo>
                  <a:lnTo>
                    <a:pt x="514359" y="599372"/>
                  </a:lnTo>
                  <a:lnTo>
                    <a:pt x="311159" y="1198745"/>
                  </a:lnTo>
                  <a:lnTo>
                    <a:pt x="0" y="1198745"/>
                  </a:lnTo>
                  <a:lnTo>
                    <a:pt x="203200" y="599372"/>
                  </a:lnTo>
                  <a:lnTo>
                    <a:pt x="0" y="0"/>
                  </a:lnTo>
                  <a:close/>
                </a:path>
              </a:pathLst>
            </a:custGeom>
            <a:solidFill>
              <a:srgbClr val="FFFFFF"/>
            </a:solidFill>
          </p:spPr>
        </p:sp>
        <p:sp>
          <p:nvSpPr>
            <p:cNvPr id="11" name="TextBox 11"/>
            <p:cNvSpPr txBox="1"/>
            <p:nvPr/>
          </p:nvSpPr>
          <p:spPr>
            <a:xfrm>
              <a:off x="177800" y="-47625"/>
              <a:ext cx="260359" cy="1246370"/>
            </a:xfrm>
            <a:prstGeom prst="rect">
              <a:avLst/>
            </a:prstGeom>
          </p:spPr>
          <p:txBody>
            <a:bodyPr lIns="16916" tIns="16916" rIns="16916" bIns="16916" rtlCol="0" anchor="ctr"/>
            <a:lstStyle/>
            <a:p>
              <a:pPr algn="ctr">
                <a:lnSpc>
                  <a:spcPts val="1638"/>
                </a:lnSpc>
              </a:pPr>
              <a:endParaRPr/>
            </a:p>
          </p:txBody>
        </p:sp>
      </p:grpSp>
      <p:sp>
        <p:nvSpPr>
          <p:cNvPr id="12" name="AutoShape 12"/>
          <p:cNvSpPr/>
          <p:nvPr/>
        </p:nvSpPr>
        <p:spPr>
          <a:xfrm flipH="1" flipV="1">
            <a:off x="15156828" y="769773"/>
            <a:ext cx="3849" cy="940803"/>
          </a:xfrm>
          <a:prstGeom prst="line">
            <a:avLst/>
          </a:prstGeom>
          <a:ln w="47625" cap="flat">
            <a:solidFill>
              <a:srgbClr val="FFFFFF"/>
            </a:solidFill>
            <a:prstDash val="solid"/>
            <a:headEnd type="none" w="sm" len="sm"/>
            <a:tailEnd type="none" w="sm" len="sm"/>
          </a:ln>
        </p:spPr>
      </p:sp>
      <p:sp>
        <p:nvSpPr>
          <p:cNvPr id="13" name="TextBox 13"/>
          <p:cNvSpPr txBox="1"/>
          <p:nvPr/>
        </p:nvSpPr>
        <p:spPr>
          <a:xfrm>
            <a:off x="13293294" y="846266"/>
            <a:ext cx="1599953" cy="730666"/>
          </a:xfrm>
          <a:prstGeom prst="rect">
            <a:avLst/>
          </a:prstGeom>
        </p:spPr>
        <p:txBody>
          <a:bodyPr lIns="0" tIns="0" rIns="0" bIns="0" rtlCol="0" anchor="t">
            <a:spAutoFit/>
          </a:bodyPr>
          <a:lstStyle/>
          <a:p>
            <a:pPr algn="l">
              <a:lnSpc>
                <a:spcPts val="2871"/>
              </a:lnSpc>
            </a:pPr>
            <a:r>
              <a:rPr lang="en-US" sz="2050">
                <a:solidFill>
                  <a:srgbClr val="FFFFFF"/>
                </a:solidFill>
                <a:latin typeface="Objectivity"/>
                <a:ea typeface="Objectivity"/>
                <a:cs typeface="Objectivity"/>
                <a:sym typeface="Objectivity"/>
              </a:rPr>
              <a:t>A Social Initiative by</a:t>
            </a:r>
          </a:p>
        </p:txBody>
      </p:sp>
      <p:sp>
        <p:nvSpPr>
          <p:cNvPr id="24" name="TextBox 23">
            <a:extLst>
              <a:ext uri="{FF2B5EF4-FFF2-40B4-BE49-F238E27FC236}">
                <a16:creationId xmlns:a16="http://schemas.microsoft.com/office/drawing/2014/main" id="{3045F403-03EA-4D41-B2B9-751F867CF506}"/>
              </a:ext>
            </a:extLst>
          </p:cNvPr>
          <p:cNvSpPr txBox="1"/>
          <p:nvPr/>
        </p:nvSpPr>
        <p:spPr>
          <a:xfrm>
            <a:off x="268432" y="3150872"/>
            <a:ext cx="10112674" cy="6617196"/>
          </a:xfrm>
          <a:prstGeom prst="rect">
            <a:avLst/>
          </a:prstGeom>
          <a:noFill/>
        </p:spPr>
        <p:txBody>
          <a:bodyPr wrap="square">
            <a:spAutoFit/>
          </a:bodyPr>
          <a:lstStyle/>
          <a:p>
            <a:pPr marL="457200" indent="-457200">
              <a:buFont typeface="Arial" panose="020B0604020202020204" pitchFamily="34" charset="0"/>
              <a:buChar char="•"/>
            </a:pPr>
            <a:r>
              <a:rPr lang="en-US" sz="2800" dirty="0"/>
              <a:t>AI/ML</a:t>
            </a:r>
          </a:p>
          <a:p>
            <a:pPr marL="457200" indent="-457200">
              <a:buFont typeface="Arial" panose="020B0604020202020204" pitchFamily="34" charset="0"/>
              <a:buChar char="•"/>
            </a:pPr>
            <a:r>
              <a:rPr lang="en-US" sz="2800" dirty="0"/>
              <a:t>IoT Sensors</a:t>
            </a:r>
          </a:p>
          <a:p>
            <a:pPr marL="457200" indent="-457200">
              <a:buFont typeface="Arial" panose="020B0604020202020204" pitchFamily="34" charset="0"/>
              <a:buChar char="•"/>
            </a:pPr>
            <a:r>
              <a:rPr lang="en-US" sz="2800" dirty="0"/>
              <a:t>NLP(Language AI)</a:t>
            </a:r>
          </a:p>
          <a:p>
            <a:pPr marL="457200" indent="-457200">
              <a:buFont typeface="Arial" panose="020B0604020202020204" pitchFamily="34" charset="0"/>
              <a:buChar char="•"/>
            </a:pPr>
            <a:r>
              <a:rPr lang="en-US" sz="2800" dirty="0"/>
              <a:t>Cloud Computing</a:t>
            </a:r>
          </a:p>
          <a:p>
            <a:pPr marL="457200" indent="-457200">
              <a:buFont typeface="Arial" panose="020B0604020202020204" pitchFamily="34" charset="0"/>
              <a:buChar char="•"/>
            </a:pPr>
            <a:r>
              <a:rPr lang="en-US" sz="2800" dirty="0"/>
              <a:t>Satellite Data(Sentinel , </a:t>
            </a:r>
            <a:r>
              <a:rPr lang="en-US" sz="2800" dirty="0" err="1"/>
              <a:t>NavIC</a:t>
            </a:r>
            <a:r>
              <a:rPr lang="en-US" sz="2800" dirty="0"/>
              <a:t> , BHUVAN)</a:t>
            </a:r>
          </a:p>
          <a:p>
            <a:endParaRPr lang="en-US" sz="2800" dirty="0"/>
          </a:p>
          <a:p>
            <a:r>
              <a:rPr lang="en-US" sz="2400" b="1" dirty="0">
                <a:solidFill>
                  <a:srgbClr val="171717"/>
                </a:solidFill>
                <a:latin typeface="Objectivity Bold"/>
                <a:ea typeface="Microsoft YaHei UI Light" panose="020B0502040204020203" pitchFamily="34" charset="-122"/>
                <a:cs typeface="Objectivity Bold"/>
                <a:sym typeface="Objectivity Bold"/>
              </a:rPr>
              <a:t>Best Approach (Why?):</a:t>
            </a:r>
          </a:p>
          <a:p>
            <a:endParaRPr lang="en-US" sz="2400" b="1" dirty="0">
              <a:solidFill>
                <a:srgbClr val="171717"/>
              </a:solidFill>
              <a:latin typeface="Objectivity Bold"/>
              <a:ea typeface="Microsoft YaHei UI Light" panose="020B0502040204020203" pitchFamily="34" charset="-122"/>
              <a:cs typeface="Objectivity Bold"/>
              <a:sym typeface="Objectivity Bold"/>
            </a:endParaRPr>
          </a:p>
          <a:p>
            <a:pPr marL="457200" indent="-457200">
              <a:buFont typeface="Arial" panose="020B0604020202020204" pitchFamily="34" charset="0"/>
              <a:buChar char="•"/>
            </a:pPr>
            <a:r>
              <a:rPr lang="en-US" sz="2800" dirty="0"/>
              <a:t>Integrates AI, IoT, and drones for real-time, actionable farming insights.</a:t>
            </a:r>
          </a:p>
          <a:p>
            <a:pPr marL="457200" indent="-457200">
              <a:buFont typeface="Arial" panose="020B0604020202020204" pitchFamily="34" charset="0"/>
              <a:buChar char="•"/>
            </a:pPr>
            <a:r>
              <a:rPr lang="en-US" sz="2800" dirty="0"/>
              <a:t>Promotes sustainable and climate-resilient agriculture.</a:t>
            </a:r>
          </a:p>
          <a:p>
            <a:pPr marL="457200" indent="-457200">
              <a:buFont typeface="Arial" panose="020B0604020202020204" pitchFamily="34" charset="0"/>
              <a:buChar char="•"/>
            </a:pPr>
            <a:r>
              <a:rPr lang="en-US" sz="2800" dirty="0"/>
              <a:t>Voice-based and regional language support ensures inclusivity for all farmers.</a:t>
            </a:r>
          </a:p>
          <a:p>
            <a:pPr marL="457200" indent="-457200">
              <a:buFont typeface="Arial" panose="020B0604020202020204" pitchFamily="34" charset="0"/>
              <a:buChar char="•"/>
            </a:pPr>
            <a:r>
              <a:rPr lang="en-US" sz="2800" dirty="0"/>
              <a:t>Boosts productivity, income, and food security effectively.</a:t>
            </a:r>
          </a:p>
          <a:p>
            <a:pPr marL="457200" indent="-457200">
              <a:buFont typeface="Arial" panose="020B0604020202020204" pitchFamily="34" charset="0"/>
              <a:buChar char="•"/>
            </a:pPr>
            <a:endParaRPr lang="en-US" sz="4000" dirty="0"/>
          </a:p>
        </p:txBody>
      </p:sp>
      <p:sp>
        <p:nvSpPr>
          <p:cNvPr id="21" name="TextBox 20">
            <a:extLst>
              <a:ext uri="{FF2B5EF4-FFF2-40B4-BE49-F238E27FC236}">
                <a16:creationId xmlns:a16="http://schemas.microsoft.com/office/drawing/2014/main" id="{1BE0EDBE-1884-4CDC-85F9-3717A45AA5EF}"/>
              </a:ext>
            </a:extLst>
          </p:cNvPr>
          <p:cNvSpPr txBox="1"/>
          <p:nvPr/>
        </p:nvSpPr>
        <p:spPr>
          <a:xfrm>
            <a:off x="0" y="2260281"/>
            <a:ext cx="11430000" cy="621324"/>
          </a:xfrm>
          <a:prstGeom prst="rect">
            <a:avLst/>
          </a:prstGeom>
          <a:noFill/>
        </p:spPr>
        <p:txBody>
          <a:bodyPr wrap="square">
            <a:spAutoFit/>
          </a:bodyPr>
          <a:lstStyle/>
          <a:p>
            <a:pPr algn="l">
              <a:lnSpc>
                <a:spcPts val="3919"/>
              </a:lnSpc>
            </a:pPr>
            <a:r>
              <a:rPr lang="en-US" sz="2400" b="1" dirty="0">
                <a:solidFill>
                  <a:srgbClr val="171717"/>
                </a:solidFill>
                <a:latin typeface="Objectivity Bold"/>
                <a:ea typeface="Microsoft YaHei UI Light" panose="020B0502040204020203" pitchFamily="34" charset="-122"/>
                <a:cs typeface="Objectivity Bold"/>
                <a:sym typeface="Objectivity Bold"/>
              </a:rPr>
              <a:t>Technologies we used </a:t>
            </a:r>
            <a:r>
              <a:rPr lang="en-US" sz="4000" b="1" dirty="0">
                <a:solidFill>
                  <a:srgbClr val="171717"/>
                </a:solidFill>
                <a:latin typeface="Objectivity Bold"/>
                <a:ea typeface="Microsoft YaHei UI Light" panose="020B0502040204020203" pitchFamily="34" charset="-122"/>
                <a:cs typeface="Objectivity Bold"/>
                <a:sym typeface="Objectivity Bold"/>
              </a:rPr>
              <a:t>:</a:t>
            </a:r>
          </a:p>
        </p:txBody>
      </p:sp>
      <p:pic>
        <p:nvPicPr>
          <p:cNvPr id="16" name="Picture 15">
            <a:extLst>
              <a:ext uri="{FF2B5EF4-FFF2-40B4-BE49-F238E27FC236}">
                <a16:creationId xmlns:a16="http://schemas.microsoft.com/office/drawing/2014/main" id="{EB5C5B87-E346-472F-8D7F-3727537974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98432" y="2072159"/>
            <a:ext cx="5513189" cy="8071875"/>
          </a:xfrm>
          <a:prstGeom prst="rect">
            <a:avLst/>
          </a:prstGeom>
        </p:spPr>
      </p:pic>
    </p:spTree>
    <p:extLst>
      <p:ext uri="{BB962C8B-B14F-4D97-AF65-F5344CB8AC3E}">
        <p14:creationId xmlns:p14="http://schemas.microsoft.com/office/powerpoint/2010/main" val="135102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0" y="0"/>
            <a:ext cx="18288000" cy="1991015"/>
            <a:chOff x="0" y="0"/>
            <a:chExt cx="2776527" cy="302280"/>
          </a:xfrm>
        </p:grpSpPr>
        <p:sp>
          <p:nvSpPr>
            <p:cNvPr id="7" name="Freeform 7"/>
            <p:cNvSpPr/>
            <p:nvPr/>
          </p:nvSpPr>
          <p:spPr>
            <a:xfrm>
              <a:off x="0" y="0"/>
              <a:ext cx="2776527" cy="302280"/>
            </a:xfrm>
            <a:custGeom>
              <a:avLst/>
              <a:gdLst/>
              <a:ahLst/>
              <a:cxnLst/>
              <a:rect l="l" t="t" r="r" b="b"/>
              <a:pathLst>
                <a:path w="2776527" h="302280">
                  <a:moveTo>
                    <a:pt x="0" y="0"/>
                  </a:moveTo>
                  <a:lnTo>
                    <a:pt x="2776527" y="0"/>
                  </a:lnTo>
                  <a:lnTo>
                    <a:pt x="2776527" y="302280"/>
                  </a:lnTo>
                  <a:lnTo>
                    <a:pt x="0" y="302280"/>
                  </a:lnTo>
                  <a:close/>
                </a:path>
              </a:pathLst>
            </a:custGeom>
            <a:gradFill rotWithShape="1">
              <a:gsLst>
                <a:gs pos="0">
                  <a:srgbClr val="E62979">
                    <a:alpha val="100000"/>
                  </a:srgbClr>
                </a:gs>
                <a:gs pos="100000">
                  <a:srgbClr val="423DC6">
                    <a:alpha val="100000"/>
                  </a:srgbClr>
                </a:gs>
              </a:gsLst>
              <a:lin ang="0"/>
            </a:gradFill>
          </p:spPr>
        </p:sp>
        <p:sp>
          <p:nvSpPr>
            <p:cNvPr id="8" name="TextBox 8"/>
            <p:cNvSpPr txBox="1"/>
            <p:nvPr/>
          </p:nvSpPr>
          <p:spPr>
            <a:xfrm>
              <a:off x="0" y="-47625"/>
              <a:ext cx="2776527" cy="34990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830446" y="817136"/>
            <a:ext cx="3862258" cy="626008"/>
          </a:xfrm>
          <a:custGeom>
            <a:avLst/>
            <a:gdLst/>
            <a:ahLst/>
            <a:cxnLst/>
            <a:rect l="l" t="t" r="r" b="b"/>
            <a:pathLst>
              <a:path w="3862258" h="626008">
                <a:moveTo>
                  <a:pt x="0" y="0"/>
                </a:moveTo>
                <a:lnTo>
                  <a:pt x="3862258" y="0"/>
                </a:lnTo>
                <a:lnTo>
                  <a:pt x="3862258" y="626007"/>
                </a:lnTo>
                <a:lnTo>
                  <a:pt x="0" y="626007"/>
                </a:lnTo>
                <a:lnTo>
                  <a:pt x="0" y="0"/>
                </a:lnTo>
                <a:close/>
              </a:path>
            </a:pathLst>
          </a:custGeom>
          <a:blipFill>
            <a:blip r:embed="rId3"/>
            <a:stretch>
              <a:fillRect/>
            </a:stretch>
          </a:blipFill>
        </p:spPr>
      </p:sp>
      <p:grpSp>
        <p:nvGrpSpPr>
          <p:cNvPr id="10" name="Group 10"/>
          <p:cNvGrpSpPr/>
          <p:nvPr/>
        </p:nvGrpSpPr>
        <p:grpSpPr>
          <a:xfrm>
            <a:off x="15424258" y="423955"/>
            <a:ext cx="1146703" cy="1242201"/>
            <a:chOff x="0" y="0"/>
            <a:chExt cx="1528937" cy="1656267"/>
          </a:xfrm>
        </p:grpSpPr>
        <p:sp>
          <p:nvSpPr>
            <p:cNvPr id="11" name="Freeform 11"/>
            <p:cNvSpPr/>
            <p:nvPr/>
          </p:nvSpPr>
          <p:spPr>
            <a:xfrm>
              <a:off x="56717" y="0"/>
              <a:ext cx="1472220" cy="1138914"/>
            </a:xfrm>
            <a:custGeom>
              <a:avLst/>
              <a:gdLst/>
              <a:ahLst/>
              <a:cxnLst/>
              <a:rect l="l" t="t" r="r" b="b"/>
              <a:pathLst>
                <a:path w="1472220" h="1138914">
                  <a:moveTo>
                    <a:pt x="0" y="0"/>
                  </a:moveTo>
                  <a:lnTo>
                    <a:pt x="1472220" y="0"/>
                  </a:lnTo>
                  <a:lnTo>
                    <a:pt x="1472220" y="1138914"/>
                  </a:lnTo>
                  <a:lnTo>
                    <a:pt x="0" y="1138914"/>
                  </a:lnTo>
                  <a:lnTo>
                    <a:pt x="0" y="0"/>
                  </a:lnTo>
                  <a:close/>
                </a:path>
              </a:pathLst>
            </a:custGeom>
            <a:blipFill>
              <a:blip r:embed="rId4"/>
              <a:stretch>
                <a:fillRect l="-43646" r="-32027" b="-75928"/>
              </a:stretch>
            </a:blipFill>
          </p:spPr>
        </p:sp>
        <p:sp>
          <p:nvSpPr>
            <p:cNvPr id="12" name="Freeform 12"/>
            <p:cNvSpPr/>
            <p:nvPr/>
          </p:nvSpPr>
          <p:spPr>
            <a:xfrm>
              <a:off x="0" y="1112266"/>
              <a:ext cx="1528937" cy="544002"/>
            </a:xfrm>
            <a:custGeom>
              <a:avLst/>
              <a:gdLst/>
              <a:ahLst/>
              <a:cxnLst/>
              <a:rect l="l" t="t" r="r" b="b"/>
              <a:pathLst>
                <a:path w="1528937" h="544002">
                  <a:moveTo>
                    <a:pt x="0" y="0"/>
                  </a:moveTo>
                  <a:lnTo>
                    <a:pt x="1528937" y="0"/>
                  </a:lnTo>
                  <a:lnTo>
                    <a:pt x="1528937" y="544001"/>
                  </a:lnTo>
                  <a:lnTo>
                    <a:pt x="0" y="544001"/>
                  </a:lnTo>
                  <a:lnTo>
                    <a:pt x="0" y="0"/>
                  </a:lnTo>
                  <a:close/>
                </a:path>
              </a:pathLst>
            </a:custGeom>
            <a:blipFill>
              <a:blip r:embed="rId5"/>
              <a:stretch>
                <a:fillRect t="-180351"/>
              </a:stretch>
            </a:blipFill>
          </p:spPr>
        </p:sp>
      </p:grpSp>
      <p:grpSp>
        <p:nvGrpSpPr>
          <p:cNvPr id="13" name="Group 13"/>
          <p:cNvGrpSpPr/>
          <p:nvPr/>
        </p:nvGrpSpPr>
        <p:grpSpPr>
          <a:xfrm>
            <a:off x="0" y="8477711"/>
            <a:ext cx="776549" cy="1809793"/>
            <a:chOff x="0" y="0"/>
            <a:chExt cx="514359" cy="1198745"/>
          </a:xfrm>
        </p:grpSpPr>
        <p:sp>
          <p:nvSpPr>
            <p:cNvPr id="14" name="Freeform 14"/>
            <p:cNvSpPr/>
            <p:nvPr/>
          </p:nvSpPr>
          <p:spPr>
            <a:xfrm>
              <a:off x="0" y="0"/>
              <a:ext cx="514359" cy="1198745"/>
            </a:xfrm>
            <a:custGeom>
              <a:avLst/>
              <a:gdLst/>
              <a:ahLst/>
              <a:cxnLst/>
              <a:rect l="l" t="t" r="r" b="b"/>
              <a:pathLst>
                <a:path w="514359" h="1198745">
                  <a:moveTo>
                    <a:pt x="0" y="0"/>
                  </a:moveTo>
                  <a:lnTo>
                    <a:pt x="311159" y="0"/>
                  </a:lnTo>
                  <a:lnTo>
                    <a:pt x="514359" y="599372"/>
                  </a:lnTo>
                  <a:lnTo>
                    <a:pt x="311159" y="1198745"/>
                  </a:lnTo>
                  <a:lnTo>
                    <a:pt x="0" y="1198745"/>
                  </a:lnTo>
                  <a:lnTo>
                    <a:pt x="203200" y="599372"/>
                  </a:lnTo>
                  <a:lnTo>
                    <a:pt x="0" y="0"/>
                  </a:lnTo>
                  <a:close/>
                </a:path>
              </a:pathLst>
            </a:custGeom>
            <a:solidFill>
              <a:srgbClr val="FFFFFF"/>
            </a:solidFill>
          </p:spPr>
        </p:sp>
        <p:sp>
          <p:nvSpPr>
            <p:cNvPr id="15" name="TextBox 15"/>
            <p:cNvSpPr txBox="1"/>
            <p:nvPr/>
          </p:nvSpPr>
          <p:spPr>
            <a:xfrm>
              <a:off x="177800" y="-47625"/>
              <a:ext cx="260359" cy="1246370"/>
            </a:xfrm>
            <a:prstGeom prst="rect">
              <a:avLst/>
            </a:prstGeom>
          </p:spPr>
          <p:txBody>
            <a:bodyPr lIns="16916" tIns="16916" rIns="16916" bIns="16916" rtlCol="0" anchor="ctr"/>
            <a:lstStyle/>
            <a:p>
              <a:pPr algn="ctr">
                <a:lnSpc>
                  <a:spcPts val="1638"/>
                </a:lnSpc>
              </a:pPr>
              <a:endParaRPr/>
            </a:p>
          </p:txBody>
        </p:sp>
      </p:grpSp>
      <p:sp>
        <p:nvSpPr>
          <p:cNvPr id="16" name="AutoShape 16"/>
          <p:cNvSpPr/>
          <p:nvPr/>
        </p:nvSpPr>
        <p:spPr>
          <a:xfrm flipH="1" flipV="1">
            <a:off x="15156828" y="769773"/>
            <a:ext cx="3849" cy="940803"/>
          </a:xfrm>
          <a:prstGeom prst="line">
            <a:avLst/>
          </a:prstGeom>
          <a:ln w="47625" cap="flat">
            <a:solidFill>
              <a:srgbClr val="FFFFFF"/>
            </a:solidFill>
            <a:prstDash val="solid"/>
            <a:headEnd type="none" w="sm" len="sm"/>
            <a:tailEnd type="none" w="sm" len="sm"/>
          </a:ln>
        </p:spPr>
      </p:sp>
      <p:sp>
        <p:nvSpPr>
          <p:cNvPr id="17" name="TextBox 17"/>
          <p:cNvSpPr txBox="1"/>
          <p:nvPr/>
        </p:nvSpPr>
        <p:spPr>
          <a:xfrm>
            <a:off x="13293294" y="846266"/>
            <a:ext cx="1599953" cy="730666"/>
          </a:xfrm>
          <a:prstGeom prst="rect">
            <a:avLst/>
          </a:prstGeom>
        </p:spPr>
        <p:txBody>
          <a:bodyPr lIns="0" tIns="0" rIns="0" bIns="0" rtlCol="0" anchor="t">
            <a:spAutoFit/>
          </a:bodyPr>
          <a:lstStyle/>
          <a:p>
            <a:pPr algn="l">
              <a:lnSpc>
                <a:spcPts val="2871"/>
              </a:lnSpc>
            </a:pPr>
            <a:r>
              <a:rPr lang="en-US" sz="2050">
                <a:solidFill>
                  <a:srgbClr val="FFFFFF"/>
                </a:solidFill>
                <a:latin typeface="Objectivity"/>
                <a:ea typeface="Objectivity"/>
                <a:cs typeface="Objectivity"/>
                <a:sym typeface="Objectivity"/>
              </a:rPr>
              <a:t>A Social Initiative by</a:t>
            </a:r>
          </a:p>
        </p:txBody>
      </p:sp>
      <p:sp>
        <p:nvSpPr>
          <p:cNvPr id="18" name="TextBox 18"/>
          <p:cNvSpPr txBox="1"/>
          <p:nvPr/>
        </p:nvSpPr>
        <p:spPr>
          <a:xfrm>
            <a:off x="1830446" y="2813144"/>
            <a:ext cx="8322056" cy="728522"/>
          </a:xfrm>
          <a:prstGeom prst="rect">
            <a:avLst/>
          </a:prstGeom>
        </p:spPr>
        <p:txBody>
          <a:bodyPr lIns="0" tIns="0" rIns="0" bIns="0" rtlCol="0" anchor="t">
            <a:spAutoFit/>
          </a:bodyPr>
          <a:lstStyle/>
          <a:p>
            <a:pPr marL="0" lvl="0" indent="0" algn="l">
              <a:lnSpc>
                <a:spcPts val="5423"/>
              </a:lnSpc>
            </a:pPr>
            <a:r>
              <a:rPr lang="en-US" sz="4800" b="1">
                <a:solidFill>
                  <a:srgbClr val="E02A7C"/>
                </a:solidFill>
                <a:latin typeface="Objectivity Bold"/>
                <a:ea typeface="Objectivity Bold"/>
                <a:cs typeface="Objectivity Bold"/>
                <a:sym typeface="Objectivity Bold"/>
              </a:rPr>
              <a:t>Prototype Demo</a:t>
            </a:r>
          </a:p>
        </p:txBody>
      </p:sp>
      <p:sp>
        <p:nvSpPr>
          <p:cNvPr id="19" name="TextBox 19"/>
          <p:cNvSpPr txBox="1"/>
          <p:nvPr/>
        </p:nvSpPr>
        <p:spPr>
          <a:xfrm>
            <a:off x="1447800" y="4533900"/>
            <a:ext cx="8042060" cy="1871090"/>
          </a:xfrm>
          <a:prstGeom prst="rect">
            <a:avLst/>
          </a:prstGeom>
        </p:spPr>
        <p:txBody>
          <a:bodyPr wrap="square" lIns="0" tIns="0" rIns="0" bIns="0" rtlCol="0" anchor="t">
            <a:spAutoFit/>
          </a:bodyPr>
          <a:lstStyle/>
          <a:p>
            <a:pPr algn="l">
              <a:lnSpc>
                <a:spcPts val="2940"/>
              </a:lnSpc>
            </a:pPr>
            <a:r>
              <a:rPr lang="en-US" sz="2799">
                <a:solidFill>
                  <a:srgbClr val="171717"/>
                </a:solidFill>
                <a:latin typeface="Objectivity"/>
                <a:ea typeface="Objectivity"/>
                <a:cs typeface="Objectivity"/>
                <a:sym typeface="Objectivity"/>
              </a:rPr>
              <a:t>It has six main options: Crop Advice, Weather, Market Prices, Vehicle Rent, Drone Services, and Alerts.At the bottom, there’s a navigation bar with icons for Home, Crops, Weather, Market, Rent, and Settings.</a:t>
            </a:r>
            <a:endParaRPr lang="en-US" sz="2799" dirty="0">
              <a:solidFill>
                <a:srgbClr val="171717"/>
              </a:solidFill>
              <a:latin typeface="Objectivity"/>
              <a:ea typeface="Objectivity"/>
              <a:cs typeface="Objectivity"/>
              <a:sym typeface="Objectivity"/>
            </a:endParaRPr>
          </a:p>
        </p:txBody>
      </p:sp>
      <p:sp>
        <p:nvSpPr>
          <p:cNvPr id="20" name="TextBox 20"/>
          <p:cNvSpPr txBox="1"/>
          <p:nvPr/>
        </p:nvSpPr>
        <p:spPr>
          <a:xfrm>
            <a:off x="1895548" y="8114530"/>
            <a:ext cx="7594312" cy="566396"/>
          </a:xfrm>
          <a:prstGeom prst="rect">
            <a:avLst/>
          </a:prstGeom>
        </p:spPr>
        <p:txBody>
          <a:bodyPr lIns="0" tIns="0" rIns="0" bIns="0" rtlCol="0" anchor="t">
            <a:spAutoFit/>
          </a:bodyPr>
          <a:lstStyle/>
          <a:p>
            <a:pPr algn="l">
              <a:lnSpc>
                <a:spcPts val="4479"/>
              </a:lnSpc>
            </a:pPr>
            <a:r>
              <a:rPr lang="en-US" sz="3199" b="1" dirty="0">
                <a:solidFill>
                  <a:srgbClr val="171717"/>
                </a:solidFill>
                <a:latin typeface="Objectivity Bold"/>
                <a:ea typeface="Objectivity Bold"/>
                <a:cs typeface="Objectivity Bold"/>
                <a:sym typeface="Objectivity Bold"/>
              </a:rPr>
              <a:t>&lt;&lt;The 360 Degree Approach&gt;&gt;</a:t>
            </a:r>
          </a:p>
        </p:txBody>
      </p:sp>
      <p:sp>
        <p:nvSpPr>
          <p:cNvPr id="21" name="TextBox 21"/>
          <p:cNvSpPr txBox="1"/>
          <p:nvPr/>
        </p:nvSpPr>
        <p:spPr>
          <a:xfrm>
            <a:off x="10296114" y="9065295"/>
            <a:ext cx="6586114" cy="306781"/>
          </a:xfrm>
          <a:prstGeom prst="rect">
            <a:avLst/>
          </a:prstGeom>
        </p:spPr>
        <p:txBody>
          <a:bodyPr lIns="0" tIns="0" rIns="0" bIns="0" rtlCol="0" anchor="t">
            <a:spAutoFit/>
          </a:bodyPr>
          <a:lstStyle/>
          <a:p>
            <a:pPr algn="ctr">
              <a:lnSpc>
                <a:spcPts val="2489"/>
              </a:lnSpc>
              <a:spcBef>
                <a:spcPct val="0"/>
              </a:spcBef>
            </a:pPr>
            <a:r>
              <a:rPr lang="en-US" sz="1778">
                <a:solidFill>
                  <a:srgbClr val="000000"/>
                </a:solidFill>
                <a:latin typeface="Objectivity"/>
                <a:ea typeface="Objectivity"/>
                <a:cs typeface="Objectivity"/>
                <a:sym typeface="Objectivity"/>
              </a:rPr>
              <a:t>Include visuals like prototypes, sketches, or CAD renders.</a:t>
            </a:r>
          </a:p>
        </p:txBody>
      </p:sp>
      <p:pic>
        <p:nvPicPr>
          <p:cNvPr id="23" name="Picture 22">
            <a:extLst>
              <a:ext uri="{FF2B5EF4-FFF2-40B4-BE49-F238E27FC236}">
                <a16:creationId xmlns:a16="http://schemas.microsoft.com/office/drawing/2014/main" id="{2422081A-6D67-42FD-BFBD-CF837DC626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2384" y="2175355"/>
            <a:ext cx="8792489" cy="6705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991015"/>
            <a:chOff x="0" y="0"/>
            <a:chExt cx="2776527" cy="302280"/>
          </a:xfrm>
        </p:grpSpPr>
        <p:sp>
          <p:nvSpPr>
            <p:cNvPr id="3" name="Freeform 3"/>
            <p:cNvSpPr/>
            <p:nvPr/>
          </p:nvSpPr>
          <p:spPr>
            <a:xfrm>
              <a:off x="0" y="0"/>
              <a:ext cx="2776527" cy="302280"/>
            </a:xfrm>
            <a:custGeom>
              <a:avLst/>
              <a:gdLst/>
              <a:ahLst/>
              <a:cxnLst/>
              <a:rect l="l" t="t" r="r" b="b"/>
              <a:pathLst>
                <a:path w="2776527" h="302280">
                  <a:moveTo>
                    <a:pt x="0" y="0"/>
                  </a:moveTo>
                  <a:lnTo>
                    <a:pt x="2776527" y="0"/>
                  </a:lnTo>
                  <a:lnTo>
                    <a:pt x="2776527" y="302280"/>
                  </a:lnTo>
                  <a:lnTo>
                    <a:pt x="0" y="302280"/>
                  </a:lnTo>
                  <a:close/>
                </a:path>
              </a:pathLst>
            </a:custGeom>
            <a:gradFill rotWithShape="1">
              <a:gsLst>
                <a:gs pos="0">
                  <a:srgbClr val="E62979">
                    <a:alpha val="100000"/>
                  </a:srgbClr>
                </a:gs>
                <a:gs pos="100000">
                  <a:srgbClr val="423DC6">
                    <a:alpha val="100000"/>
                  </a:srgbClr>
                </a:gs>
              </a:gsLst>
              <a:lin ang="0"/>
            </a:gradFill>
          </p:spPr>
        </p:sp>
        <p:sp>
          <p:nvSpPr>
            <p:cNvPr id="4" name="TextBox 4"/>
            <p:cNvSpPr txBox="1"/>
            <p:nvPr/>
          </p:nvSpPr>
          <p:spPr>
            <a:xfrm>
              <a:off x="0" y="-47625"/>
              <a:ext cx="2776527" cy="34990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830446" y="817136"/>
            <a:ext cx="3862258" cy="626008"/>
          </a:xfrm>
          <a:custGeom>
            <a:avLst/>
            <a:gdLst/>
            <a:ahLst/>
            <a:cxnLst/>
            <a:rect l="l" t="t" r="r" b="b"/>
            <a:pathLst>
              <a:path w="3862258" h="626008">
                <a:moveTo>
                  <a:pt x="0" y="0"/>
                </a:moveTo>
                <a:lnTo>
                  <a:pt x="3862258" y="0"/>
                </a:lnTo>
                <a:lnTo>
                  <a:pt x="3862258" y="626007"/>
                </a:lnTo>
                <a:lnTo>
                  <a:pt x="0" y="626007"/>
                </a:lnTo>
                <a:lnTo>
                  <a:pt x="0" y="0"/>
                </a:lnTo>
                <a:close/>
              </a:path>
            </a:pathLst>
          </a:custGeom>
          <a:blipFill>
            <a:blip r:embed="rId3"/>
            <a:stretch>
              <a:fillRect/>
            </a:stretch>
          </a:blipFill>
        </p:spPr>
      </p:sp>
      <p:sp>
        <p:nvSpPr>
          <p:cNvPr id="6" name="TextBox 6"/>
          <p:cNvSpPr txBox="1"/>
          <p:nvPr/>
        </p:nvSpPr>
        <p:spPr>
          <a:xfrm>
            <a:off x="13293294" y="846266"/>
            <a:ext cx="1599953" cy="730666"/>
          </a:xfrm>
          <a:prstGeom prst="rect">
            <a:avLst/>
          </a:prstGeom>
        </p:spPr>
        <p:txBody>
          <a:bodyPr lIns="0" tIns="0" rIns="0" bIns="0" rtlCol="0" anchor="t">
            <a:spAutoFit/>
          </a:bodyPr>
          <a:lstStyle/>
          <a:p>
            <a:pPr algn="l">
              <a:lnSpc>
                <a:spcPts val="2871"/>
              </a:lnSpc>
            </a:pPr>
            <a:r>
              <a:rPr lang="en-US" sz="2050">
                <a:solidFill>
                  <a:srgbClr val="FFFFFF"/>
                </a:solidFill>
                <a:latin typeface="Objectivity"/>
                <a:ea typeface="Objectivity"/>
                <a:cs typeface="Objectivity"/>
                <a:sym typeface="Objectivity"/>
              </a:rPr>
              <a:t>A Social Initiative by</a:t>
            </a:r>
          </a:p>
        </p:txBody>
      </p:sp>
      <p:grpSp>
        <p:nvGrpSpPr>
          <p:cNvPr id="7" name="Group 7"/>
          <p:cNvGrpSpPr/>
          <p:nvPr/>
        </p:nvGrpSpPr>
        <p:grpSpPr>
          <a:xfrm>
            <a:off x="15424258" y="423955"/>
            <a:ext cx="1146703" cy="1242201"/>
            <a:chOff x="0" y="0"/>
            <a:chExt cx="1528937" cy="1656267"/>
          </a:xfrm>
        </p:grpSpPr>
        <p:sp>
          <p:nvSpPr>
            <p:cNvPr id="8" name="Freeform 8"/>
            <p:cNvSpPr/>
            <p:nvPr/>
          </p:nvSpPr>
          <p:spPr>
            <a:xfrm>
              <a:off x="56717" y="0"/>
              <a:ext cx="1472220" cy="1138914"/>
            </a:xfrm>
            <a:custGeom>
              <a:avLst/>
              <a:gdLst/>
              <a:ahLst/>
              <a:cxnLst/>
              <a:rect l="l" t="t" r="r" b="b"/>
              <a:pathLst>
                <a:path w="1472220" h="1138914">
                  <a:moveTo>
                    <a:pt x="0" y="0"/>
                  </a:moveTo>
                  <a:lnTo>
                    <a:pt x="1472220" y="0"/>
                  </a:lnTo>
                  <a:lnTo>
                    <a:pt x="1472220" y="1138914"/>
                  </a:lnTo>
                  <a:lnTo>
                    <a:pt x="0" y="1138914"/>
                  </a:lnTo>
                  <a:lnTo>
                    <a:pt x="0" y="0"/>
                  </a:lnTo>
                  <a:close/>
                </a:path>
              </a:pathLst>
            </a:custGeom>
            <a:blipFill>
              <a:blip r:embed="rId4"/>
              <a:stretch>
                <a:fillRect l="-43646" r="-32027" b="-75928"/>
              </a:stretch>
            </a:blipFill>
          </p:spPr>
        </p:sp>
        <p:sp>
          <p:nvSpPr>
            <p:cNvPr id="9" name="Freeform 9"/>
            <p:cNvSpPr/>
            <p:nvPr/>
          </p:nvSpPr>
          <p:spPr>
            <a:xfrm>
              <a:off x="0" y="1112266"/>
              <a:ext cx="1528937" cy="544002"/>
            </a:xfrm>
            <a:custGeom>
              <a:avLst/>
              <a:gdLst/>
              <a:ahLst/>
              <a:cxnLst/>
              <a:rect l="l" t="t" r="r" b="b"/>
              <a:pathLst>
                <a:path w="1528937" h="544002">
                  <a:moveTo>
                    <a:pt x="0" y="0"/>
                  </a:moveTo>
                  <a:lnTo>
                    <a:pt x="1528937" y="0"/>
                  </a:lnTo>
                  <a:lnTo>
                    <a:pt x="1528937" y="544001"/>
                  </a:lnTo>
                  <a:lnTo>
                    <a:pt x="0" y="544001"/>
                  </a:lnTo>
                  <a:lnTo>
                    <a:pt x="0" y="0"/>
                  </a:lnTo>
                  <a:close/>
                </a:path>
              </a:pathLst>
            </a:custGeom>
            <a:blipFill>
              <a:blip r:embed="rId5"/>
              <a:stretch>
                <a:fillRect t="-180351"/>
              </a:stretch>
            </a:blipFill>
          </p:spPr>
        </p:sp>
      </p:grpSp>
      <p:grpSp>
        <p:nvGrpSpPr>
          <p:cNvPr id="10" name="Group 10"/>
          <p:cNvGrpSpPr/>
          <p:nvPr/>
        </p:nvGrpSpPr>
        <p:grpSpPr>
          <a:xfrm>
            <a:off x="0" y="8477711"/>
            <a:ext cx="776549" cy="1809793"/>
            <a:chOff x="0" y="0"/>
            <a:chExt cx="514359" cy="1198745"/>
          </a:xfrm>
        </p:grpSpPr>
        <p:sp>
          <p:nvSpPr>
            <p:cNvPr id="11" name="Freeform 11"/>
            <p:cNvSpPr/>
            <p:nvPr/>
          </p:nvSpPr>
          <p:spPr>
            <a:xfrm>
              <a:off x="0" y="0"/>
              <a:ext cx="514359" cy="1198745"/>
            </a:xfrm>
            <a:custGeom>
              <a:avLst/>
              <a:gdLst/>
              <a:ahLst/>
              <a:cxnLst/>
              <a:rect l="l" t="t" r="r" b="b"/>
              <a:pathLst>
                <a:path w="514359" h="1198745">
                  <a:moveTo>
                    <a:pt x="0" y="0"/>
                  </a:moveTo>
                  <a:lnTo>
                    <a:pt x="311159" y="0"/>
                  </a:lnTo>
                  <a:lnTo>
                    <a:pt x="514359" y="599372"/>
                  </a:lnTo>
                  <a:lnTo>
                    <a:pt x="311159" y="1198745"/>
                  </a:lnTo>
                  <a:lnTo>
                    <a:pt x="0" y="1198745"/>
                  </a:lnTo>
                  <a:lnTo>
                    <a:pt x="203200" y="599372"/>
                  </a:lnTo>
                  <a:lnTo>
                    <a:pt x="0" y="0"/>
                  </a:lnTo>
                  <a:close/>
                </a:path>
              </a:pathLst>
            </a:custGeom>
            <a:solidFill>
              <a:srgbClr val="FFFFFF"/>
            </a:solidFill>
          </p:spPr>
        </p:sp>
        <p:sp>
          <p:nvSpPr>
            <p:cNvPr id="12" name="TextBox 12"/>
            <p:cNvSpPr txBox="1"/>
            <p:nvPr/>
          </p:nvSpPr>
          <p:spPr>
            <a:xfrm>
              <a:off x="177800" y="-47625"/>
              <a:ext cx="260359" cy="1246370"/>
            </a:xfrm>
            <a:prstGeom prst="rect">
              <a:avLst/>
            </a:prstGeom>
          </p:spPr>
          <p:txBody>
            <a:bodyPr lIns="16916" tIns="16916" rIns="16916" bIns="16916" rtlCol="0" anchor="ctr"/>
            <a:lstStyle/>
            <a:p>
              <a:pPr algn="ctr">
                <a:lnSpc>
                  <a:spcPts val="1638"/>
                </a:lnSpc>
              </a:pPr>
              <a:endParaRPr/>
            </a:p>
          </p:txBody>
        </p:sp>
      </p:grpSp>
      <p:sp>
        <p:nvSpPr>
          <p:cNvPr id="13" name="AutoShape 13"/>
          <p:cNvSpPr/>
          <p:nvPr/>
        </p:nvSpPr>
        <p:spPr>
          <a:xfrm flipH="1" flipV="1">
            <a:off x="15156828" y="769773"/>
            <a:ext cx="3849" cy="940803"/>
          </a:xfrm>
          <a:prstGeom prst="line">
            <a:avLst/>
          </a:prstGeom>
          <a:ln w="47625" cap="flat">
            <a:solidFill>
              <a:srgbClr val="FFFFFF"/>
            </a:solidFill>
            <a:prstDash val="solid"/>
            <a:headEnd type="none" w="sm" len="sm"/>
            <a:tailEnd type="none" w="sm" len="sm"/>
          </a:ln>
        </p:spPr>
      </p:sp>
      <p:sp>
        <p:nvSpPr>
          <p:cNvPr id="15" name="TextBox 15"/>
          <p:cNvSpPr txBox="1"/>
          <p:nvPr/>
        </p:nvSpPr>
        <p:spPr>
          <a:xfrm>
            <a:off x="716534" y="4065248"/>
            <a:ext cx="17089629" cy="2483372"/>
          </a:xfrm>
          <a:prstGeom prst="rect">
            <a:avLst/>
          </a:prstGeom>
        </p:spPr>
        <p:txBody>
          <a:bodyPr wrap="square" lIns="0" tIns="0" rIns="0" bIns="0" rtlCol="0" anchor="t">
            <a:spAutoFit/>
          </a:bodyPr>
          <a:lstStyle/>
          <a:p>
            <a:pPr marL="457200" indent="-457200" algn="l">
              <a:lnSpc>
                <a:spcPts val="3919"/>
              </a:lnSpc>
              <a:buFont typeface="Arial" panose="020B0604020202020204" pitchFamily="34" charset="0"/>
              <a:buChar char="•"/>
            </a:pPr>
            <a:r>
              <a:rPr lang="en-US" sz="2800" dirty="0">
                <a:solidFill>
                  <a:srgbClr val="171717"/>
                </a:solidFill>
                <a:latin typeface="Objectivity"/>
                <a:ea typeface="Objectivity"/>
                <a:cs typeface="Objectivity"/>
                <a:sym typeface="Objectivity"/>
              </a:rPr>
              <a:t>Farmers – empowered decision-making, higher profits, reduced exploitation.</a:t>
            </a:r>
          </a:p>
          <a:p>
            <a:pPr marL="457200" indent="-457200" algn="l">
              <a:lnSpc>
                <a:spcPts val="3919"/>
              </a:lnSpc>
              <a:buFont typeface="Arial" panose="020B0604020202020204" pitchFamily="34" charset="0"/>
              <a:buChar char="•"/>
            </a:pPr>
            <a:r>
              <a:rPr lang="en-US" sz="2800" dirty="0">
                <a:solidFill>
                  <a:srgbClr val="171717"/>
                </a:solidFill>
                <a:latin typeface="Objectivity"/>
                <a:ea typeface="Objectivity"/>
                <a:cs typeface="Objectivity"/>
                <a:sym typeface="Objectivity"/>
              </a:rPr>
              <a:t>Rural communities – uplifted economy and better living standards.</a:t>
            </a:r>
          </a:p>
          <a:p>
            <a:pPr marL="457200" indent="-457200" algn="l">
              <a:lnSpc>
                <a:spcPts val="3919"/>
              </a:lnSpc>
              <a:buFont typeface="Arial" panose="020B0604020202020204" pitchFamily="34" charset="0"/>
              <a:buChar char="•"/>
            </a:pPr>
            <a:r>
              <a:rPr lang="en-US" sz="2800" dirty="0">
                <a:solidFill>
                  <a:srgbClr val="171717"/>
                </a:solidFill>
                <a:latin typeface="Objectivity"/>
                <a:ea typeface="Objectivity"/>
                <a:cs typeface="Objectivity"/>
                <a:sym typeface="Objectivity"/>
              </a:rPr>
              <a:t>Agricultural networks – streamlined supply chains and reduced losses.</a:t>
            </a:r>
          </a:p>
          <a:p>
            <a:pPr marL="457200" indent="-457200" algn="l">
              <a:lnSpc>
                <a:spcPts val="3919"/>
              </a:lnSpc>
              <a:buFont typeface="Arial" panose="020B0604020202020204" pitchFamily="34" charset="0"/>
              <a:buChar char="•"/>
            </a:pPr>
            <a:r>
              <a:rPr lang="en-US" sz="2800" dirty="0">
                <a:solidFill>
                  <a:srgbClr val="171717"/>
                </a:solidFill>
                <a:latin typeface="Objectivity"/>
                <a:ea typeface="Objectivity"/>
                <a:cs typeface="Objectivity"/>
                <a:sym typeface="Objectivity"/>
              </a:rPr>
              <a:t>Policy makers &amp; NGOs – real-time insights to support meaningful interventions.</a:t>
            </a:r>
          </a:p>
          <a:p>
            <a:pPr marL="457200" indent="-457200" algn="l">
              <a:lnSpc>
                <a:spcPts val="3919"/>
              </a:lnSpc>
              <a:buFont typeface="Arial" panose="020B0604020202020204" pitchFamily="34" charset="0"/>
              <a:buChar char="•"/>
            </a:pPr>
            <a:r>
              <a:rPr lang="en-US" sz="2800" dirty="0">
                <a:solidFill>
                  <a:srgbClr val="171717"/>
                </a:solidFill>
                <a:latin typeface="Objectivity"/>
                <a:ea typeface="Objectivity"/>
                <a:cs typeface="Objectivity"/>
                <a:sym typeface="Objectivity"/>
              </a:rPr>
              <a:t>Future generations – sustainable farming practices securing food and environment.</a:t>
            </a:r>
          </a:p>
        </p:txBody>
      </p:sp>
      <p:sp>
        <p:nvSpPr>
          <p:cNvPr id="16" name="TextBox 16"/>
          <p:cNvSpPr txBox="1"/>
          <p:nvPr/>
        </p:nvSpPr>
        <p:spPr>
          <a:xfrm>
            <a:off x="460468" y="2476474"/>
            <a:ext cx="8322056" cy="728522"/>
          </a:xfrm>
          <a:prstGeom prst="rect">
            <a:avLst/>
          </a:prstGeom>
        </p:spPr>
        <p:txBody>
          <a:bodyPr lIns="0" tIns="0" rIns="0" bIns="0" rtlCol="0" anchor="t">
            <a:spAutoFit/>
          </a:bodyPr>
          <a:lstStyle/>
          <a:p>
            <a:pPr marL="0" lvl="0" indent="0" algn="l">
              <a:lnSpc>
                <a:spcPts val="5423"/>
              </a:lnSpc>
            </a:pPr>
            <a:r>
              <a:rPr lang="en-US" sz="4800" b="1" dirty="0">
                <a:solidFill>
                  <a:srgbClr val="E02A7C"/>
                </a:solidFill>
                <a:latin typeface="Objectivity Bold"/>
                <a:ea typeface="Objectivity Bold"/>
                <a:cs typeface="Objectivity Bold"/>
                <a:sym typeface="Objectivity Bold"/>
              </a:rPr>
              <a:t>Social Impact</a:t>
            </a:r>
          </a:p>
        </p:txBody>
      </p:sp>
    </p:spTree>
    <p:extLst>
      <p:ext uri="{BB962C8B-B14F-4D97-AF65-F5344CB8AC3E}">
        <p14:creationId xmlns:p14="http://schemas.microsoft.com/office/powerpoint/2010/main" val="369276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991015"/>
            <a:chOff x="0" y="0"/>
            <a:chExt cx="2776527" cy="302280"/>
          </a:xfrm>
        </p:grpSpPr>
        <p:sp>
          <p:nvSpPr>
            <p:cNvPr id="3" name="Freeform 3"/>
            <p:cNvSpPr/>
            <p:nvPr/>
          </p:nvSpPr>
          <p:spPr>
            <a:xfrm>
              <a:off x="0" y="0"/>
              <a:ext cx="2776527" cy="302280"/>
            </a:xfrm>
            <a:custGeom>
              <a:avLst/>
              <a:gdLst/>
              <a:ahLst/>
              <a:cxnLst/>
              <a:rect l="l" t="t" r="r" b="b"/>
              <a:pathLst>
                <a:path w="2776527" h="302280">
                  <a:moveTo>
                    <a:pt x="0" y="0"/>
                  </a:moveTo>
                  <a:lnTo>
                    <a:pt x="2776527" y="0"/>
                  </a:lnTo>
                  <a:lnTo>
                    <a:pt x="2776527" y="302280"/>
                  </a:lnTo>
                  <a:lnTo>
                    <a:pt x="0" y="302280"/>
                  </a:lnTo>
                  <a:close/>
                </a:path>
              </a:pathLst>
            </a:custGeom>
            <a:gradFill rotWithShape="1">
              <a:gsLst>
                <a:gs pos="0">
                  <a:srgbClr val="E62979">
                    <a:alpha val="100000"/>
                  </a:srgbClr>
                </a:gs>
                <a:gs pos="100000">
                  <a:srgbClr val="423DC6">
                    <a:alpha val="100000"/>
                  </a:srgbClr>
                </a:gs>
              </a:gsLst>
              <a:lin ang="0"/>
            </a:gradFill>
          </p:spPr>
        </p:sp>
        <p:sp>
          <p:nvSpPr>
            <p:cNvPr id="4" name="TextBox 4"/>
            <p:cNvSpPr txBox="1"/>
            <p:nvPr/>
          </p:nvSpPr>
          <p:spPr>
            <a:xfrm>
              <a:off x="0" y="-47625"/>
              <a:ext cx="2776527" cy="34990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830446" y="817136"/>
            <a:ext cx="3862258" cy="626008"/>
          </a:xfrm>
          <a:custGeom>
            <a:avLst/>
            <a:gdLst/>
            <a:ahLst/>
            <a:cxnLst/>
            <a:rect l="l" t="t" r="r" b="b"/>
            <a:pathLst>
              <a:path w="3862258" h="626008">
                <a:moveTo>
                  <a:pt x="0" y="0"/>
                </a:moveTo>
                <a:lnTo>
                  <a:pt x="3862258" y="0"/>
                </a:lnTo>
                <a:lnTo>
                  <a:pt x="3862258" y="626007"/>
                </a:lnTo>
                <a:lnTo>
                  <a:pt x="0" y="626007"/>
                </a:lnTo>
                <a:lnTo>
                  <a:pt x="0" y="0"/>
                </a:lnTo>
                <a:close/>
              </a:path>
            </a:pathLst>
          </a:custGeom>
          <a:blipFill>
            <a:blip r:embed="rId3"/>
            <a:stretch>
              <a:fillRect/>
            </a:stretch>
          </a:blipFill>
        </p:spPr>
      </p:sp>
      <p:sp>
        <p:nvSpPr>
          <p:cNvPr id="6" name="TextBox 6"/>
          <p:cNvSpPr txBox="1"/>
          <p:nvPr/>
        </p:nvSpPr>
        <p:spPr>
          <a:xfrm>
            <a:off x="13293294" y="846266"/>
            <a:ext cx="1599953" cy="730666"/>
          </a:xfrm>
          <a:prstGeom prst="rect">
            <a:avLst/>
          </a:prstGeom>
        </p:spPr>
        <p:txBody>
          <a:bodyPr lIns="0" tIns="0" rIns="0" bIns="0" rtlCol="0" anchor="t">
            <a:spAutoFit/>
          </a:bodyPr>
          <a:lstStyle/>
          <a:p>
            <a:pPr algn="l">
              <a:lnSpc>
                <a:spcPts val="2871"/>
              </a:lnSpc>
            </a:pPr>
            <a:r>
              <a:rPr lang="en-US" sz="2050">
                <a:solidFill>
                  <a:srgbClr val="FFFFFF"/>
                </a:solidFill>
                <a:latin typeface="Objectivity"/>
                <a:ea typeface="Objectivity"/>
                <a:cs typeface="Objectivity"/>
                <a:sym typeface="Objectivity"/>
              </a:rPr>
              <a:t>A Social Initiative by</a:t>
            </a:r>
          </a:p>
        </p:txBody>
      </p:sp>
      <p:grpSp>
        <p:nvGrpSpPr>
          <p:cNvPr id="7" name="Group 7"/>
          <p:cNvGrpSpPr/>
          <p:nvPr/>
        </p:nvGrpSpPr>
        <p:grpSpPr>
          <a:xfrm>
            <a:off x="15424258" y="423955"/>
            <a:ext cx="1146703" cy="1242201"/>
            <a:chOff x="0" y="0"/>
            <a:chExt cx="1528937" cy="1656267"/>
          </a:xfrm>
        </p:grpSpPr>
        <p:sp>
          <p:nvSpPr>
            <p:cNvPr id="8" name="Freeform 8"/>
            <p:cNvSpPr/>
            <p:nvPr/>
          </p:nvSpPr>
          <p:spPr>
            <a:xfrm>
              <a:off x="56717" y="0"/>
              <a:ext cx="1472220" cy="1138914"/>
            </a:xfrm>
            <a:custGeom>
              <a:avLst/>
              <a:gdLst/>
              <a:ahLst/>
              <a:cxnLst/>
              <a:rect l="l" t="t" r="r" b="b"/>
              <a:pathLst>
                <a:path w="1472220" h="1138914">
                  <a:moveTo>
                    <a:pt x="0" y="0"/>
                  </a:moveTo>
                  <a:lnTo>
                    <a:pt x="1472220" y="0"/>
                  </a:lnTo>
                  <a:lnTo>
                    <a:pt x="1472220" y="1138914"/>
                  </a:lnTo>
                  <a:lnTo>
                    <a:pt x="0" y="1138914"/>
                  </a:lnTo>
                  <a:lnTo>
                    <a:pt x="0" y="0"/>
                  </a:lnTo>
                  <a:close/>
                </a:path>
              </a:pathLst>
            </a:custGeom>
            <a:blipFill>
              <a:blip r:embed="rId4"/>
              <a:stretch>
                <a:fillRect l="-43646" r="-32027" b="-75928"/>
              </a:stretch>
            </a:blipFill>
          </p:spPr>
        </p:sp>
        <p:sp>
          <p:nvSpPr>
            <p:cNvPr id="9" name="Freeform 9"/>
            <p:cNvSpPr/>
            <p:nvPr/>
          </p:nvSpPr>
          <p:spPr>
            <a:xfrm>
              <a:off x="0" y="1112266"/>
              <a:ext cx="1528937" cy="544002"/>
            </a:xfrm>
            <a:custGeom>
              <a:avLst/>
              <a:gdLst/>
              <a:ahLst/>
              <a:cxnLst/>
              <a:rect l="l" t="t" r="r" b="b"/>
              <a:pathLst>
                <a:path w="1528937" h="544002">
                  <a:moveTo>
                    <a:pt x="0" y="0"/>
                  </a:moveTo>
                  <a:lnTo>
                    <a:pt x="1528937" y="0"/>
                  </a:lnTo>
                  <a:lnTo>
                    <a:pt x="1528937" y="544001"/>
                  </a:lnTo>
                  <a:lnTo>
                    <a:pt x="0" y="544001"/>
                  </a:lnTo>
                  <a:lnTo>
                    <a:pt x="0" y="0"/>
                  </a:lnTo>
                  <a:close/>
                </a:path>
              </a:pathLst>
            </a:custGeom>
            <a:blipFill>
              <a:blip r:embed="rId5"/>
              <a:stretch>
                <a:fillRect t="-180351"/>
              </a:stretch>
            </a:blipFill>
          </p:spPr>
        </p:sp>
      </p:grpSp>
      <p:grpSp>
        <p:nvGrpSpPr>
          <p:cNvPr id="10" name="Group 10"/>
          <p:cNvGrpSpPr/>
          <p:nvPr/>
        </p:nvGrpSpPr>
        <p:grpSpPr>
          <a:xfrm>
            <a:off x="0" y="8477711"/>
            <a:ext cx="776549" cy="1809793"/>
            <a:chOff x="0" y="0"/>
            <a:chExt cx="514359" cy="1198745"/>
          </a:xfrm>
        </p:grpSpPr>
        <p:sp>
          <p:nvSpPr>
            <p:cNvPr id="11" name="Freeform 11"/>
            <p:cNvSpPr/>
            <p:nvPr/>
          </p:nvSpPr>
          <p:spPr>
            <a:xfrm>
              <a:off x="0" y="0"/>
              <a:ext cx="514359" cy="1198745"/>
            </a:xfrm>
            <a:custGeom>
              <a:avLst/>
              <a:gdLst/>
              <a:ahLst/>
              <a:cxnLst/>
              <a:rect l="l" t="t" r="r" b="b"/>
              <a:pathLst>
                <a:path w="514359" h="1198745">
                  <a:moveTo>
                    <a:pt x="0" y="0"/>
                  </a:moveTo>
                  <a:lnTo>
                    <a:pt x="311159" y="0"/>
                  </a:lnTo>
                  <a:lnTo>
                    <a:pt x="514359" y="599372"/>
                  </a:lnTo>
                  <a:lnTo>
                    <a:pt x="311159" y="1198745"/>
                  </a:lnTo>
                  <a:lnTo>
                    <a:pt x="0" y="1198745"/>
                  </a:lnTo>
                  <a:lnTo>
                    <a:pt x="203200" y="599372"/>
                  </a:lnTo>
                  <a:lnTo>
                    <a:pt x="0" y="0"/>
                  </a:lnTo>
                  <a:close/>
                </a:path>
              </a:pathLst>
            </a:custGeom>
            <a:solidFill>
              <a:srgbClr val="FFFFFF"/>
            </a:solidFill>
          </p:spPr>
        </p:sp>
        <p:sp>
          <p:nvSpPr>
            <p:cNvPr id="12" name="TextBox 12"/>
            <p:cNvSpPr txBox="1"/>
            <p:nvPr/>
          </p:nvSpPr>
          <p:spPr>
            <a:xfrm>
              <a:off x="177800" y="-47625"/>
              <a:ext cx="260359" cy="1246370"/>
            </a:xfrm>
            <a:prstGeom prst="rect">
              <a:avLst/>
            </a:prstGeom>
          </p:spPr>
          <p:txBody>
            <a:bodyPr lIns="16916" tIns="16916" rIns="16916" bIns="16916" rtlCol="0" anchor="ctr"/>
            <a:lstStyle/>
            <a:p>
              <a:pPr algn="ctr">
                <a:lnSpc>
                  <a:spcPts val="1638"/>
                </a:lnSpc>
              </a:pPr>
              <a:endParaRPr/>
            </a:p>
          </p:txBody>
        </p:sp>
      </p:grpSp>
      <p:sp>
        <p:nvSpPr>
          <p:cNvPr id="13" name="AutoShape 13"/>
          <p:cNvSpPr/>
          <p:nvPr/>
        </p:nvSpPr>
        <p:spPr>
          <a:xfrm flipH="1" flipV="1">
            <a:off x="15156828" y="769773"/>
            <a:ext cx="3849" cy="940803"/>
          </a:xfrm>
          <a:prstGeom prst="line">
            <a:avLst/>
          </a:prstGeom>
          <a:ln w="47625" cap="flat">
            <a:solidFill>
              <a:srgbClr val="FFFFFF"/>
            </a:solidFill>
            <a:prstDash val="solid"/>
            <a:headEnd type="none" w="sm" len="sm"/>
            <a:tailEnd type="none" w="sm" len="sm"/>
          </a:ln>
        </p:spPr>
      </p:sp>
      <p:sp>
        <p:nvSpPr>
          <p:cNvPr id="14" name="TextBox 14"/>
          <p:cNvSpPr txBox="1"/>
          <p:nvPr/>
        </p:nvSpPr>
        <p:spPr>
          <a:xfrm>
            <a:off x="1236207" y="3771900"/>
            <a:ext cx="6836858" cy="498213"/>
          </a:xfrm>
          <a:prstGeom prst="rect">
            <a:avLst/>
          </a:prstGeom>
        </p:spPr>
        <p:txBody>
          <a:bodyPr wrap="square" lIns="0" tIns="0" rIns="0" bIns="0" rtlCol="0" anchor="t">
            <a:spAutoFit/>
          </a:bodyPr>
          <a:lstStyle/>
          <a:p>
            <a:pPr algn="l">
              <a:lnSpc>
                <a:spcPts val="3919"/>
              </a:lnSpc>
            </a:pPr>
            <a:r>
              <a:rPr lang="en-US" sz="3200" b="1" dirty="0">
                <a:solidFill>
                  <a:srgbClr val="171717"/>
                </a:solidFill>
                <a:latin typeface="Objectivity Bold"/>
                <a:ea typeface="Objectivity Bold"/>
                <a:cs typeface="Objectivity Bold"/>
                <a:sym typeface="Objectivity Bold"/>
              </a:rPr>
              <a:t>Impact</a:t>
            </a:r>
          </a:p>
        </p:txBody>
      </p:sp>
      <p:sp>
        <p:nvSpPr>
          <p:cNvPr id="15" name="TextBox 15"/>
          <p:cNvSpPr txBox="1"/>
          <p:nvPr/>
        </p:nvSpPr>
        <p:spPr>
          <a:xfrm>
            <a:off x="882103" y="4610100"/>
            <a:ext cx="7684791" cy="4343497"/>
          </a:xfrm>
          <a:prstGeom prst="rect">
            <a:avLst/>
          </a:prstGeom>
        </p:spPr>
        <p:txBody>
          <a:bodyPr wrap="square" lIns="0" tIns="0" rIns="0" bIns="0" rtlCol="0" anchor="t">
            <a:spAutoFit/>
          </a:bodyPr>
          <a:lstStyle/>
          <a:p>
            <a:pPr marL="342900" indent="-342900" algn="l">
              <a:lnSpc>
                <a:spcPts val="3360"/>
              </a:lnSpc>
              <a:buFont typeface="Wingdings" panose="05000000000000000000" pitchFamily="2" charset="2"/>
              <a:buChar char="§"/>
            </a:pPr>
            <a:r>
              <a:rPr lang="en-US" sz="2400" dirty="0">
                <a:solidFill>
                  <a:srgbClr val="171717"/>
                </a:solidFill>
                <a:latin typeface="Objectivity"/>
                <a:ea typeface="Objectivity"/>
                <a:cs typeface="Objectivity"/>
                <a:sym typeface="Objectivity"/>
              </a:rPr>
              <a:t> Empowers farmers with real-time crop advice, weather alerts, and market insights</a:t>
            </a:r>
          </a:p>
          <a:p>
            <a:pPr marL="342900" indent="-342900" algn="l">
              <a:lnSpc>
                <a:spcPts val="3360"/>
              </a:lnSpc>
              <a:buFont typeface="Wingdings" panose="05000000000000000000" pitchFamily="2" charset="2"/>
              <a:buChar char="§"/>
            </a:pPr>
            <a:r>
              <a:rPr lang="en-US" sz="2400" dirty="0">
                <a:solidFill>
                  <a:srgbClr val="171717"/>
                </a:solidFill>
                <a:latin typeface="Objectivity"/>
                <a:ea typeface="Objectivity"/>
                <a:cs typeface="Objectivity"/>
                <a:sym typeface="Objectivity"/>
              </a:rPr>
              <a:t>Voice translation enables even non-literate farmers to access information easily.</a:t>
            </a:r>
          </a:p>
          <a:p>
            <a:pPr marL="342900" indent="-342900" algn="l">
              <a:lnSpc>
                <a:spcPts val="3360"/>
              </a:lnSpc>
              <a:buFont typeface="Wingdings" panose="05000000000000000000" pitchFamily="2" charset="2"/>
              <a:buChar char="§"/>
            </a:pPr>
            <a:r>
              <a:rPr lang="en-US" sz="2400" dirty="0">
                <a:solidFill>
                  <a:srgbClr val="171717"/>
                </a:solidFill>
                <a:latin typeface="Objectivity"/>
                <a:ea typeface="Objectivity"/>
                <a:cs typeface="Objectivity"/>
                <a:sym typeface="Objectivity"/>
              </a:rPr>
              <a:t>Agri-Tech Rentals make modern machines affordable and shared among farmers.</a:t>
            </a:r>
          </a:p>
          <a:p>
            <a:pPr marL="342900" indent="-342900" algn="l">
              <a:lnSpc>
                <a:spcPts val="3360"/>
              </a:lnSpc>
              <a:buFont typeface="Wingdings" panose="05000000000000000000" pitchFamily="2" charset="2"/>
              <a:buChar char="§"/>
            </a:pPr>
            <a:r>
              <a:rPr lang="en-US" sz="2400" dirty="0" err="1">
                <a:solidFill>
                  <a:srgbClr val="171717"/>
                </a:solidFill>
                <a:latin typeface="Objectivity"/>
                <a:ea typeface="Objectivity"/>
                <a:cs typeface="Objectivity"/>
                <a:sym typeface="Objectivity"/>
              </a:rPr>
              <a:t>DaaS</a:t>
            </a:r>
            <a:r>
              <a:rPr lang="en-US" sz="2400" dirty="0">
                <a:solidFill>
                  <a:srgbClr val="171717"/>
                </a:solidFill>
                <a:latin typeface="Objectivity"/>
                <a:ea typeface="Objectivity"/>
                <a:cs typeface="Objectivity"/>
                <a:sym typeface="Objectivity"/>
              </a:rPr>
              <a:t> (Data-as-a-Service) helps analyze soil, climate, and yield for smart </a:t>
            </a:r>
            <a:r>
              <a:rPr lang="en-US" sz="2400" dirty="0" err="1">
                <a:solidFill>
                  <a:srgbClr val="171717"/>
                </a:solidFill>
                <a:latin typeface="Objectivity"/>
                <a:ea typeface="Objectivity"/>
                <a:cs typeface="Objectivity"/>
                <a:sym typeface="Objectivity"/>
              </a:rPr>
              <a:t>farming.Builds</a:t>
            </a:r>
            <a:r>
              <a:rPr lang="en-US" sz="2400" dirty="0">
                <a:solidFill>
                  <a:srgbClr val="171717"/>
                </a:solidFill>
                <a:latin typeface="Objectivity"/>
                <a:ea typeface="Objectivity"/>
                <a:cs typeface="Objectivity"/>
                <a:sym typeface="Objectivity"/>
              </a:rPr>
              <a:t> a digitally connected, self-reliant rural ecosystem aligned with </a:t>
            </a:r>
            <a:r>
              <a:rPr lang="en-US" sz="2400" dirty="0" err="1">
                <a:solidFill>
                  <a:srgbClr val="171717"/>
                </a:solidFill>
                <a:latin typeface="Objectivity"/>
                <a:ea typeface="Objectivity"/>
                <a:cs typeface="Objectivity"/>
                <a:sym typeface="Objectivity"/>
              </a:rPr>
              <a:t>Viksit</a:t>
            </a:r>
            <a:r>
              <a:rPr lang="en-US" sz="2400" dirty="0">
                <a:solidFill>
                  <a:srgbClr val="171717"/>
                </a:solidFill>
                <a:latin typeface="Objectivity"/>
                <a:ea typeface="Objectivity"/>
                <a:cs typeface="Objectivity"/>
                <a:sym typeface="Objectivity"/>
              </a:rPr>
              <a:t> Bharat 2047.</a:t>
            </a:r>
          </a:p>
        </p:txBody>
      </p:sp>
      <p:sp>
        <p:nvSpPr>
          <p:cNvPr id="16" name="TextBox 16"/>
          <p:cNvSpPr txBox="1"/>
          <p:nvPr/>
        </p:nvSpPr>
        <p:spPr>
          <a:xfrm>
            <a:off x="1236207" y="2582980"/>
            <a:ext cx="8322056" cy="728522"/>
          </a:xfrm>
          <a:prstGeom prst="rect">
            <a:avLst/>
          </a:prstGeom>
        </p:spPr>
        <p:txBody>
          <a:bodyPr lIns="0" tIns="0" rIns="0" bIns="0" rtlCol="0" anchor="t">
            <a:spAutoFit/>
          </a:bodyPr>
          <a:lstStyle/>
          <a:p>
            <a:pPr marL="0" lvl="0" indent="0" algn="l">
              <a:lnSpc>
                <a:spcPts val="5423"/>
              </a:lnSpc>
            </a:pPr>
            <a:r>
              <a:rPr lang="en-US" sz="4800" b="1" dirty="0">
                <a:solidFill>
                  <a:srgbClr val="E02A7C"/>
                </a:solidFill>
                <a:latin typeface="Objectivity Bold"/>
                <a:ea typeface="Objectivity Bold"/>
                <a:cs typeface="Objectivity Bold"/>
                <a:sym typeface="Objectivity Bold"/>
              </a:rPr>
              <a:t>Impact &amp; Next Steps</a:t>
            </a:r>
          </a:p>
        </p:txBody>
      </p:sp>
      <p:sp>
        <p:nvSpPr>
          <p:cNvPr id="17" name="TextBox 17"/>
          <p:cNvSpPr txBox="1"/>
          <p:nvPr/>
        </p:nvSpPr>
        <p:spPr>
          <a:xfrm>
            <a:off x="9721107" y="3918387"/>
            <a:ext cx="7684791" cy="482824"/>
          </a:xfrm>
          <a:prstGeom prst="rect">
            <a:avLst/>
          </a:prstGeom>
        </p:spPr>
        <p:txBody>
          <a:bodyPr lIns="0" tIns="0" rIns="0" bIns="0" rtlCol="0" anchor="t">
            <a:spAutoFit/>
          </a:bodyPr>
          <a:lstStyle/>
          <a:p>
            <a:pPr algn="l">
              <a:lnSpc>
                <a:spcPts val="3919"/>
              </a:lnSpc>
            </a:pPr>
            <a:r>
              <a:rPr lang="en-US" sz="2800" b="1" u="none" strike="noStrike" dirty="0">
                <a:solidFill>
                  <a:srgbClr val="171717"/>
                </a:solidFill>
                <a:latin typeface="Objectivity"/>
                <a:ea typeface="Objectivity"/>
                <a:cs typeface="Objectivity"/>
                <a:sym typeface="Objectivity"/>
              </a:rPr>
              <a:t> Next Steps / Aspiration:</a:t>
            </a:r>
            <a:endParaRPr lang="en-US" sz="2799" b="1" dirty="0">
              <a:solidFill>
                <a:srgbClr val="171717"/>
              </a:solidFill>
              <a:latin typeface="Objectivity Bold"/>
              <a:ea typeface="Objectivity Bold"/>
              <a:cs typeface="Objectivity Bold"/>
              <a:sym typeface="Objectivity Bold"/>
            </a:endParaRPr>
          </a:p>
        </p:txBody>
      </p:sp>
      <p:sp>
        <p:nvSpPr>
          <p:cNvPr id="18" name="TextBox 18"/>
          <p:cNvSpPr txBox="1"/>
          <p:nvPr/>
        </p:nvSpPr>
        <p:spPr>
          <a:xfrm>
            <a:off x="9558263" y="4833867"/>
            <a:ext cx="8279029" cy="4343497"/>
          </a:xfrm>
          <a:prstGeom prst="rect">
            <a:avLst/>
          </a:prstGeom>
        </p:spPr>
        <p:txBody>
          <a:bodyPr wrap="square" lIns="0" tIns="0" rIns="0" bIns="0" rtlCol="0" anchor="t">
            <a:spAutoFit/>
          </a:bodyPr>
          <a:lstStyle/>
          <a:p>
            <a:pPr marL="342900" lvl="0" indent="-342900" algn="l">
              <a:lnSpc>
                <a:spcPts val="3360"/>
              </a:lnSpc>
              <a:spcBef>
                <a:spcPct val="0"/>
              </a:spcBef>
              <a:buFont typeface="Wingdings" panose="05000000000000000000" pitchFamily="2" charset="2"/>
              <a:buChar char="§"/>
            </a:pPr>
            <a:r>
              <a:rPr lang="en-US" sz="2400" u="none" strike="noStrike" dirty="0">
                <a:solidFill>
                  <a:srgbClr val="171717"/>
                </a:solidFill>
                <a:latin typeface="Objectivity"/>
                <a:ea typeface="Objectivity"/>
                <a:cs typeface="Objectivity"/>
                <a:sym typeface="Objectivity"/>
              </a:rPr>
              <a:t>Develop and test the Maharshi prototype in real farming communities.</a:t>
            </a:r>
          </a:p>
          <a:p>
            <a:pPr marL="342900" lvl="0" indent="-342900" algn="l">
              <a:lnSpc>
                <a:spcPts val="3360"/>
              </a:lnSpc>
              <a:spcBef>
                <a:spcPct val="0"/>
              </a:spcBef>
              <a:buFont typeface="Wingdings" panose="05000000000000000000" pitchFamily="2" charset="2"/>
              <a:buChar char="§"/>
            </a:pPr>
            <a:r>
              <a:rPr lang="en-US" sz="2400" u="none" strike="noStrike" dirty="0">
                <a:solidFill>
                  <a:srgbClr val="171717"/>
                </a:solidFill>
                <a:latin typeface="Objectivity"/>
                <a:ea typeface="Objectivity"/>
                <a:cs typeface="Objectivity"/>
                <a:sym typeface="Objectivity"/>
              </a:rPr>
              <a:t>Integrate AI, voice translation, and </a:t>
            </a:r>
            <a:r>
              <a:rPr lang="en-US" sz="2400" u="none" strike="noStrike" dirty="0" err="1">
                <a:solidFill>
                  <a:srgbClr val="171717"/>
                </a:solidFill>
                <a:latin typeface="Objectivity"/>
                <a:ea typeface="Objectivity"/>
                <a:cs typeface="Objectivity"/>
                <a:sym typeface="Objectivity"/>
              </a:rPr>
              <a:t>DaaS</a:t>
            </a:r>
            <a:r>
              <a:rPr lang="en-US" sz="2400" u="none" strike="noStrike" dirty="0">
                <a:solidFill>
                  <a:srgbClr val="171717"/>
                </a:solidFill>
                <a:latin typeface="Objectivity"/>
                <a:ea typeface="Objectivity"/>
                <a:cs typeface="Objectivity"/>
                <a:sym typeface="Objectivity"/>
              </a:rPr>
              <a:t> for intelligent </a:t>
            </a:r>
            <a:r>
              <a:rPr lang="en-US" sz="2400" u="none" strike="noStrike" dirty="0" err="1">
                <a:solidFill>
                  <a:srgbClr val="171717"/>
                </a:solidFill>
                <a:latin typeface="Objectivity"/>
                <a:ea typeface="Objectivity"/>
                <a:cs typeface="Objectivity"/>
                <a:sym typeface="Objectivity"/>
              </a:rPr>
              <a:t>recommendations.Partner</a:t>
            </a:r>
            <a:r>
              <a:rPr lang="en-US" sz="2400" u="none" strike="noStrike" dirty="0">
                <a:solidFill>
                  <a:srgbClr val="171717"/>
                </a:solidFill>
                <a:latin typeface="Objectivity"/>
                <a:ea typeface="Objectivity"/>
                <a:cs typeface="Objectivity"/>
                <a:sym typeface="Objectivity"/>
              </a:rPr>
              <a:t> with </a:t>
            </a:r>
            <a:r>
              <a:rPr lang="en-US" sz="2400" u="none" strike="noStrike" dirty="0" err="1">
                <a:solidFill>
                  <a:srgbClr val="171717"/>
                </a:solidFill>
                <a:latin typeface="Objectivity"/>
                <a:ea typeface="Objectivity"/>
                <a:cs typeface="Objectivity"/>
                <a:sym typeface="Objectivity"/>
              </a:rPr>
              <a:t>agri</a:t>
            </a:r>
            <a:r>
              <a:rPr lang="en-US" sz="2400" u="none" strike="noStrike" dirty="0">
                <a:solidFill>
                  <a:srgbClr val="171717"/>
                </a:solidFill>
                <a:latin typeface="Objectivity"/>
                <a:ea typeface="Objectivity"/>
                <a:cs typeface="Objectivity"/>
                <a:sym typeface="Objectivity"/>
              </a:rPr>
              <a:t> departments, startups, and NGOs for large-scale rollout.</a:t>
            </a:r>
          </a:p>
          <a:p>
            <a:pPr marL="342900" lvl="0" indent="-342900" algn="l">
              <a:lnSpc>
                <a:spcPts val="3360"/>
              </a:lnSpc>
              <a:spcBef>
                <a:spcPct val="0"/>
              </a:spcBef>
              <a:buFont typeface="Wingdings" panose="05000000000000000000" pitchFamily="2" charset="2"/>
              <a:buChar char="§"/>
            </a:pPr>
            <a:r>
              <a:rPr lang="en-US" sz="2400" u="none" strike="noStrike" dirty="0">
                <a:solidFill>
                  <a:srgbClr val="171717"/>
                </a:solidFill>
                <a:latin typeface="Objectivity"/>
                <a:ea typeface="Objectivity"/>
                <a:cs typeface="Objectivity"/>
                <a:sym typeface="Objectivity"/>
              </a:rPr>
              <a:t>Expand the Agri-Tech Rental system to support small and marginal farmers.</a:t>
            </a:r>
          </a:p>
          <a:p>
            <a:pPr marL="342900" lvl="0" indent="-342900" algn="l">
              <a:lnSpc>
                <a:spcPts val="3360"/>
              </a:lnSpc>
              <a:spcBef>
                <a:spcPct val="0"/>
              </a:spcBef>
              <a:buFont typeface="Wingdings" panose="05000000000000000000" pitchFamily="2" charset="2"/>
              <a:buChar char="§"/>
            </a:pPr>
            <a:r>
              <a:rPr lang="en-US" sz="2400" u="none" strike="noStrike" dirty="0">
                <a:solidFill>
                  <a:srgbClr val="171717"/>
                </a:solidFill>
                <a:latin typeface="Objectivity"/>
                <a:ea typeface="Objectivity"/>
                <a:cs typeface="Objectivity"/>
                <a:sym typeface="Objectivity"/>
              </a:rPr>
              <a:t>Evolve into a social impact startup promoting sustainable, tech-driven agriculture.</a:t>
            </a:r>
          </a:p>
        </p:txBody>
      </p:sp>
      <p:grpSp>
        <p:nvGrpSpPr>
          <p:cNvPr id="19" name="Group 19"/>
          <p:cNvGrpSpPr/>
          <p:nvPr/>
        </p:nvGrpSpPr>
        <p:grpSpPr>
          <a:xfrm>
            <a:off x="12731263" y="1991015"/>
            <a:ext cx="5556736" cy="9098802"/>
            <a:chOff x="0" y="-4740968"/>
            <a:chExt cx="7408982" cy="12131736"/>
          </a:xfrm>
        </p:grpSpPr>
        <p:grpSp>
          <p:nvGrpSpPr>
            <p:cNvPr id="20" name="Group 20"/>
            <p:cNvGrpSpPr/>
            <p:nvPr/>
          </p:nvGrpSpPr>
          <p:grpSpPr>
            <a:xfrm>
              <a:off x="3776963" y="0"/>
              <a:ext cx="3632019" cy="7390768"/>
              <a:chOff x="0" y="0"/>
              <a:chExt cx="518693" cy="1055484"/>
            </a:xfrm>
          </p:grpSpPr>
          <p:sp>
            <p:nvSpPr>
              <p:cNvPr id="21" name="Freeform 21"/>
              <p:cNvSpPr/>
              <p:nvPr/>
            </p:nvSpPr>
            <p:spPr>
              <a:xfrm>
                <a:off x="0" y="0"/>
                <a:ext cx="518693" cy="1055484"/>
              </a:xfrm>
              <a:custGeom>
                <a:avLst/>
                <a:gdLst/>
                <a:ahLst/>
                <a:cxnLst/>
                <a:rect l="l" t="t" r="r" b="b"/>
                <a:pathLst>
                  <a:path w="518693" h="1055484">
                    <a:moveTo>
                      <a:pt x="0" y="0"/>
                    </a:moveTo>
                    <a:lnTo>
                      <a:pt x="315493" y="0"/>
                    </a:lnTo>
                    <a:lnTo>
                      <a:pt x="518693" y="527742"/>
                    </a:lnTo>
                    <a:lnTo>
                      <a:pt x="315493" y="1055484"/>
                    </a:lnTo>
                    <a:lnTo>
                      <a:pt x="0" y="1055484"/>
                    </a:lnTo>
                    <a:lnTo>
                      <a:pt x="203200" y="527742"/>
                    </a:lnTo>
                    <a:lnTo>
                      <a:pt x="0" y="0"/>
                    </a:lnTo>
                    <a:close/>
                  </a:path>
                </a:pathLst>
              </a:custGeom>
              <a:gradFill rotWithShape="1">
                <a:gsLst>
                  <a:gs pos="0">
                    <a:srgbClr val="8E34A3">
                      <a:alpha val="33000"/>
                    </a:srgbClr>
                  </a:gs>
                  <a:gs pos="100000">
                    <a:srgbClr val="FF7FBD">
                      <a:alpha val="33000"/>
                    </a:srgbClr>
                  </a:gs>
                </a:gsLst>
                <a:lin ang="5400000"/>
              </a:gradFill>
            </p:spPr>
          </p:sp>
          <p:sp>
            <p:nvSpPr>
              <p:cNvPr id="22" name="TextBox 22"/>
              <p:cNvSpPr txBox="1"/>
              <p:nvPr/>
            </p:nvSpPr>
            <p:spPr>
              <a:xfrm>
                <a:off x="177800" y="-28575"/>
                <a:ext cx="264693" cy="1084059"/>
              </a:xfrm>
              <a:prstGeom prst="rect">
                <a:avLst/>
              </a:prstGeom>
            </p:spPr>
            <p:txBody>
              <a:bodyPr lIns="18423" tIns="18423" rIns="18423" bIns="18423" rtlCol="0" anchor="ctr"/>
              <a:lstStyle/>
              <a:p>
                <a:pPr algn="ctr">
                  <a:lnSpc>
                    <a:spcPts val="975"/>
                  </a:lnSpc>
                </a:pPr>
                <a:endParaRPr/>
              </a:p>
            </p:txBody>
          </p:sp>
        </p:grpSp>
        <p:grpSp>
          <p:nvGrpSpPr>
            <p:cNvPr id="23" name="Group 23"/>
            <p:cNvGrpSpPr/>
            <p:nvPr/>
          </p:nvGrpSpPr>
          <p:grpSpPr>
            <a:xfrm>
              <a:off x="0" y="-4740968"/>
              <a:ext cx="3632019" cy="12131736"/>
              <a:chOff x="0" y="-677063"/>
              <a:chExt cx="518693" cy="1732547"/>
            </a:xfrm>
          </p:grpSpPr>
          <p:sp>
            <p:nvSpPr>
              <p:cNvPr id="24" name="Freeform 24"/>
              <p:cNvSpPr/>
              <p:nvPr/>
            </p:nvSpPr>
            <p:spPr>
              <a:xfrm>
                <a:off x="0" y="-677063"/>
                <a:ext cx="518693" cy="1732547"/>
              </a:xfrm>
              <a:custGeom>
                <a:avLst/>
                <a:gdLst/>
                <a:ahLst/>
                <a:cxnLst/>
                <a:rect l="l" t="t" r="r" b="b"/>
                <a:pathLst>
                  <a:path w="518693" h="1055484">
                    <a:moveTo>
                      <a:pt x="0" y="0"/>
                    </a:moveTo>
                    <a:lnTo>
                      <a:pt x="315493" y="0"/>
                    </a:lnTo>
                    <a:lnTo>
                      <a:pt x="518693" y="527742"/>
                    </a:lnTo>
                    <a:lnTo>
                      <a:pt x="315493" y="1055484"/>
                    </a:lnTo>
                    <a:lnTo>
                      <a:pt x="0" y="1055484"/>
                    </a:lnTo>
                    <a:lnTo>
                      <a:pt x="203200" y="527742"/>
                    </a:lnTo>
                    <a:lnTo>
                      <a:pt x="0" y="0"/>
                    </a:lnTo>
                    <a:close/>
                  </a:path>
                </a:pathLst>
              </a:custGeom>
              <a:gradFill rotWithShape="1">
                <a:gsLst>
                  <a:gs pos="0">
                    <a:srgbClr val="8E34A3">
                      <a:alpha val="33000"/>
                    </a:srgbClr>
                  </a:gs>
                  <a:gs pos="100000">
                    <a:srgbClr val="FF7FBD">
                      <a:alpha val="33000"/>
                    </a:srgbClr>
                  </a:gs>
                </a:gsLst>
                <a:lin ang="5400000"/>
              </a:gradFill>
            </p:spPr>
            <p:txBody>
              <a:bodyPr/>
              <a:lstStyle/>
              <a:p>
                <a:endParaRPr lang="en-IN" dirty="0"/>
              </a:p>
            </p:txBody>
          </p:sp>
          <p:sp>
            <p:nvSpPr>
              <p:cNvPr id="25" name="TextBox 25"/>
              <p:cNvSpPr txBox="1"/>
              <p:nvPr/>
            </p:nvSpPr>
            <p:spPr>
              <a:xfrm>
                <a:off x="177800" y="-28575"/>
                <a:ext cx="264693" cy="1084059"/>
              </a:xfrm>
              <a:prstGeom prst="rect">
                <a:avLst/>
              </a:prstGeom>
            </p:spPr>
            <p:txBody>
              <a:bodyPr lIns="18423" tIns="18423" rIns="18423" bIns="18423" rtlCol="0" anchor="ctr"/>
              <a:lstStyle/>
              <a:p>
                <a:pPr algn="ctr">
                  <a:lnSpc>
                    <a:spcPts val="975"/>
                  </a:lnSpc>
                </a:pPr>
                <a:endParaRP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602</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MV Boli</vt:lpstr>
      <vt:lpstr>Objectivity</vt:lpstr>
      <vt:lpstr>Objectivity Bold</vt:lpstr>
      <vt:lpstr>Calibri</vt:lpstr>
      <vt:lpstr>Wingdings</vt:lpstr>
      <vt:lpstr>Arial</vt:lpstr>
      <vt:lpstr>Mongolian Baiti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TITAN Design Impact Challenge – Project Submission Deck_Tumakuru</dc:title>
  <dc:creator>HP</dc:creator>
  <cp:lastModifiedBy>Rishitha MK</cp:lastModifiedBy>
  <cp:revision>2</cp:revision>
  <dcterms:created xsi:type="dcterms:W3CDTF">2006-08-16T00:00:00Z</dcterms:created>
  <dcterms:modified xsi:type="dcterms:W3CDTF">2025-10-23T12:31:02Z</dcterms:modified>
  <dc:identifier>DAG1Xt5I7FA</dc:identifier>
</cp:coreProperties>
</file>