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AD06B1-FDCC-65B7-03AF-492EBDB9F55C}" v="378" dt="2025-02-13T03:08:43.357"/>
    <p1510:client id="{8261F524-C205-50E7-1DD7-FD54F1265BAE}" v="835" dt="2025-02-12T18:48:03.9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12/02/2025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12/02/2025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 lIns="91440" tIns="45720" rIns="91440" bIns="45720" anchor="ctr">
            <a:normAutofit/>
          </a:bodyPr>
          <a:lstStyle/>
          <a:p>
            <a:r>
              <a:rPr lang="en-US" sz="2400" b="1" dirty="0">
                <a:latin typeface="Mylius Modern"/>
              </a:rPr>
              <a:t>CUSTOMER BEHAVIOR PREDICTION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5109953"/>
            <a:ext cx="9144000" cy="2516124"/>
          </a:xfrm>
        </p:spPr>
        <p:txBody>
          <a:bodyPr lIns="91440" tIns="45720" rIns="91440" bIns="45720" anchor="ctr">
            <a:spAutoFit/>
          </a:bodyPr>
          <a:lstStyle/>
          <a:p>
            <a:r>
              <a:rPr lang="en-GB" sz="1600" dirty="0">
                <a:latin typeface="Mylius Modern"/>
              </a:rPr>
              <a:t>2/12/2025</a:t>
            </a:r>
            <a:endParaRPr lang="en-GB" sz="1600" dirty="0"/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EFB15B5-8916-75C6-26C8-D174A74AF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2002" y="339804"/>
            <a:ext cx="2337004" cy="442867"/>
          </a:xfrm>
        </p:spPr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E74CDD-C5F2-51FD-C91F-E6908B1A89D4}"/>
              </a:ext>
            </a:extLst>
          </p:cNvPr>
          <p:cNvSpPr txBox="1"/>
          <p:nvPr/>
        </p:nvSpPr>
        <p:spPr>
          <a:xfrm>
            <a:off x="340752" y="3957419"/>
            <a:ext cx="4723743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ea typeface="Calibri"/>
                <a:cs typeface="Calibri"/>
              </a:rPr>
              <a:t>TOP 6 Factors for that affect Customer Booking completion :</a:t>
            </a:r>
          </a:p>
          <a:p>
            <a:pPr marL="342900" indent="-342900">
              <a:buAutoNum type="arabicPeriod"/>
            </a:pPr>
            <a:r>
              <a:rPr lang="en-US" sz="1400" dirty="0">
                <a:ea typeface="Calibri"/>
                <a:cs typeface="Calibri"/>
              </a:rPr>
              <a:t>Route</a:t>
            </a:r>
          </a:p>
          <a:p>
            <a:pPr marL="342900" indent="-342900">
              <a:buAutoNum type="arabicPeriod"/>
            </a:pPr>
            <a:r>
              <a:rPr lang="en-US" sz="1400" dirty="0" err="1">
                <a:ea typeface="Calibri"/>
                <a:cs typeface="Calibri"/>
              </a:rPr>
              <a:t>Continent_Oceania</a:t>
            </a:r>
            <a:endParaRPr lang="en-US" sz="1400" dirty="0">
              <a:ea typeface="Calibri"/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1400" dirty="0" err="1">
                <a:ea typeface="Calibri"/>
                <a:cs typeface="Calibri"/>
              </a:rPr>
              <a:t>Continent_Asia</a:t>
            </a:r>
            <a:endParaRPr lang="en-US" sz="1400" dirty="0">
              <a:ea typeface="Calibri"/>
              <a:cs typeface="Calibri"/>
            </a:endParaRPr>
          </a:p>
          <a:p>
            <a:pPr marL="342900" indent="-342900">
              <a:buAutoNum type="arabicPeriod"/>
            </a:pPr>
            <a:endParaRPr lang="en-US" sz="1400" dirty="0">
              <a:ea typeface="Calibri"/>
              <a:cs typeface="Calibri"/>
            </a:endParaRPr>
          </a:p>
        </p:txBody>
      </p:sp>
      <p:pic>
        <p:nvPicPr>
          <p:cNvPr id="2" name="Picture 1" descr="A graph of a bar graph&#10;&#10;AI-generated content may be incorrect.">
            <a:extLst>
              <a:ext uri="{FF2B5EF4-FFF2-40B4-BE49-F238E27FC236}">
                <a16:creationId xmlns:a16="http://schemas.microsoft.com/office/drawing/2014/main" id="{203CCDA6-5853-BDCC-B753-F6C7ED5AD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11" y="1141137"/>
            <a:ext cx="5459896" cy="27038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34FD42-A597-56F6-F573-25D2FC519660}"/>
              </a:ext>
            </a:extLst>
          </p:cNvPr>
          <p:cNvSpPr txBox="1"/>
          <p:nvPr/>
        </p:nvSpPr>
        <p:spPr>
          <a:xfrm>
            <a:off x="2740606" y="4206028"/>
            <a:ext cx="2306017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ea typeface="Calibri"/>
                <a:cs typeface="Calibri"/>
              </a:rPr>
              <a:t>4. </a:t>
            </a:r>
            <a:r>
              <a:rPr lang="en-US" sz="1400" dirty="0" err="1">
                <a:ea typeface="Calibri"/>
                <a:cs typeface="Calibri"/>
              </a:rPr>
              <a:t>Flight_Duration</a:t>
            </a:r>
            <a:endParaRPr lang="en-US" dirty="0" err="1"/>
          </a:p>
          <a:p>
            <a:r>
              <a:rPr lang="en-US" sz="1400" dirty="0">
                <a:ea typeface="Calibri"/>
                <a:cs typeface="Calibri"/>
              </a:rPr>
              <a:t>5. </a:t>
            </a:r>
            <a:r>
              <a:rPr lang="en-US" sz="1400" err="1">
                <a:ea typeface="Calibri"/>
                <a:cs typeface="Calibri"/>
              </a:rPr>
              <a:t>Trip_Type_RoundTrip</a:t>
            </a:r>
            <a:endParaRPr lang="en-US" sz="1400" dirty="0" err="1">
              <a:ea typeface="Calibri"/>
              <a:cs typeface="Calibri"/>
            </a:endParaRPr>
          </a:p>
          <a:p>
            <a:r>
              <a:rPr lang="en-US" sz="1400" dirty="0">
                <a:ea typeface="Calibri"/>
                <a:cs typeface="Calibri"/>
              </a:rPr>
              <a:t>6. </a:t>
            </a:r>
            <a:r>
              <a:rPr lang="en-US" sz="1400" dirty="0" err="1">
                <a:ea typeface="Calibri"/>
                <a:cs typeface="Calibri"/>
              </a:rPr>
              <a:t>Length_of_stay</a:t>
            </a:r>
          </a:p>
          <a:p>
            <a:pPr algn="l"/>
            <a:endParaRPr lang="en-US" dirty="0">
              <a:ea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9E498D-DC57-D628-810C-DA51A4B6A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738" y="1141706"/>
            <a:ext cx="5449958" cy="27027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BF7F7E-F147-B20E-1131-36F72EEE7AD9}"/>
              </a:ext>
            </a:extLst>
          </p:cNvPr>
          <p:cNvSpPr txBox="1"/>
          <p:nvPr/>
        </p:nvSpPr>
        <p:spPr>
          <a:xfrm>
            <a:off x="6105448" y="3849745"/>
            <a:ext cx="6082089" cy="13767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ea typeface="Calibri"/>
                <a:cs typeface="Calibri"/>
              </a:rPr>
              <a:t>TOP 6 Factors for that affect Customer Booking completion, when route is not considered:</a:t>
            </a:r>
          </a:p>
          <a:p>
            <a:pPr marL="342900" indent="-342900">
              <a:buAutoNum type="arabicPeriod"/>
            </a:pPr>
            <a:r>
              <a:rPr lang="en-US" sz="1400" dirty="0" err="1">
                <a:ea typeface="Calibri"/>
                <a:cs typeface="Calibri"/>
              </a:rPr>
              <a:t>Length_of_stay</a:t>
            </a:r>
          </a:p>
          <a:p>
            <a:pPr marL="342900" indent="-342900">
              <a:buAutoNum type="arabicPeriod"/>
            </a:pPr>
            <a:r>
              <a:rPr lang="en-US" sz="1400" dirty="0" err="1">
                <a:ea typeface="Calibri"/>
                <a:cs typeface="Calibri"/>
              </a:rPr>
              <a:t>Flight_Duration</a:t>
            </a:r>
            <a:endParaRPr lang="en-US" sz="1400">
              <a:ea typeface="Calibri"/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1400" dirty="0" err="1">
                <a:ea typeface="Calibri"/>
                <a:cs typeface="Calibri"/>
              </a:rPr>
              <a:t>Continent_Asia</a:t>
            </a:r>
            <a:endParaRPr lang="en-US" sz="1400" dirty="0">
              <a:ea typeface="Calibri"/>
              <a:cs typeface="Calibri"/>
            </a:endParaRPr>
          </a:p>
          <a:p>
            <a:pPr marL="342900" indent="-342900">
              <a:buAutoNum type="arabicPeriod"/>
            </a:pPr>
            <a:endParaRPr lang="en-US" sz="1400" dirty="0">
              <a:ea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0C03FB-1CD7-B845-CCAB-C35E26E21FC9}"/>
              </a:ext>
            </a:extLst>
          </p:cNvPr>
          <p:cNvSpPr txBox="1"/>
          <p:nvPr/>
        </p:nvSpPr>
        <p:spPr>
          <a:xfrm>
            <a:off x="8439040" y="4214311"/>
            <a:ext cx="2306017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ea typeface="Calibri"/>
                <a:cs typeface="Calibri"/>
              </a:rPr>
              <a:t>4. </a:t>
            </a:r>
            <a:r>
              <a:rPr lang="en-US" sz="1400" dirty="0" err="1">
                <a:ea typeface="Calibri"/>
                <a:cs typeface="Calibri"/>
              </a:rPr>
              <a:t>Purchase_Lead</a:t>
            </a:r>
          </a:p>
          <a:p>
            <a:r>
              <a:rPr lang="en-US" sz="1400" dirty="0">
                <a:ea typeface="Calibri"/>
                <a:cs typeface="Calibri"/>
              </a:rPr>
              <a:t>5. </a:t>
            </a:r>
            <a:r>
              <a:rPr lang="en-US" sz="1400" dirty="0" err="1">
                <a:ea typeface="Calibri"/>
                <a:cs typeface="Calibri"/>
              </a:rPr>
              <a:t>Flight_hour</a:t>
            </a:r>
          </a:p>
          <a:p>
            <a:r>
              <a:rPr lang="en-US" sz="1400" dirty="0">
                <a:ea typeface="Calibri"/>
                <a:cs typeface="Calibri"/>
              </a:rPr>
              <a:t>6. </a:t>
            </a:r>
            <a:r>
              <a:rPr lang="en-US" sz="1400" dirty="0" err="1">
                <a:ea typeface="Calibri"/>
                <a:cs typeface="Calibri"/>
              </a:rPr>
              <a:t>Continent_Oceania</a:t>
            </a:r>
          </a:p>
          <a:p>
            <a:pPr algn="l"/>
            <a:endParaRPr lang="en-US" dirty="0">
              <a:ea typeface="Calibri"/>
              <a:cs typeface="Calibri"/>
            </a:endParaRPr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B636EDB-FF40-E43D-AFC5-5EF908B58A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1906" y="5122172"/>
            <a:ext cx="3574774" cy="1508678"/>
          </a:xfrm>
          <a:prstGeom prst="rect">
            <a:avLst/>
          </a:prstGeom>
        </p:spPr>
      </p:pic>
      <p:pic>
        <p:nvPicPr>
          <p:cNvPr id="9" name="Picture 8" descr="A line graph with orange and blue lines&#10;&#10;AI-generated content may be incorrect.">
            <a:extLst>
              <a:ext uri="{FF2B5EF4-FFF2-40B4-BE49-F238E27FC236}">
                <a16:creationId xmlns:a16="http://schemas.microsoft.com/office/drawing/2014/main" id="{4A6F5834-E5BE-01E7-6C3B-32ED05F137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8702" y="5118651"/>
            <a:ext cx="3150291" cy="1524002"/>
          </a:xfrm>
          <a:prstGeom prst="rect">
            <a:avLst/>
          </a:prstGeom>
        </p:spPr>
      </p:pic>
      <p:pic>
        <p:nvPicPr>
          <p:cNvPr id="23" name="Picture 22" descr="A blue squares with white text&#10;&#10;AI-generated content may be incorrect.">
            <a:extLst>
              <a:ext uri="{FF2B5EF4-FFF2-40B4-BE49-F238E27FC236}">
                <a16:creationId xmlns:a16="http://schemas.microsoft.com/office/drawing/2014/main" id="{2B1054AF-1920-5CA0-AA96-B995E2FA0B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5522" y="5110575"/>
            <a:ext cx="2799108" cy="152358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17CBD5E-596E-9DC4-696D-1E8F27D5C2FA}"/>
              </a:ext>
            </a:extLst>
          </p:cNvPr>
          <p:cNvSpPr txBox="1"/>
          <p:nvPr/>
        </p:nvSpPr>
        <p:spPr>
          <a:xfrm>
            <a:off x="103174" y="5328123"/>
            <a:ext cx="160154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RANDOM FOREST</a:t>
            </a:r>
          </a:p>
          <a:p>
            <a:r>
              <a:rPr lang="en-US" dirty="0">
                <a:ea typeface="Calibri"/>
                <a:cs typeface="Calibri"/>
              </a:rPr>
              <a:t> RESULTS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DBDAE683-6526-1356-9D3D-0BF7B0901390}"/>
              </a:ext>
            </a:extLst>
          </p:cNvPr>
          <p:cNvSpPr/>
          <p:nvPr/>
        </p:nvSpPr>
        <p:spPr>
          <a:xfrm>
            <a:off x="1217130" y="5700639"/>
            <a:ext cx="633404" cy="2235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</TotalTime>
  <Words>41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Section Heading</vt:lpstr>
      <vt:lpstr>Slide Body - Curious Blue (ABBA)</vt:lpstr>
      <vt:lpstr>PowerPoint Presentation</vt:lpstr>
      <vt:lpstr>INSIGHTS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Kavya</cp:lastModifiedBy>
  <cp:revision>271</cp:revision>
  <cp:lastPrinted>2022-06-09T07:44:13Z</cp:lastPrinted>
  <dcterms:created xsi:type="dcterms:W3CDTF">2022-02-22T07:39:05Z</dcterms:created>
  <dcterms:modified xsi:type="dcterms:W3CDTF">2025-02-13T03:09:15Z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