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61F524-C205-50E7-1DD7-FD54F1265BAE}" v="835" dt="2025-02-12T18:48:03.9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12/02/2025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12/02/2025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 lIns="91440" tIns="45720" rIns="91440" bIns="45720" anchor="ctr">
            <a:normAutofit/>
          </a:bodyPr>
          <a:lstStyle/>
          <a:p>
            <a:r>
              <a:rPr lang="en-US" sz="2400" b="1" dirty="0">
                <a:latin typeface="Mylius Modern"/>
              </a:rPr>
              <a:t>SENTIMENT ANALYSIS ON CUSTOMER REVIEWS</a:t>
            </a:r>
            <a:endParaRPr lang="en-US" sz="2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 lIns="91440" tIns="45720" rIns="91440" bIns="45720" anchor="ctr">
            <a:spAutoFit/>
          </a:bodyPr>
          <a:lstStyle/>
          <a:p>
            <a:r>
              <a:rPr lang="en-GB" sz="1600" dirty="0">
                <a:latin typeface="Mylius Modern"/>
              </a:rPr>
              <a:t>2/12/2025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FB15B5-8916-75C6-26C8-D174A74AF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089" y="116173"/>
            <a:ext cx="8797438" cy="442867"/>
          </a:xfrm>
        </p:spPr>
        <p:txBody>
          <a:bodyPr/>
          <a:lstStyle/>
          <a:p>
            <a:r>
              <a:rPr lang="en-US" dirty="0">
                <a:latin typeface="Mylius Modern"/>
              </a:rPr>
              <a:t>SENTIMENT ANALYSIS INSIGHTS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B1AD4A-F71E-CDB4-7AD2-D2C9C19321E4}"/>
              </a:ext>
            </a:extLst>
          </p:cNvPr>
          <p:cNvSpPr txBox="1"/>
          <p:nvPr/>
        </p:nvSpPr>
        <p:spPr>
          <a:xfrm>
            <a:off x="116318" y="1284654"/>
            <a:ext cx="838349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ea typeface="Calibri"/>
                <a:cs typeface="Calibri"/>
              </a:rPr>
              <a:t>Top 3 topics in the reviews: </a:t>
            </a:r>
            <a:r>
              <a:rPr lang="en-US" sz="1400" dirty="0">
                <a:ea typeface="Calibri"/>
                <a:cs typeface="Calibri"/>
              </a:rPr>
              <a:t>customer service, cancellations and refunds, cabin crew</a:t>
            </a:r>
          </a:p>
        </p:txBody>
      </p:sp>
      <p:pic>
        <p:nvPicPr>
          <p:cNvPr id="11" name="Picture 10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91D3DD47-0CBB-7C22-65E8-69AD5126B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30" y="1626273"/>
            <a:ext cx="5682577" cy="10577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907773-BCA1-F2DD-FB0C-85A89404EFF5}"/>
              </a:ext>
            </a:extLst>
          </p:cNvPr>
          <p:cNvSpPr txBox="1"/>
          <p:nvPr/>
        </p:nvSpPr>
        <p:spPr>
          <a:xfrm>
            <a:off x="160095" y="2777066"/>
            <a:ext cx="3020294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 dirty="0">
                <a:latin typeface="Calibri"/>
                <a:ea typeface="Calibri"/>
                <a:cs typeface="Courier New"/>
              </a:rPr>
              <a:t>when looking at reviews about</a:t>
            </a:r>
            <a:endParaRPr lang="en-US" sz="1300" dirty="0">
              <a:latin typeface="Calibri"/>
              <a:ea typeface="Calibri"/>
              <a:cs typeface="Calibri"/>
            </a:endParaRPr>
          </a:p>
          <a:p>
            <a:r>
              <a:rPr lang="en-US" sz="1300" dirty="0">
                <a:latin typeface="Calibri"/>
                <a:ea typeface="Calibri"/>
                <a:cs typeface="Courier New"/>
              </a:rPr>
              <a:t> </a:t>
            </a:r>
            <a:r>
              <a:rPr lang="en-US" sz="1300" b="1" u="sng" dirty="0">
                <a:solidFill>
                  <a:srgbClr val="FFC000"/>
                </a:solidFill>
                <a:latin typeface="Calibri"/>
                <a:ea typeface="Calibri"/>
                <a:cs typeface="Courier New"/>
              </a:rPr>
              <a:t>customer service</a:t>
            </a:r>
            <a:r>
              <a:rPr lang="en-US" sz="1300" dirty="0">
                <a:latin typeface="Calibri"/>
                <a:ea typeface="Calibri"/>
                <a:cs typeface="Courier New"/>
              </a:rPr>
              <a:t>, customers were</a:t>
            </a:r>
            <a:endParaRPr lang="en-US" sz="1300" dirty="0">
              <a:latin typeface="Calibri"/>
              <a:ea typeface="Calibri"/>
              <a:cs typeface="Calibri"/>
            </a:endParaRPr>
          </a:p>
          <a:p>
            <a:r>
              <a:rPr lang="en-US" sz="1300" dirty="0">
                <a:latin typeface="Calibri"/>
                <a:ea typeface="Calibri"/>
                <a:cs typeface="Courier New"/>
              </a:rPr>
              <a:t> talking about:</a:t>
            </a:r>
            <a:br>
              <a:rPr lang="en-US" sz="1300" dirty="0">
                <a:latin typeface="Calibri"/>
                <a:cs typeface="Courier New"/>
              </a:rPr>
            </a:br>
            <a:br>
              <a:rPr lang="en-US" sz="1300" dirty="0">
                <a:latin typeface="Calibri"/>
                <a:cs typeface="Courier New"/>
              </a:rPr>
            </a:br>
            <a:r>
              <a:rPr lang="en-US" sz="1300" dirty="0">
                <a:solidFill>
                  <a:srgbClr val="0000FF"/>
                </a:solidFill>
                <a:latin typeface="Calibri"/>
                <a:ea typeface="Calibri"/>
                <a:cs typeface="Courier New"/>
              </a:rPr>
              <a:t>* </a:t>
            </a:r>
            <a:r>
              <a:rPr lang="en-US" sz="1300" dirty="0">
                <a:latin typeface="Calibri"/>
                <a:ea typeface="Calibri"/>
                <a:cs typeface="Courier New"/>
              </a:rPr>
              <a:t>  delay in responses.</a:t>
            </a:r>
            <a:endParaRPr lang="en-US" sz="1300">
              <a:ea typeface="Calibri"/>
              <a:cs typeface="Calibri"/>
            </a:endParaRPr>
          </a:p>
          <a:p>
            <a:r>
              <a:rPr lang="en-US" sz="1300" dirty="0">
                <a:solidFill>
                  <a:srgbClr val="0000FF"/>
                </a:solidFill>
                <a:latin typeface="Calibri"/>
                <a:ea typeface="Calibri"/>
                <a:cs typeface="Courier New"/>
              </a:rPr>
              <a:t>* </a:t>
            </a:r>
            <a:r>
              <a:rPr lang="en-US" sz="1300" dirty="0">
                <a:latin typeface="Calibri"/>
                <a:ea typeface="Calibri"/>
                <a:cs typeface="Courier New"/>
              </a:rPr>
              <a:t>  refunds, vouchers.</a:t>
            </a:r>
          </a:p>
          <a:p>
            <a:r>
              <a:rPr lang="en-US" sz="1300" dirty="0">
                <a:solidFill>
                  <a:srgbClr val="0000FF"/>
                </a:solidFill>
                <a:latin typeface="Calibri"/>
                <a:ea typeface="Calibri"/>
                <a:cs typeface="Courier New"/>
              </a:rPr>
              <a:t>* </a:t>
            </a:r>
            <a:r>
              <a:rPr lang="en-US" sz="1300" dirty="0">
                <a:latin typeface="Calibri"/>
                <a:ea typeface="Calibri"/>
                <a:cs typeface="Courier New"/>
              </a:rPr>
              <a:t>  Rebooking and cancellations.</a:t>
            </a:r>
          </a:p>
          <a:p>
            <a:endParaRPr lang="en-US" sz="1300" dirty="0">
              <a:latin typeface="Calibri"/>
              <a:ea typeface="Calibri"/>
              <a:cs typeface="Courier New"/>
            </a:endParaRPr>
          </a:p>
        </p:txBody>
      </p:sp>
      <p:pic>
        <p:nvPicPr>
          <p:cNvPr id="13" name="Picture 12" descr="A close up of words&#10;&#10;AI-generated content may be incorrect.">
            <a:extLst>
              <a:ext uri="{FF2B5EF4-FFF2-40B4-BE49-F238E27FC236}">
                <a16:creationId xmlns:a16="http://schemas.microsoft.com/office/drawing/2014/main" id="{319A0A5C-29AE-1258-16E7-BE0762AAC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726" y="2766583"/>
            <a:ext cx="3371277" cy="16942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B9E328-FC8B-761D-5643-7DD6B1CC22E5}"/>
              </a:ext>
            </a:extLst>
          </p:cNvPr>
          <p:cNvSpPr txBox="1"/>
          <p:nvPr/>
        </p:nvSpPr>
        <p:spPr>
          <a:xfrm>
            <a:off x="160096" y="4493492"/>
            <a:ext cx="3097261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 dirty="0">
                <a:latin typeface="Calibri"/>
                <a:ea typeface="Calibri"/>
                <a:cs typeface="Courier New"/>
              </a:rPr>
              <a:t>when looking at reviews about</a:t>
            </a:r>
            <a:r>
              <a:rPr lang="en-US" sz="1300" b="1" u="sng" dirty="0">
                <a:solidFill>
                  <a:srgbClr val="FFC000"/>
                </a:solidFill>
                <a:latin typeface="Calibri"/>
                <a:ea typeface="Calibri"/>
                <a:cs typeface="Courier New"/>
              </a:rPr>
              <a:t> </a:t>
            </a:r>
            <a:endParaRPr lang="en-US" sz="1300">
              <a:solidFill>
                <a:srgbClr val="0B5574"/>
              </a:solidFill>
              <a:latin typeface="Calibri"/>
              <a:ea typeface="Calibri"/>
              <a:cs typeface="Calibri"/>
            </a:endParaRPr>
          </a:p>
          <a:p>
            <a:r>
              <a:rPr lang="en-US" sz="1300" b="1" u="sng" dirty="0">
                <a:solidFill>
                  <a:srgbClr val="FFC000"/>
                </a:solidFill>
                <a:latin typeface="Calibri"/>
                <a:ea typeface="Calibri"/>
                <a:cs typeface="Courier New"/>
              </a:rPr>
              <a:t>cabin crew</a:t>
            </a:r>
            <a:r>
              <a:rPr lang="en-US" sz="1300" dirty="0">
                <a:latin typeface="Calibri"/>
                <a:ea typeface="Calibri"/>
                <a:cs typeface="Courier New"/>
              </a:rPr>
              <a:t>, customers were talking </a:t>
            </a:r>
            <a:endParaRPr lang="en-US" sz="1300">
              <a:latin typeface="Calibri"/>
              <a:ea typeface="Calibri"/>
              <a:cs typeface="Calibri"/>
            </a:endParaRPr>
          </a:p>
          <a:p>
            <a:r>
              <a:rPr lang="en-US" sz="1300" dirty="0">
                <a:latin typeface="Calibri"/>
                <a:ea typeface="Calibri"/>
                <a:cs typeface="Courier New"/>
              </a:rPr>
              <a:t>about:</a:t>
            </a:r>
            <a:br>
              <a:rPr lang="en-US" sz="1300" dirty="0">
                <a:latin typeface="Calibri"/>
                <a:cs typeface="Courier New"/>
              </a:rPr>
            </a:br>
            <a:br>
              <a:rPr lang="en-US" sz="1300" dirty="0">
                <a:latin typeface="Calibri"/>
                <a:cs typeface="Courier New"/>
              </a:rPr>
            </a:br>
            <a:r>
              <a:rPr lang="en-US" sz="1300" dirty="0">
                <a:solidFill>
                  <a:srgbClr val="0000FF"/>
                </a:solidFill>
                <a:latin typeface="Calibri"/>
                <a:ea typeface="Calibri"/>
                <a:cs typeface="Courier New"/>
              </a:rPr>
              <a:t>* </a:t>
            </a:r>
            <a:r>
              <a:rPr lang="en-US" sz="1300" dirty="0">
                <a:latin typeface="Calibri"/>
                <a:ea typeface="Calibri"/>
                <a:cs typeface="Courier New"/>
              </a:rPr>
              <a:t>  service being quick and  friendly.</a:t>
            </a:r>
            <a:endParaRPr lang="en-US" sz="1300">
              <a:ea typeface="Calibri"/>
              <a:cs typeface="Calibri"/>
            </a:endParaRPr>
          </a:p>
          <a:p>
            <a:r>
              <a:rPr lang="en-US" sz="1300" dirty="0">
                <a:solidFill>
                  <a:srgbClr val="0000FF"/>
                </a:solidFill>
                <a:latin typeface="Calibri"/>
                <a:ea typeface="Calibri"/>
                <a:cs typeface="Courier New"/>
              </a:rPr>
              <a:t>* </a:t>
            </a:r>
            <a:r>
              <a:rPr lang="en-US" sz="1300" dirty="0">
                <a:latin typeface="Calibri"/>
                <a:ea typeface="Calibri"/>
                <a:cs typeface="Courier New"/>
              </a:rPr>
              <a:t>  having good food, comfortable </a:t>
            </a:r>
          </a:p>
          <a:p>
            <a:r>
              <a:rPr lang="en-US" sz="1300" dirty="0">
                <a:latin typeface="Calibri"/>
                <a:ea typeface="Calibri"/>
                <a:cs typeface="Courier New"/>
              </a:rPr>
              <a:t>seating. </a:t>
            </a:r>
            <a:endParaRPr lang="en-US" dirty="0"/>
          </a:p>
          <a:p>
            <a:r>
              <a:rPr lang="en-US" sz="1300" dirty="0">
                <a:solidFill>
                  <a:srgbClr val="0000FF"/>
                </a:solidFill>
                <a:latin typeface="Calibri"/>
                <a:ea typeface="Calibri"/>
                <a:cs typeface="Courier New"/>
              </a:rPr>
              <a:t>* </a:t>
            </a:r>
            <a:r>
              <a:rPr lang="en-US" sz="1300" dirty="0">
                <a:latin typeface="Calibri"/>
                <a:ea typeface="Calibri"/>
                <a:cs typeface="Courier New"/>
              </a:rPr>
              <a:t>nice lounge and boarding </a:t>
            </a:r>
          </a:p>
          <a:p>
            <a:r>
              <a:rPr lang="en-US" sz="1300" dirty="0">
                <a:latin typeface="Calibri"/>
                <a:ea typeface="Calibri"/>
                <a:cs typeface="Courier New"/>
              </a:rPr>
              <a:t>experience.</a:t>
            </a:r>
            <a:endParaRPr lang="en-US" sz="1300">
              <a:ea typeface="Calibri"/>
              <a:cs typeface="Calibri"/>
            </a:endParaRPr>
          </a:p>
          <a:p>
            <a:endParaRPr lang="en-US" sz="1300" dirty="0">
              <a:latin typeface="Calibri"/>
              <a:ea typeface="Calibri"/>
              <a:cs typeface="Courier New"/>
            </a:endParaRPr>
          </a:p>
        </p:txBody>
      </p:sp>
      <p:pic>
        <p:nvPicPr>
          <p:cNvPr id="15" name="Picture 14" descr="A close up of words&#10;&#10;AI-generated content may be incorrect.">
            <a:extLst>
              <a:ext uri="{FF2B5EF4-FFF2-40B4-BE49-F238E27FC236}">
                <a16:creationId xmlns:a16="http://schemas.microsoft.com/office/drawing/2014/main" id="{02481255-FF75-1255-497B-798AD8D90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2422" y="4637024"/>
            <a:ext cx="3363578" cy="1801890"/>
          </a:xfrm>
          <a:prstGeom prst="rect">
            <a:avLst/>
          </a:prstGeom>
        </p:spPr>
      </p:pic>
      <p:pic>
        <p:nvPicPr>
          <p:cNvPr id="16" name="Picture 15" descr="A pie chart with numbers and text with Crust in the background&#10;&#10;AI-generated content may be incorrect.">
            <a:extLst>
              <a:ext uri="{FF2B5EF4-FFF2-40B4-BE49-F238E27FC236}">
                <a16:creationId xmlns:a16="http://schemas.microsoft.com/office/drawing/2014/main" id="{6697991C-168C-CCF2-5805-2D330CE9C3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894" y="1250321"/>
            <a:ext cx="2993546" cy="19020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9E74CDD-C5F2-51FD-C91F-E6908B1A89D4}"/>
              </a:ext>
            </a:extLst>
          </p:cNvPr>
          <p:cNvSpPr txBox="1"/>
          <p:nvPr/>
        </p:nvSpPr>
        <p:spPr>
          <a:xfrm>
            <a:off x="9584144" y="1480918"/>
            <a:ext cx="234663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Out of 1000 reviews taken more than 500 reviews were positive, which is more than 50%</a:t>
            </a:r>
            <a:endParaRPr lang="en-US" dirty="0"/>
          </a:p>
        </p:txBody>
      </p:sp>
      <p:pic>
        <p:nvPicPr>
          <p:cNvPr id="18" name="Picture 17" descr="A close up of words&#10;&#10;AI-generated content may be incorrect.">
            <a:extLst>
              <a:ext uri="{FF2B5EF4-FFF2-40B4-BE49-F238E27FC236}">
                <a16:creationId xmlns:a16="http://schemas.microsoft.com/office/drawing/2014/main" id="{D23DB0E5-ABF6-CF71-7A0C-B1AF667EEF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6060" y="3250809"/>
            <a:ext cx="3278910" cy="14339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E764D37-11A4-C0AE-8F01-E84FCDCD1CAF}"/>
              </a:ext>
            </a:extLst>
          </p:cNvPr>
          <p:cNvSpPr txBox="1"/>
          <p:nvPr/>
        </p:nvSpPr>
        <p:spPr>
          <a:xfrm>
            <a:off x="6115554" y="3248713"/>
            <a:ext cx="2617940" cy="14157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rgbClr val="92D050"/>
                </a:solidFill>
                <a:ea typeface="+mn-lt"/>
                <a:cs typeface="+mn-lt"/>
              </a:rPr>
              <a:t>Positive reviews</a:t>
            </a:r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 talk about good: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000FF"/>
                </a:solidFill>
                <a:ea typeface="+mn-lt"/>
                <a:cs typeface="+mn-lt"/>
              </a:rPr>
              <a:t>* </a:t>
            </a:r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  seating.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000FF"/>
                </a:solidFill>
                <a:ea typeface="+mn-lt"/>
                <a:cs typeface="+mn-lt"/>
              </a:rPr>
              <a:t>* </a:t>
            </a:r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  service in plane, staff, crew.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000FF"/>
                </a:solidFill>
                <a:ea typeface="+mn-lt"/>
                <a:cs typeface="+mn-lt"/>
              </a:rPr>
              <a:t>* </a:t>
            </a:r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  Food, Lounge.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000FF"/>
                </a:solidFill>
                <a:ea typeface="+mn-lt"/>
                <a:cs typeface="+mn-lt"/>
              </a:rPr>
              <a:t>* </a:t>
            </a:r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  Business class</a:t>
            </a:r>
            <a:endParaRPr lang="en-US" sz="1400" dirty="0"/>
          </a:p>
        </p:txBody>
      </p:sp>
      <p:pic>
        <p:nvPicPr>
          <p:cNvPr id="20" name="Picture 19" descr="A close up of words&#10;&#10;AI-generated content may be incorrect.">
            <a:extLst>
              <a:ext uri="{FF2B5EF4-FFF2-40B4-BE49-F238E27FC236}">
                <a16:creationId xmlns:a16="http://schemas.microsoft.com/office/drawing/2014/main" id="{FABDB26B-74ED-C221-1A4B-02FDD24CDA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1454" y="4811490"/>
            <a:ext cx="3363577" cy="166078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EDCB8F5-904A-4539-B33F-840D17DF4452}"/>
              </a:ext>
            </a:extLst>
          </p:cNvPr>
          <p:cNvSpPr txBox="1"/>
          <p:nvPr/>
        </p:nvSpPr>
        <p:spPr>
          <a:xfrm>
            <a:off x="6203717" y="4844904"/>
            <a:ext cx="2445291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ea typeface="+mn-lt"/>
                <a:cs typeface="+mn-lt"/>
              </a:rPr>
              <a:t>Negative reviews</a:t>
            </a:r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 talk about not better: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000FF"/>
                </a:solidFill>
                <a:ea typeface="+mn-lt"/>
                <a:cs typeface="+mn-lt"/>
              </a:rPr>
              <a:t>* </a:t>
            </a:r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customer service response time.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000FF"/>
                </a:solidFill>
                <a:ea typeface="+mn-lt"/>
                <a:cs typeface="+mn-lt"/>
              </a:rPr>
              <a:t>* </a:t>
            </a:r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Baggage service.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000FF"/>
                </a:solidFill>
                <a:ea typeface="+mn-lt"/>
                <a:cs typeface="+mn-lt"/>
              </a:rPr>
              <a:t>* </a:t>
            </a:r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Refunds and rebooking.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000FF"/>
                </a:solidFill>
                <a:ea typeface="+mn-lt"/>
                <a:cs typeface="+mn-lt"/>
              </a:rPr>
              <a:t>* </a:t>
            </a:r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Delays and cancellations</a:t>
            </a:r>
            <a:endParaRPr lang="en-US" sz="1400">
              <a:ea typeface="Calibri"/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4EE5D-E8A2-8647-379C-31D4AC30182D}"/>
              </a:ext>
            </a:extLst>
          </p:cNvPr>
          <p:cNvSpPr txBox="1"/>
          <p:nvPr/>
        </p:nvSpPr>
        <p:spPr>
          <a:xfrm>
            <a:off x="-29090" y="437601"/>
            <a:ext cx="1203060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10000"/>
                  </a:schemeClr>
                </a:solidFill>
                <a:ea typeface="Calibri"/>
                <a:cs typeface="Calibri"/>
              </a:rPr>
              <a:t>According to the customer reviews, British Airways has good food, lounge and business class with supportive cabin crew.</a:t>
            </a:r>
            <a:endParaRPr lang="en-US"/>
          </a:p>
          <a:p>
            <a:pPr algn="ctr"/>
            <a:r>
              <a:rPr lang="en-US" dirty="0">
                <a:solidFill>
                  <a:schemeClr val="bg1">
                    <a:lumMod val="10000"/>
                  </a:schemeClr>
                </a:solidFill>
                <a:ea typeface="Calibri"/>
                <a:cs typeface="Calibri"/>
              </a:rPr>
              <a:t>But they might need to improve their customer service response time in issues like flight delays and cancellations, refunds and baggage claims.</a:t>
            </a:r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Section Heading</vt:lpstr>
      <vt:lpstr>Slide Body - Curious Blue (ABBA)</vt:lpstr>
      <vt:lpstr>PowerPoint Presentation</vt:lpstr>
      <vt:lpstr>SENTIMENT ANALYSIS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Kavya</cp:lastModifiedBy>
  <cp:revision>186</cp:revision>
  <cp:lastPrinted>2022-06-09T07:44:13Z</cp:lastPrinted>
  <dcterms:created xsi:type="dcterms:W3CDTF">2022-02-22T07:39:05Z</dcterms:created>
  <dcterms:modified xsi:type="dcterms:W3CDTF">2025-02-12T18:50:40Z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