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 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 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 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 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 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 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 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>
            <a:lumOff val="-29866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CODE-A-THON.jpg" descr="CODE-A-THO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01274" y="2068281"/>
            <a:ext cx="8981452" cy="11630659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ROUND 3 : CODE CONVERT!"/>
          <p:cNvSpPr txBox="1"/>
          <p:nvPr>
            <p:ph type="ctrTitle"/>
          </p:nvPr>
        </p:nvSpPr>
        <p:spPr>
          <a:xfrm>
            <a:off x="1206498" y="74068"/>
            <a:ext cx="21971004" cy="2007344"/>
          </a:xfrm>
          <a:prstGeom prst="rect">
            <a:avLst/>
          </a:prstGeom>
        </p:spPr>
        <p:txBody>
          <a:bodyPr/>
          <a:lstStyle/>
          <a:p>
            <a:pPr/>
            <a:r>
              <a:t>    ROUND 3 : CODE CONVERT!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>
            <a:lumOff val="-29866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Q1. Convert the following C program code into C++ or Java or Python"/>
          <p:cNvSpPr txBox="1"/>
          <p:nvPr>
            <p:ph type="ctrTitle"/>
          </p:nvPr>
        </p:nvSpPr>
        <p:spPr>
          <a:xfrm>
            <a:off x="12185" y="5229"/>
            <a:ext cx="24384001" cy="1418238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30000"/>
              </a:lnSpc>
              <a:defRPr b="0" spc="0" sz="6500"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 Q1. Convert the following C program code into C++ or Java or Python</a:t>
            </a:r>
          </a:p>
        </p:txBody>
      </p:sp>
      <p:sp>
        <p:nvSpPr>
          <p:cNvPr id="155" name="PROGRAM NAME: CHECK THE BIGGEST OUT OF 3 NUMBERS"/>
          <p:cNvSpPr txBox="1"/>
          <p:nvPr>
            <p:ph type="subTitle" sz="quarter" idx="1"/>
          </p:nvPr>
        </p:nvSpPr>
        <p:spPr>
          <a:xfrm>
            <a:off x="287544" y="1727697"/>
            <a:ext cx="23833284" cy="1905001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30000"/>
              </a:lnSpc>
              <a:defRPr b="0" sz="6200">
                <a:solidFill>
                  <a:schemeClr val="accent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PROGRAM NAME: CHECK THE BIGGEST OUT OF 3 NUMBERS</a:t>
            </a:r>
          </a:p>
        </p:txBody>
      </p:sp>
      <p:sp>
        <p:nvSpPr>
          <p:cNvPr id="156" name="#include &lt;stdio.h&gt;…"/>
          <p:cNvSpPr txBox="1"/>
          <p:nvPr/>
        </p:nvSpPr>
        <p:spPr>
          <a:xfrm>
            <a:off x="1192031" y="3297613"/>
            <a:ext cx="7712413" cy="911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spcBef>
                <a:spcPts val="1200"/>
              </a:spcBef>
              <a:defRPr sz="36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#include &lt;stdio.h&gt; </a:t>
            </a:r>
          </a:p>
          <a:p>
            <a:pPr algn="l" defTabSz="457200">
              <a:spcBef>
                <a:spcPts val="1200"/>
              </a:spcBef>
              <a:defRPr sz="36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int main()</a:t>
            </a:r>
            <a:br/>
            <a:r>
              <a:t>{ </a:t>
            </a:r>
          </a:p>
          <a:p>
            <a:pPr algn="l" defTabSz="457200">
              <a:spcBef>
                <a:spcPts val="1200"/>
              </a:spcBef>
              <a:defRPr sz="36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double n1, n2, n3; </a:t>
            </a:r>
          </a:p>
          <a:p>
            <a:pPr algn="l" defTabSz="457200">
              <a:spcBef>
                <a:spcPts val="1200"/>
              </a:spcBef>
              <a:defRPr sz="36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printf("Enter three different numbers: "); </a:t>
            </a:r>
          </a:p>
          <a:p>
            <a:pPr algn="l" defTabSz="457200">
              <a:spcBef>
                <a:spcPts val="1200"/>
              </a:spcBef>
              <a:defRPr sz="36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rgbClr val="FFFFFF"/>
                </a:solidFill>
              </a:rPr>
              <a:t>scanf("%lf %lf %lf", &amp;n1, &amp;n2, &amp;n3); </a:t>
            </a:r>
            <a:endParaRPr>
              <a:solidFill>
                <a:srgbClr val="FFFFFF"/>
              </a:solidFill>
            </a:endParaRPr>
          </a:p>
          <a:p>
            <a:pPr algn="l" defTabSz="457200">
              <a:spcBef>
                <a:spcPts val="1200"/>
              </a:spcBef>
              <a:defRPr sz="36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if( n1&gt;=n2 &amp;&amp; n1&gt;=n3 )</a:t>
            </a:r>
            <a:br/>
            <a:r>
              <a:t>printf("%.2f is the largest number.", n1); </a:t>
            </a:r>
          </a:p>
          <a:p>
            <a:pPr algn="l" defTabSz="457200">
              <a:spcBef>
                <a:spcPts val="1200"/>
              </a:spcBef>
              <a:defRPr sz="36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if( n2&gt;=n1 &amp;&amp; n2&gt;=n3 )</a:t>
            </a:r>
            <a:br/>
            <a:r>
              <a:t>printf("%.2f is the largest number.", n2); </a:t>
            </a:r>
          </a:p>
          <a:p>
            <a:pPr algn="l" defTabSz="457200">
              <a:spcBef>
                <a:spcPts val="1200"/>
              </a:spcBef>
              <a:defRPr sz="36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if( n3&gt;=n1 &amp;&amp; n3&gt;=n2 )</a:t>
            </a:r>
            <a:br/>
            <a:r>
              <a:t>printf("%.2f is the largest number.", n3); </a:t>
            </a:r>
          </a:p>
          <a:p>
            <a:pPr algn="l" defTabSz="457200">
              <a:spcBef>
                <a:spcPts val="1200"/>
              </a:spcBef>
              <a:defRPr sz="36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return 0; </a:t>
            </a:r>
          </a:p>
          <a:p>
            <a:pPr algn="l" defTabSz="457200">
              <a:spcBef>
                <a:spcPts val="1200"/>
              </a:spcBef>
              <a:defRPr sz="36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} </a:t>
            </a:r>
          </a:p>
        </p:txBody>
      </p:sp>
      <p:pic>
        <p:nvPicPr>
          <p:cNvPr id="157" name="Screenshot 2021-11-29 at 2.34.32 AM.png" descr="Screenshot 2021-11-29 at 2.34.3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1975" y="4834081"/>
            <a:ext cx="12586638" cy="60456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>
            <a:lumOff val="-29866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Q2. Convert the following C program code into C++ or Java or Python"/>
          <p:cNvSpPr txBox="1"/>
          <p:nvPr>
            <p:ph type="ctrTitle"/>
          </p:nvPr>
        </p:nvSpPr>
        <p:spPr>
          <a:xfrm>
            <a:off x="12185" y="5229"/>
            <a:ext cx="24384001" cy="1418238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30000"/>
              </a:lnSpc>
              <a:defRPr b="0" spc="0" sz="6500"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 Q2. Convert the following C program code into C++ or Java or Python</a:t>
            </a:r>
          </a:p>
        </p:txBody>
      </p:sp>
      <p:sp>
        <p:nvSpPr>
          <p:cNvPr id="160" name="PROGRAM NAME: PRINTING ARRAY ELEMENTS"/>
          <p:cNvSpPr txBox="1"/>
          <p:nvPr>
            <p:ph type="subTitle" sz="quarter" idx="1"/>
          </p:nvPr>
        </p:nvSpPr>
        <p:spPr>
          <a:xfrm>
            <a:off x="287544" y="1727698"/>
            <a:ext cx="23833284" cy="1905001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30000"/>
              </a:lnSpc>
              <a:defRPr b="0" sz="7700">
                <a:solidFill>
                  <a:schemeClr val="accent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  PROGRAM NAME: PRINTING ARRAY ELEMENTS</a:t>
            </a:r>
          </a:p>
        </p:txBody>
      </p:sp>
      <p:sp>
        <p:nvSpPr>
          <p:cNvPr id="161" name="#include&lt;stdio.h&gt;…"/>
          <p:cNvSpPr txBox="1"/>
          <p:nvPr/>
        </p:nvSpPr>
        <p:spPr>
          <a:xfrm>
            <a:off x="999652" y="3133391"/>
            <a:ext cx="9046927" cy="1046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800">
                <a:solidFill>
                  <a:srgbClr val="FFFFFF"/>
                </a:solidFill>
              </a:defRPr>
            </a:pPr>
            <a:r>
              <a:t>#include&lt;stdio.h&gt;</a:t>
            </a:r>
          </a:p>
          <a:p>
            <a:pPr algn="l" defTabSz="457200">
              <a:defRPr sz="2800">
                <a:solidFill>
                  <a:srgbClr val="FFFFFF"/>
                </a:solidFill>
              </a:defRPr>
            </a:pPr>
            <a:r>
              <a:t>int main()</a:t>
            </a:r>
          </a:p>
          <a:p>
            <a:pPr algn="l" defTabSz="457200">
              <a:defRPr sz="2800">
                <a:solidFill>
                  <a:srgbClr val="FFFFFF"/>
                </a:solidFill>
              </a:defRPr>
            </a:pPr>
            <a:r>
              <a:t>{</a:t>
            </a:r>
          </a:p>
          <a:p>
            <a:pPr algn="l" defTabSz="457200">
              <a:defRPr sz="2800">
                <a:solidFill>
                  <a:srgbClr val="FFFFFF"/>
                </a:solidFill>
              </a:defRPr>
            </a:pPr>
            <a:r>
              <a:t>    int a[10],i,n;  </a:t>
            </a:r>
          </a:p>
          <a:p>
            <a:pPr algn="l" defTabSz="457200">
              <a:defRPr sz="2800">
                <a:solidFill>
                  <a:srgbClr val="FFFFFF"/>
                </a:solidFill>
              </a:defRPr>
            </a:pPr>
            <a:r>
              <a:t> </a:t>
            </a:r>
          </a:p>
          <a:p>
            <a:pPr algn="l" defTabSz="457200">
              <a:defRPr sz="2800">
                <a:solidFill>
                  <a:srgbClr val="FFFFFF"/>
                </a:solidFill>
              </a:defRPr>
            </a:pPr>
            <a:r>
              <a:t>     printf("Enter size of array: ");</a:t>
            </a:r>
          </a:p>
          <a:p>
            <a:pPr algn="l" defTabSz="457200">
              <a:defRPr sz="2800">
                <a:solidFill>
                  <a:srgbClr val="FFFFFF"/>
                </a:solidFill>
              </a:defRPr>
            </a:pPr>
            <a:r>
              <a:t>    scanf("%d",&amp;n);</a:t>
            </a:r>
          </a:p>
          <a:p>
            <a:pPr algn="l" defTabSz="457200">
              <a:defRPr sz="2800">
                <a:solidFill>
                  <a:srgbClr val="FFFFFF"/>
                </a:solidFill>
              </a:defRPr>
            </a:pPr>
            <a:r>
              <a:t> </a:t>
            </a:r>
          </a:p>
          <a:p>
            <a:pPr algn="l" defTabSz="457200">
              <a:defRPr sz="2800">
                <a:solidFill>
                  <a:srgbClr val="FFFFFF"/>
                </a:solidFill>
              </a:defRPr>
            </a:pPr>
            <a:r>
              <a:t>     printf("Enter %d elements in the array : ", n);</a:t>
            </a:r>
          </a:p>
          <a:p>
            <a:pPr algn="l" defTabSz="457200">
              <a:defRPr sz="2800">
                <a:solidFill>
                  <a:srgbClr val="FFFFFF"/>
                </a:solidFill>
              </a:defRPr>
            </a:pPr>
            <a:r>
              <a:t>    for(i=0;i&lt;n;i++)</a:t>
            </a:r>
          </a:p>
          <a:p>
            <a:pPr algn="l" defTabSz="457200">
              <a:defRPr sz="2800">
                <a:solidFill>
                  <a:srgbClr val="FFFFFF"/>
                </a:solidFill>
              </a:defRPr>
            </a:pPr>
            <a:r>
              <a:t>    {</a:t>
            </a:r>
          </a:p>
          <a:p>
            <a:pPr algn="l" defTabSz="457200">
              <a:defRPr sz="2800">
                <a:solidFill>
                  <a:srgbClr val="000000"/>
                </a:solidFill>
              </a:defRPr>
            </a:pPr>
            <a:r>
              <a:t> </a:t>
            </a:r>
            <a:r>
              <a:rPr>
                <a:solidFill>
                  <a:srgbClr val="FFFFFF"/>
                </a:solidFill>
              </a:rPr>
              <a:t>       scanf("%d", &amp;a[i]);</a:t>
            </a:r>
            <a:endParaRPr>
              <a:solidFill>
                <a:srgbClr val="FFFFFF"/>
              </a:solidFill>
            </a:endParaRPr>
          </a:p>
          <a:p>
            <a:pPr algn="l" defTabSz="457200">
              <a:defRPr sz="2800">
                <a:solidFill>
                  <a:srgbClr val="FFFFFF"/>
                </a:solidFill>
              </a:defRPr>
            </a:pPr>
            <a:r>
              <a:t>    }</a:t>
            </a:r>
          </a:p>
          <a:p>
            <a:pPr algn="l" defTabSz="457200">
              <a:defRPr sz="2800">
                <a:solidFill>
                  <a:srgbClr val="FFFFFF"/>
                </a:solidFill>
              </a:defRPr>
            </a:pPr>
            <a:r>
              <a:t> </a:t>
            </a:r>
          </a:p>
          <a:p>
            <a:pPr algn="l" defTabSz="457200">
              <a:defRPr sz="2800">
                <a:solidFill>
                  <a:srgbClr val="FFFFFF"/>
                </a:solidFill>
              </a:defRPr>
            </a:pPr>
            <a:r>
              <a:t>    printf("\nElements in array are: ");</a:t>
            </a:r>
          </a:p>
          <a:p>
            <a:pPr algn="l" defTabSz="457200">
              <a:defRPr sz="2800">
                <a:solidFill>
                  <a:srgbClr val="FFFFFF"/>
                </a:solidFill>
              </a:defRPr>
            </a:pPr>
            <a:r>
              <a:t>    for(i=0;i&lt;n;i++)</a:t>
            </a:r>
          </a:p>
          <a:p>
            <a:pPr algn="l" defTabSz="457200">
              <a:defRPr sz="2800">
                <a:solidFill>
                  <a:srgbClr val="FFFFFF"/>
                </a:solidFill>
              </a:defRPr>
            </a:pPr>
            <a:r>
              <a:t> </a:t>
            </a:r>
          </a:p>
          <a:p>
            <a:pPr algn="l" defTabSz="457200">
              <a:defRPr sz="2800">
                <a:solidFill>
                  <a:srgbClr val="FFFFFF"/>
                </a:solidFill>
              </a:defRPr>
            </a:pPr>
            <a:r>
              <a:t>    {</a:t>
            </a:r>
          </a:p>
          <a:p>
            <a:pPr algn="l" defTabSz="457200">
              <a:defRPr sz="2800">
                <a:solidFill>
                  <a:srgbClr val="FFFFFF"/>
                </a:solidFill>
              </a:defRPr>
            </a:pPr>
            <a:r>
              <a:t>        printf("%d  ", a[i]);</a:t>
            </a:r>
          </a:p>
          <a:p>
            <a:pPr algn="l" defTabSz="457200">
              <a:defRPr sz="2800">
                <a:solidFill>
                  <a:srgbClr val="FFFFFF"/>
                </a:solidFill>
              </a:defRPr>
            </a:pPr>
            <a:r>
              <a:t>    }</a:t>
            </a:r>
          </a:p>
          <a:p>
            <a:pPr algn="l" defTabSz="457200">
              <a:defRPr sz="2800">
                <a:solidFill>
                  <a:srgbClr val="FFFFFF"/>
                </a:solidFill>
              </a:defRPr>
            </a:pPr>
            <a:r>
              <a:t> </a:t>
            </a:r>
          </a:p>
          <a:p>
            <a:pPr algn="l" defTabSz="457200">
              <a:defRPr sz="2800">
                <a:solidFill>
                  <a:srgbClr val="FFFFFF"/>
                </a:solidFill>
              </a:defRPr>
            </a:pPr>
            <a:r>
              <a:t>    return 0;</a:t>
            </a:r>
          </a:p>
          <a:p>
            <a:pPr algn="l" defTabSz="457200">
              <a:defRPr sz="2800">
                <a:solidFill>
                  <a:srgbClr val="FFFFFF"/>
                </a:solidFill>
              </a:defRPr>
            </a:pPr>
            <a:r>
              <a:t>}</a:t>
            </a:r>
          </a:p>
        </p:txBody>
      </p:sp>
      <p:pic>
        <p:nvPicPr>
          <p:cNvPr id="162" name="Screenshot 2021-11-28 at 8.34.08 PM.png" descr="Screenshot 2021-11-28 at 8.34.0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41812" y="4490017"/>
            <a:ext cx="14590270" cy="50591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>
            <a:lumOff val="-29866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Q3. Convert the following C program code into C++ or Java or Python"/>
          <p:cNvSpPr txBox="1"/>
          <p:nvPr>
            <p:ph type="ctrTitle"/>
          </p:nvPr>
        </p:nvSpPr>
        <p:spPr>
          <a:xfrm>
            <a:off x="12185" y="5229"/>
            <a:ext cx="24384001" cy="1418238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30000"/>
              </a:lnSpc>
              <a:defRPr b="0" spc="0" sz="6500"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 Q3. Convert the following C program code into C++ or Java or Python</a:t>
            </a:r>
          </a:p>
        </p:txBody>
      </p:sp>
      <p:sp>
        <p:nvSpPr>
          <p:cNvPr id="165" name="PROGRAM NAME: STAR SQUARE PATTERN"/>
          <p:cNvSpPr txBox="1"/>
          <p:nvPr>
            <p:ph type="subTitle" sz="quarter" idx="1"/>
          </p:nvPr>
        </p:nvSpPr>
        <p:spPr>
          <a:xfrm>
            <a:off x="287544" y="1487224"/>
            <a:ext cx="23833284" cy="1905001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30000"/>
              </a:lnSpc>
              <a:defRPr b="0" sz="7700">
                <a:solidFill>
                  <a:schemeClr val="accent4"/>
                </a:solidFill>
                <a:latin typeface="Baskerville"/>
                <a:ea typeface="Baskerville"/>
                <a:cs typeface="Baskerville"/>
                <a:sym typeface="Baskerville"/>
              </a:defRPr>
            </a:pPr>
            <a:r>
              <a:t>       P</a:t>
            </a:r>
            <a:r>
              <a:rPr sz="7900"/>
              <a:t>ROGRAM NAME: STAR SQUARE PATTERN</a:t>
            </a:r>
          </a:p>
        </p:txBody>
      </p:sp>
      <p:sp>
        <p:nvSpPr>
          <p:cNvPr id="166" name="#include &lt;stdio.h&gt;…"/>
          <p:cNvSpPr txBox="1"/>
          <p:nvPr/>
        </p:nvSpPr>
        <p:spPr>
          <a:xfrm>
            <a:off x="518706" y="3455982"/>
            <a:ext cx="9046926" cy="9354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500">
                <a:solidFill>
                  <a:srgbClr val="FFFFFF"/>
                </a:solidFill>
              </a:defRPr>
            </a:pPr>
            <a:r>
              <a:t>#include &lt;stdio.h&gt;  </a:t>
            </a:r>
          </a:p>
          <a:p>
            <a:pPr algn="l" defTabSz="457200">
              <a:defRPr sz="3500">
                <a:solidFill>
                  <a:srgbClr val="FFFFFF"/>
                </a:solidFill>
              </a:defRPr>
            </a:pPr>
            <a:r>
              <a:t> int main()  </a:t>
            </a:r>
          </a:p>
          <a:p>
            <a:pPr algn="l" defTabSz="457200">
              <a:defRPr sz="3500">
                <a:solidFill>
                  <a:srgbClr val="FFFFFF"/>
                </a:solidFill>
              </a:defRPr>
            </a:pPr>
            <a:r>
              <a:t>{  </a:t>
            </a:r>
          </a:p>
          <a:p>
            <a:pPr algn="l" defTabSz="457200">
              <a:defRPr sz="3500">
                <a:solidFill>
                  <a:srgbClr val="FFFFFF"/>
                </a:solidFill>
              </a:defRPr>
            </a:pPr>
            <a:r>
              <a:t>    int n;  </a:t>
            </a:r>
          </a:p>
          <a:p>
            <a:pPr algn="l" defTabSz="457200">
              <a:defRPr sz="3500">
                <a:solidFill>
                  <a:srgbClr val="FFFFFF"/>
                </a:solidFill>
              </a:defRPr>
            </a:pPr>
            <a:r>
              <a:t>    printf("Enter the number of rows");  </a:t>
            </a:r>
          </a:p>
          <a:p>
            <a:pPr algn="l" defTabSz="457200">
              <a:defRPr sz="3500">
                <a:solidFill>
                  <a:srgbClr val="FFFFFF"/>
                </a:solidFill>
              </a:defRPr>
            </a:pPr>
            <a:r>
              <a:t>    scanf("%d",&amp;n);  </a:t>
            </a:r>
          </a:p>
          <a:p>
            <a:pPr algn="l" defTabSz="457200">
              <a:defRPr sz="3500">
                <a:solidFill>
                  <a:srgbClr val="FFFFFF"/>
                </a:solidFill>
              </a:defRPr>
            </a:pPr>
            <a:r>
              <a:t>    for(int i=0;i&lt;n;i++)  </a:t>
            </a:r>
          </a:p>
          <a:p>
            <a:pPr algn="l" defTabSz="457200">
              <a:defRPr sz="3500">
                <a:solidFill>
                  <a:srgbClr val="FFFFFF"/>
                </a:solidFill>
              </a:defRPr>
            </a:pPr>
            <a:r>
              <a:t>    {  </a:t>
            </a:r>
          </a:p>
          <a:p>
            <a:pPr algn="l" defTabSz="457200">
              <a:defRPr sz="3500">
                <a:solidFill>
                  <a:srgbClr val="FFFFFF"/>
                </a:solidFill>
              </a:defRPr>
            </a:pPr>
            <a:r>
              <a:t>        for(int j=0;j&lt;n;j++)</a:t>
            </a:r>
          </a:p>
          <a:p>
            <a:pPr algn="l" defTabSz="457200">
              <a:defRPr sz="3500">
                <a:solidFill>
                  <a:srgbClr val="FFFFFF"/>
                </a:solidFill>
              </a:defRPr>
            </a:pPr>
            <a:r>
              <a:t>{  </a:t>
            </a:r>
          </a:p>
          <a:p>
            <a:pPr algn="l" defTabSz="457200">
              <a:defRPr sz="3500">
                <a:solidFill>
                  <a:srgbClr val="FFFFFF"/>
                </a:solidFill>
              </a:defRPr>
            </a:pPr>
            <a:r>
              <a:t>            printf("*");  </a:t>
            </a:r>
          </a:p>
          <a:p>
            <a:pPr algn="l" defTabSz="457200">
              <a:defRPr sz="3500">
                <a:solidFill>
                  <a:srgbClr val="FFFFFF"/>
                </a:solidFill>
              </a:defRPr>
            </a:pPr>
            <a:r>
              <a:t>        }  </a:t>
            </a:r>
          </a:p>
          <a:p>
            <a:pPr algn="l" defTabSz="457200">
              <a:defRPr sz="3500">
                <a:solidFill>
                  <a:srgbClr val="FFFFFF"/>
                </a:solidFill>
              </a:defRPr>
            </a:pPr>
            <a:r>
              <a:t>        printf("\n");  </a:t>
            </a:r>
          </a:p>
          <a:p>
            <a:pPr algn="l" defTabSz="457200">
              <a:defRPr sz="3500">
                <a:solidFill>
                  <a:srgbClr val="FFFFFF"/>
                </a:solidFill>
              </a:defRPr>
            </a:pPr>
            <a:r>
              <a:t>    }  </a:t>
            </a:r>
          </a:p>
          <a:p>
            <a:pPr algn="l" defTabSz="457200">
              <a:defRPr sz="3500">
                <a:solidFill>
                  <a:srgbClr val="FFFFFF"/>
                </a:solidFill>
              </a:defRPr>
            </a:pPr>
            <a:r>
              <a:t>      </a:t>
            </a:r>
          </a:p>
          <a:p>
            <a:pPr algn="l" defTabSz="457200">
              <a:defRPr sz="3500">
                <a:solidFill>
                  <a:srgbClr val="FFFFFF"/>
                </a:solidFill>
              </a:defRPr>
            </a:pPr>
            <a:r>
              <a:t>    return 0;  </a:t>
            </a:r>
          </a:p>
          <a:p>
            <a:pPr algn="l" defTabSz="457200">
              <a:defRPr sz="3500">
                <a:solidFill>
                  <a:srgbClr val="FFFFFF"/>
                </a:solidFill>
              </a:defRPr>
            </a:pPr>
            <a:r>
              <a:t>}  </a:t>
            </a:r>
          </a:p>
          <a:p>
            <a:pPr algn="l" defTabSz="457200">
              <a:defRPr sz="1400">
                <a:solidFill>
                  <a:srgbClr val="000000"/>
                </a:solidFill>
              </a:defRPr>
            </a:pPr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62824" y="3561587"/>
            <a:ext cx="13764728" cy="91437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>
            <a:lumOff val="-29866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Q4. Convert the following C program code into C++ or Java or Python"/>
          <p:cNvSpPr txBox="1"/>
          <p:nvPr>
            <p:ph type="ctrTitle"/>
          </p:nvPr>
        </p:nvSpPr>
        <p:spPr>
          <a:xfrm>
            <a:off x="12185" y="5229"/>
            <a:ext cx="24384001" cy="1418238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30000"/>
              </a:lnSpc>
              <a:defRPr b="0" spc="0" sz="6500"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 Q4. Convert the following C program code into C++ or Java or Python</a:t>
            </a:r>
          </a:p>
        </p:txBody>
      </p:sp>
      <p:sp>
        <p:nvSpPr>
          <p:cNvPr id="170" name="PROGRAM NAME: CHECK IF A STRING IS PALINDROME"/>
          <p:cNvSpPr txBox="1"/>
          <p:nvPr>
            <p:ph type="subTitle" sz="quarter" idx="1"/>
          </p:nvPr>
        </p:nvSpPr>
        <p:spPr>
          <a:xfrm>
            <a:off x="287544" y="1487224"/>
            <a:ext cx="23833284" cy="1599047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30000"/>
              </a:lnSpc>
              <a:defRPr b="0" sz="6900">
                <a:solidFill>
                  <a:schemeClr val="accent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 PROGRAM NAME: CHECK IF A STRING IS PALINDROME</a:t>
            </a:r>
          </a:p>
        </p:txBody>
      </p:sp>
      <p:sp>
        <p:nvSpPr>
          <p:cNvPr id="171" name="#include &lt;stdio.h&gt;…"/>
          <p:cNvSpPr txBox="1"/>
          <p:nvPr/>
        </p:nvSpPr>
        <p:spPr>
          <a:xfrm>
            <a:off x="518706" y="3455982"/>
            <a:ext cx="9046926" cy="9354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500">
                <a:solidFill>
                  <a:srgbClr val="FFFFFF"/>
                </a:solidFill>
              </a:defRPr>
            </a:pPr>
            <a:r>
              <a:t>#include &lt;stdio.h&gt;</a:t>
            </a:r>
          </a:p>
          <a:p>
            <a:pPr algn="l" defTabSz="457200">
              <a:defRPr sz="3500">
                <a:solidFill>
                  <a:srgbClr val="FFFFFF"/>
                </a:solidFill>
              </a:defRPr>
            </a:pPr>
            <a:r>
              <a:t>#include &lt;string.h&gt;</a:t>
            </a:r>
          </a:p>
          <a:p>
            <a:pPr algn="l" defTabSz="457200">
              <a:defRPr sz="3500">
                <a:solidFill>
                  <a:srgbClr val="FFFFFF"/>
                </a:solidFill>
              </a:defRPr>
            </a:pPr>
          </a:p>
          <a:p>
            <a:pPr algn="l" defTabSz="457200">
              <a:defRPr sz="3500">
                <a:solidFill>
                  <a:srgbClr val="FFFFFF"/>
                </a:solidFill>
              </a:defRPr>
            </a:pPr>
            <a:r>
              <a:t>int main()</a:t>
            </a:r>
            <a:br/>
            <a:r>
              <a:t>{</a:t>
            </a:r>
            <a:br/>
            <a:r>
              <a:t>  char a[100], b[100];</a:t>
            </a:r>
          </a:p>
          <a:p>
            <a:pPr algn="l" defTabSz="457200">
              <a:defRPr sz="3500">
                <a:solidFill>
                  <a:srgbClr val="FFFFFF"/>
                </a:solidFill>
              </a:defRPr>
            </a:pPr>
            <a:r>
              <a:t>  printf("Enter a string to check if it's a palindrome\n");</a:t>
            </a:r>
            <a:br/>
            <a:r>
              <a:t>  gets(a);</a:t>
            </a:r>
          </a:p>
          <a:p>
            <a:pPr algn="l" defTabSz="457200">
              <a:defRPr sz="3500">
                <a:solidFill>
                  <a:srgbClr val="FFFFFF"/>
                </a:solidFill>
              </a:defRPr>
            </a:pPr>
            <a:r>
              <a:t>  strcpy(b, a); </a:t>
            </a:r>
            <a:br/>
            <a:r>
              <a:t>  strrev(b); </a:t>
            </a:r>
          </a:p>
          <a:p>
            <a:pPr algn="l" defTabSz="457200">
              <a:defRPr sz="3500">
                <a:solidFill>
                  <a:srgbClr val="FFFFFF"/>
                </a:solidFill>
              </a:defRPr>
            </a:pPr>
            <a:r>
              <a:t>  if (strcmp(a, b) == 0)  </a:t>
            </a:r>
            <a:br/>
            <a:r>
              <a:t>    printf("The string is a palindrome.\n");</a:t>
            </a:r>
            <a:br/>
            <a:r>
              <a:t>  else</a:t>
            </a:r>
            <a:br/>
            <a:r>
              <a:t>    printf("The string isn't a palindrome.\n");</a:t>
            </a:r>
          </a:p>
          <a:p>
            <a:pPr algn="l" defTabSz="457200">
              <a:defRPr sz="3500">
                <a:solidFill>
                  <a:srgbClr val="FFFFFF"/>
                </a:solidFill>
              </a:defRPr>
            </a:pPr>
            <a:r>
              <a:t>  return 0;</a:t>
            </a:r>
            <a:br/>
            <a:r>
              <a:t>}</a:t>
            </a:r>
          </a:p>
          <a:p>
            <a:pPr algn="l" defTabSz="457200">
              <a:defRPr sz="1400">
                <a:solidFill>
                  <a:srgbClr val="000000"/>
                </a:solidFill>
              </a:defRPr>
            </a:pP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24025" y="4945860"/>
            <a:ext cx="14000185" cy="3824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>
            <a:lumOff val="-29866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Q5. Convert the following C program code into C++ or Java or Python"/>
          <p:cNvSpPr txBox="1"/>
          <p:nvPr>
            <p:ph type="ctrTitle"/>
          </p:nvPr>
        </p:nvSpPr>
        <p:spPr>
          <a:xfrm>
            <a:off x="12185" y="5229"/>
            <a:ext cx="24384001" cy="1418238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30000"/>
              </a:lnSpc>
              <a:defRPr b="0" spc="0" sz="6500"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 Q5. Convert the following C program code into C++ or Java or Python</a:t>
            </a:r>
          </a:p>
        </p:txBody>
      </p:sp>
      <p:sp>
        <p:nvSpPr>
          <p:cNvPr id="175" name="PROGRAM NAME: PRINT THE FIRST “N” NUMBERS IN FIBONACCI SERIES"/>
          <p:cNvSpPr txBox="1"/>
          <p:nvPr>
            <p:ph type="subTitle" sz="quarter" idx="1"/>
          </p:nvPr>
        </p:nvSpPr>
        <p:spPr>
          <a:xfrm>
            <a:off x="696348" y="1463177"/>
            <a:ext cx="23833285" cy="1599047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30000"/>
              </a:lnSpc>
              <a:defRPr b="0" sz="5100">
                <a:solidFill>
                  <a:schemeClr val="accent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PROGRAM NAME: PRINT THE FIRST “N” NUMBERS IN FIBONACCI SERIES</a:t>
            </a:r>
          </a:p>
        </p:txBody>
      </p:sp>
      <p:sp>
        <p:nvSpPr>
          <p:cNvPr id="176" name="#include &lt;stdio.h&gt;…"/>
          <p:cNvSpPr txBox="1"/>
          <p:nvPr/>
        </p:nvSpPr>
        <p:spPr>
          <a:xfrm>
            <a:off x="398469" y="2640054"/>
            <a:ext cx="9046926" cy="11018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solidFill>
                  <a:srgbClr val="FFFFFF"/>
                </a:solidFill>
              </a:defRPr>
            </a:pPr>
            <a:r>
              <a:t>#include &lt;stdio.h&gt;</a:t>
            </a:r>
          </a:p>
          <a:p>
            <a:pPr algn="l" defTabSz="457200">
              <a:defRPr sz="3000">
                <a:solidFill>
                  <a:srgbClr val="FFFFFF"/>
                </a:solidFill>
              </a:defRPr>
            </a:pPr>
          </a:p>
          <a:p>
            <a:pPr algn="l" defTabSz="457200">
              <a:defRPr sz="3000">
                <a:solidFill>
                  <a:srgbClr val="FFFFFF"/>
                </a:solidFill>
              </a:defRPr>
            </a:pPr>
            <a:r>
              <a:t>int main()</a:t>
            </a:r>
            <a:br/>
            <a:r>
              <a:t>{</a:t>
            </a:r>
            <a:br/>
            <a:r>
              <a:t>  int n, first = 0, second = 1, next, c;</a:t>
            </a:r>
          </a:p>
          <a:p>
            <a:pPr algn="l" defTabSz="457200">
              <a:defRPr sz="3000">
                <a:solidFill>
                  <a:srgbClr val="FFFFFF"/>
                </a:solidFill>
              </a:defRPr>
            </a:pPr>
            <a:r>
              <a:t>  printf("Enter the number of terms\n");</a:t>
            </a:r>
            <a:br/>
            <a:r>
              <a:t>  scanf("%d", &amp;n);</a:t>
            </a:r>
          </a:p>
          <a:p>
            <a:pPr algn="l" defTabSz="457200">
              <a:defRPr sz="3000">
                <a:solidFill>
                  <a:srgbClr val="FFFFFF"/>
                </a:solidFill>
              </a:defRPr>
            </a:pPr>
            <a:r>
              <a:t>  printf("First %d terms of Fibonacci series are:\n", n);</a:t>
            </a:r>
          </a:p>
          <a:p>
            <a:pPr algn="l" defTabSz="457200">
              <a:defRPr sz="3000">
                <a:solidFill>
                  <a:srgbClr val="FFFFFF"/>
                </a:solidFill>
              </a:defRPr>
            </a:pPr>
            <a:r>
              <a:t>  for (c = 0; c &lt; n; c++)</a:t>
            </a:r>
            <a:br/>
            <a:r>
              <a:t>  {</a:t>
            </a:r>
            <a:br/>
            <a:r>
              <a:t>    if (c &lt;= 1)</a:t>
            </a:r>
            <a:br/>
            <a:r>
              <a:t>     next = c;</a:t>
            </a:r>
            <a:br/>
            <a:r>
              <a:t>    else</a:t>
            </a:r>
            <a:br/>
            <a:r>
              <a:t>    {</a:t>
            </a:r>
            <a:br/>
            <a:r>
              <a:t>      next = first + second;</a:t>
            </a:r>
            <a:br/>
            <a:r>
              <a:t>      first = second;</a:t>
            </a:r>
            <a:br/>
            <a:r>
              <a:t>      second = next;</a:t>
            </a:r>
            <a:br/>
            <a:r>
              <a:t>    }</a:t>
            </a:r>
            <a:br/>
            <a:r>
              <a:t>    printf("%d\n", next);</a:t>
            </a:r>
            <a:br/>
            <a:r>
              <a:t>  }</a:t>
            </a:r>
          </a:p>
          <a:p>
            <a:pPr algn="l" defTabSz="457200">
              <a:defRPr sz="3000">
                <a:solidFill>
                  <a:srgbClr val="FFFFFF"/>
                </a:solidFill>
              </a:defRPr>
            </a:pPr>
            <a:r>
              <a:t>  return 0;</a:t>
            </a:r>
            <a:br/>
            <a:r>
              <a:t>}</a:t>
            </a:r>
          </a:p>
          <a:p>
            <a:pPr algn="l" defTabSz="457200">
              <a:defRPr sz="1400">
                <a:solidFill>
                  <a:srgbClr val="000000"/>
                </a:solidFill>
              </a:defRPr>
            </a:pP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16004" y="4211262"/>
            <a:ext cx="13781552" cy="67861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