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73" r:id="rId3"/>
    <p:sldId id="257" r:id="rId4"/>
    <p:sldId id="276" r:id="rId5"/>
    <p:sldId id="287" r:id="rId6"/>
    <p:sldId id="274" r:id="rId7"/>
    <p:sldId id="280" r:id="rId8"/>
    <p:sldId id="275" r:id="rId9"/>
    <p:sldId id="288" r:id="rId10"/>
    <p:sldId id="277" r:id="rId11"/>
    <p:sldId id="279" r:id="rId12"/>
    <p:sldId id="27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3365" autoAdjust="0"/>
    <p:restoredTop sz="94660"/>
  </p:normalViewPr>
  <p:slideViewPr>
    <p:cSldViewPr snapToGrid="0">
      <p:cViewPr>
        <p:scale>
          <a:sx n="50" d="100"/>
          <a:sy n="50" d="100"/>
        </p:scale>
        <p:origin x="196" y="324"/>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tha B" userId="4ad50685bef1987e" providerId="LiveId" clId="{055A48E4-64E4-4338-B146-2C98AC191FA0}"/>
    <pc:docChg chg="modSld">
      <pc:chgData name="Rishtha B" userId="4ad50685bef1987e" providerId="LiveId" clId="{055A48E4-64E4-4338-B146-2C98AC191FA0}" dt="2024-12-17T17:44:49.192" v="3" actId="20577"/>
      <pc:docMkLst>
        <pc:docMk/>
      </pc:docMkLst>
      <pc:sldChg chg="modSp mod">
        <pc:chgData name="Rishtha B" userId="4ad50685bef1987e" providerId="LiveId" clId="{055A48E4-64E4-4338-B146-2C98AC191FA0}" dt="2024-12-17T17:44:49.192" v="3" actId="20577"/>
        <pc:sldMkLst>
          <pc:docMk/>
          <pc:sldMk cId="0" sldId="275"/>
        </pc:sldMkLst>
        <pc:spChg chg="mod">
          <ac:chgData name="Rishtha B" userId="4ad50685bef1987e" providerId="LiveId" clId="{055A48E4-64E4-4338-B146-2C98AC191FA0}" dt="2024-12-17T17:44:49.192" v="3" actId="20577"/>
          <ac:spMkLst>
            <pc:docMk/>
            <pc:sldMk cId="0" sldId="275"/>
            <ac:spMk id="7" creationId="{00000000-0000-0000-0000-000000000000}"/>
          </ac:spMkLst>
        </pc:spChg>
      </pc:sldChg>
      <pc:sldChg chg="modSp mod">
        <pc:chgData name="Rishtha B" userId="4ad50685bef1987e" providerId="LiveId" clId="{055A48E4-64E4-4338-B146-2C98AC191FA0}" dt="2024-12-17T17:44:40.867" v="1" actId="20577"/>
        <pc:sldMkLst>
          <pc:docMk/>
          <pc:sldMk cId="0" sldId="280"/>
        </pc:sldMkLst>
        <pc:spChg chg="mod">
          <ac:chgData name="Rishtha B" userId="4ad50685bef1987e" providerId="LiveId" clId="{055A48E4-64E4-4338-B146-2C98AC191FA0}" dt="2024-12-17T17:44:40.867" v="1" actId="20577"/>
          <ac:spMkLst>
            <pc:docMk/>
            <pc:sldMk cId="0" sldId="280"/>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18-12-2024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Drug Recommendation</a:t>
            </a:r>
            <a:r>
              <a:rPr lang="en-US" sz="1500" b="1" i="1" dirty="0">
                <a:solidFill>
                  <a:schemeClr val="bg1"/>
                </a:solidFill>
                <a:effectLst/>
                <a:latin typeface="Times New Roman" panose="02020603050405020304" pitchFamily="18" charset="0"/>
                <a:cs typeface="Times New Roman" panose="02020603050405020304" pitchFamily="18" charset="0"/>
              </a:rPr>
              <a:t> System Based on Sentiment Analysis of Drug Reviews Using Machine Learning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- 06</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1921943"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Rishitha B</a:t>
            </a:r>
          </a:p>
          <a:p>
            <a:pPr>
              <a:spcBef>
                <a:spcPts val="300"/>
              </a:spcBef>
            </a:pPr>
            <a:r>
              <a:rPr lang="en-US" sz="1200" b="0" dirty="0"/>
              <a:t>Roll No. 214G1A3286</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Ms. K. Nalini Priyanka,</a:t>
            </a:r>
            <a:r>
              <a:rPr lang="en-US" sz="1600" b="0" dirty="0">
                <a:effectLst>
                  <a:outerShdw blurRad="38100" dist="38100" dir="2700000" algn="tl">
                    <a:srgbClr val="000000">
                      <a:alpha val="43137"/>
                    </a:srgbClr>
                  </a:outerShdw>
                </a:effectLst>
              </a:rPr>
              <a:t>M.Tech.</a:t>
            </a:r>
            <a:endParaRPr lang="en-IN" sz="16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a:t>Rotarypuram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Sabreen Taj B</a:t>
            </a:r>
          </a:p>
          <a:p>
            <a:pPr>
              <a:spcBef>
                <a:spcPts val="300"/>
              </a:spcBef>
            </a:pPr>
            <a:r>
              <a:rPr lang="en-US" sz="1200" b="0" dirty="0"/>
              <a:t>Roll No. 214G1A3289</a:t>
            </a:r>
          </a:p>
        </p:txBody>
      </p:sp>
      <p:sp>
        <p:nvSpPr>
          <p:cNvPr id="13" name="Subtitle 11"/>
          <p:cNvSpPr txBox="1"/>
          <p:nvPr/>
        </p:nvSpPr>
        <p:spPr>
          <a:xfrm>
            <a:off x="8017934" y="1816100"/>
            <a:ext cx="3265258" cy="551433"/>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9600" b="0" dirty="0">
                <a:effectLst>
                  <a:outerShdw blurRad="38100" dist="38100" dir="2700000" algn="tl">
                    <a:srgbClr val="000000">
                      <a:alpha val="43137"/>
                    </a:srgbClr>
                  </a:outerShdw>
                </a:effectLst>
              </a:rPr>
              <a:t>Siddu Veera Venkatesh B</a:t>
            </a:r>
          </a:p>
          <a:p>
            <a:pPr>
              <a:spcBef>
                <a:spcPts val="300"/>
              </a:spcBef>
            </a:pPr>
            <a:r>
              <a:rPr lang="en-US" sz="4400" b="0" dirty="0"/>
              <a:t>Roll No. 214G1A32A0</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Susmitha G</a:t>
            </a:r>
          </a:p>
          <a:p>
            <a:pPr>
              <a:spcBef>
                <a:spcPts val="300"/>
              </a:spcBef>
            </a:pPr>
            <a:r>
              <a:rPr lang="en-US" sz="1200" b="0" dirty="0"/>
              <a:t>Roll No. 214G1A32A8</a:t>
            </a:r>
          </a:p>
        </p:txBody>
      </p:sp>
      <p:sp>
        <p:nvSpPr>
          <p:cNvPr id="17" name="Rectangle: Rounded Corners 16"/>
          <p:cNvSpPr/>
          <p:nvPr/>
        </p:nvSpPr>
        <p:spPr>
          <a:xfrm>
            <a:off x="755009" y="268286"/>
            <a:ext cx="10528183" cy="993409"/>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Drug Recommendation System Based on Sentiment Analysis of Drug Reviews Using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135310" y="1250601"/>
            <a:ext cx="11779135" cy="5170519"/>
          </a:xfrm>
        </p:spPr>
        <p:txBody>
          <a:bodyPr>
            <a:noAutofit/>
          </a:bodyPr>
          <a:lstStyle/>
          <a:p>
            <a:pPr>
              <a:lnSpc>
                <a:spcPct val="110000"/>
              </a:lnSpc>
              <a:spcBef>
                <a:spcPts val="1000"/>
              </a:spcBef>
              <a:spcAft>
                <a:spcPts val="0"/>
              </a:spcAft>
            </a:pPr>
            <a:r>
              <a:rPr lang="en-US" sz="2400" dirty="0"/>
              <a:t>[1]. </a:t>
            </a:r>
            <a:r>
              <a:rPr lang="en-IN" sz="2400" dirty="0"/>
              <a:t>Satvik Garg</a:t>
            </a:r>
            <a:r>
              <a:rPr lang="en-US" sz="2400" dirty="0"/>
              <a:t>, “</a:t>
            </a:r>
            <a:r>
              <a:rPr lang="en-GB" sz="2400" u="sng" dirty="0"/>
              <a:t>Drug Recommendation System based on Sentiment Analysis of Drug Reviews using Machine Learning</a:t>
            </a:r>
            <a:r>
              <a:rPr lang="en-US" sz="2400" dirty="0"/>
              <a:t>”, </a:t>
            </a:r>
            <a:r>
              <a:rPr lang="en-GB" sz="2400" dirty="0"/>
              <a:t>2021 11th International Conference on Cloud Computing, Data Science &amp; Engineering (Confluence).</a:t>
            </a:r>
          </a:p>
          <a:p>
            <a:pPr>
              <a:lnSpc>
                <a:spcPct val="110000"/>
              </a:lnSpc>
              <a:spcBef>
                <a:spcPts val="1000"/>
              </a:spcBef>
              <a:spcAft>
                <a:spcPts val="0"/>
              </a:spcAft>
            </a:pPr>
            <a:r>
              <a:rPr lang="en-IN" sz="2400" dirty="0"/>
              <a:t>[1]. P. Sivakumar, [2]. N. Nanthini, [3]. S. Suruthi, [4].T. Veronica, “</a:t>
            </a:r>
            <a:r>
              <a:rPr lang="en-GB" sz="2400" u="sng" dirty="0"/>
              <a:t>Drug Prescribing System Using Patient Reviews Based on Sentimental Analysis</a:t>
            </a:r>
            <a:r>
              <a:rPr lang="en-IN" sz="2400" u="sng" dirty="0"/>
              <a:t>”</a:t>
            </a:r>
            <a:r>
              <a:rPr lang="en-IN" sz="2400" dirty="0"/>
              <a:t>, </a:t>
            </a:r>
            <a:r>
              <a:rPr lang="en-GB" sz="2400" b="0" i="0" dirty="0">
                <a:solidFill>
                  <a:srgbClr val="333333"/>
                </a:solidFill>
                <a:effectLst/>
              </a:rPr>
              <a:t>Journal of Coastal Life Medicine, </a:t>
            </a:r>
            <a:r>
              <a:rPr lang="en-GB" sz="2400" b="0" dirty="0">
                <a:solidFill>
                  <a:srgbClr val="333333"/>
                </a:solidFill>
                <a:effectLst/>
              </a:rPr>
              <a:t>Haikou</a:t>
            </a:r>
            <a:r>
              <a:rPr lang="en-GB" sz="2400" b="0" i="1" dirty="0">
                <a:solidFill>
                  <a:srgbClr val="333333"/>
                </a:solidFill>
                <a:effectLst/>
              </a:rPr>
              <a:t>, </a:t>
            </a:r>
            <a:r>
              <a:rPr lang="en-GB" sz="2400" b="0" dirty="0">
                <a:solidFill>
                  <a:srgbClr val="333333"/>
                </a:solidFill>
                <a:effectLst/>
              </a:rPr>
              <a:t>China</a:t>
            </a:r>
            <a:r>
              <a:rPr lang="en-GB" sz="2400" b="0" i="1" dirty="0">
                <a:solidFill>
                  <a:srgbClr val="333333"/>
                </a:solidFill>
                <a:effectLst/>
              </a:rPr>
              <a:t>.</a:t>
            </a:r>
          </a:p>
          <a:p>
            <a:pPr>
              <a:lnSpc>
                <a:spcPct val="110000"/>
              </a:lnSpc>
              <a:spcBef>
                <a:spcPts val="1000"/>
              </a:spcBef>
              <a:spcAft>
                <a:spcPts val="0"/>
              </a:spcAft>
            </a:pPr>
            <a:r>
              <a:rPr lang="en-GB" sz="2400" dirty="0"/>
              <a:t>[1]. </a:t>
            </a:r>
            <a:r>
              <a:rPr lang="en-IN" sz="2400" dirty="0"/>
              <a:t>Shubham Throat, [2]. Tushar Bargal, [3]. Rahul Chavan, [4]. Shraddha Ghodekar, [5]. Nilesh Gunaware, “</a:t>
            </a:r>
            <a:r>
              <a:rPr lang="en-GB" sz="2400" u="sng" dirty="0"/>
              <a:t>Drug Recommendation System based on Sentiment Analysis of Drug Reviews using Machine Learning</a:t>
            </a:r>
            <a:r>
              <a:rPr lang="en-US" sz="2400" dirty="0"/>
              <a:t>”,</a:t>
            </a:r>
            <a:r>
              <a:rPr lang="en-GB" sz="2400" dirty="0"/>
              <a:t> International Journal for Research in Applied Science &amp; Engineering Technology (IJRASET).</a:t>
            </a:r>
            <a:endParaRPr lang="en-US" sz="2400" dirty="0"/>
          </a:p>
          <a:p>
            <a:pPr marL="0" indent="0">
              <a:buNone/>
            </a:pPr>
            <a:endParaRPr lang="en-US" sz="2400"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GitHub Link</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pic>
        <p:nvPicPr>
          <p:cNvPr id="8" name="Content Placeholder 7">
            <a:extLst>
              <a:ext uri="{FF2B5EF4-FFF2-40B4-BE49-F238E27FC236}">
                <a16:creationId xmlns:a16="http://schemas.microsoft.com/office/drawing/2014/main" id="{9D80E15C-F4AD-ECEB-F419-6A5700E6D187}"/>
              </a:ext>
            </a:extLst>
          </p:cNvPr>
          <p:cNvPicPr>
            <a:picLocks noGrp="1" noChangeAspect="1"/>
          </p:cNvPicPr>
          <p:nvPr>
            <p:ph idx="1"/>
          </p:nvPr>
        </p:nvPicPr>
        <p:blipFill>
          <a:blip r:embed="rId3"/>
          <a:stretch>
            <a:fillRect/>
          </a:stretch>
        </p:blipFill>
        <p:spPr>
          <a:xfrm>
            <a:off x="1513837" y="1195037"/>
            <a:ext cx="9164321" cy="49580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457200" indent="0">
              <a:lnSpc>
                <a:spcPct val="110000"/>
              </a:lnSpc>
              <a:spcBef>
                <a:spcPts val="1000"/>
              </a:spcBef>
              <a:spcAft>
                <a:spcPts val="0"/>
              </a:spcAft>
              <a:buNone/>
            </a:pPr>
            <a:r>
              <a:rPr lang="en-US" altLang="en-US" sz="2400" dirty="0"/>
              <a:t>The COVID-19 pandemic highlighted critical healthcare challenges, including shortages of professionals, equipment, and medicines, leading to self-medication and worsening health outcomes. This study proposes a Drug Recommendation System using machine learning and sentiment analysis to recommend effective medicines for specific diseases based on patient reviews. The system processes datasets, applies machine learning models with vectorization methods like BoW, TF-IDF, and Word2Vec, and evaluates performance using precision, recall, F1-score, and accuracy. By identifying patterns in patient feedback, it ensures recommendations are data-driven and reliable. Analyzed sentiments identify top-rated drugs, enabling informed medication choices and reducing the burden on healthcare providers. This solution is particularly valuable during pandemics, enhancing patient outcomes and supporting constrained healthcare systems, while fostering trust in AI-driven healthcare tools.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206432" y="1290319"/>
            <a:ext cx="11779135" cy="5181601"/>
          </a:xfrm>
        </p:spPr>
        <p:txBody>
          <a:bodyPr>
            <a:noAutofit/>
          </a:bodyPr>
          <a:lstStyle/>
          <a:p>
            <a:pPr>
              <a:lnSpc>
                <a:spcPct val="110000"/>
              </a:lnSpc>
              <a:spcBef>
                <a:spcPct val="0"/>
              </a:spcBef>
              <a:spcAft>
                <a:spcPts val="0"/>
              </a:spcAft>
            </a:pPr>
            <a:r>
              <a:rPr lang="en-GB" sz="2400" b="1" dirty="0"/>
              <a:t>Sentiment Analysis in Drug Reviews: </a:t>
            </a:r>
            <a:r>
              <a:rPr lang="en-GB" sz="2400" dirty="0"/>
              <a:t>Sentiment analysis involves determining whether a review is positive, negative, or neutral. It helps analyse the opinions shared by patients about drugs for different medical conditions.</a:t>
            </a:r>
            <a:endParaRPr lang="en-US" sz="2400" dirty="0"/>
          </a:p>
          <a:p>
            <a:pPr>
              <a:lnSpc>
                <a:spcPct val="110000"/>
              </a:lnSpc>
              <a:spcBef>
                <a:spcPct val="0"/>
              </a:spcBef>
              <a:spcAft>
                <a:spcPts val="0"/>
              </a:spcAft>
            </a:pPr>
            <a:r>
              <a:rPr lang="en-GB" sz="2400" b="1" dirty="0"/>
              <a:t>Problem Statement: </a:t>
            </a:r>
            <a:r>
              <a:rPr lang="en-GB" sz="2400" dirty="0"/>
              <a:t>Patients often struggle to identify the most effective drug for their condition due to overwhelming reviews. Analysing these reviews manually is not feasible, and existing methods lack accuracy. A machine learning-based solution is needed for accurate and faster analysis.</a:t>
            </a:r>
          </a:p>
          <a:p>
            <a:pPr>
              <a:lnSpc>
                <a:spcPct val="110000"/>
              </a:lnSpc>
              <a:spcBef>
                <a:spcPct val="0"/>
              </a:spcBef>
              <a:spcAft>
                <a:spcPts val="0"/>
              </a:spcAft>
            </a:pPr>
            <a:r>
              <a:rPr lang="en-GB" sz="2400" b="1" dirty="0"/>
              <a:t>Machine Learning as the Solution: </a:t>
            </a:r>
            <a:r>
              <a:rPr lang="en-GB" sz="2400" dirty="0"/>
              <a:t>Machine learning models can efficiently analyse large volumes of reviews to predict sentiment. By using multiple classifiers, patterns are identified to determine the effectiveness of drugs.</a:t>
            </a:r>
            <a:endParaRPr lang="en-US" sz="2400" dirty="0"/>
          </a:p>
          <a:p>
            <a:pPr>
              <a:lnSpc>
                <a:spcPct val="110000"/>
              </a:lnSpc>
              <a:spcBef>
                <a:spcPct val="0"/>
              </a:spcBef>
              <a:spcAft>
                <a:spcPts val="0"/>
              </a:spcAft>
            </a:pPr>
            <a:r>
              <a:rPr lang="en-GB" sz="2400" b="1" dirty="0"/>
              <a:t>Objective of the Project: </a:t>
            </a:r>
            <a:r>
              <a:rPr lang="en-GB" sz="2400" dirty="0"/>
              <a:t>The primary objective of the project is to develop a Drug Recommendation System that:</a:t>
            </a:r>
          </a:p>
          <a:p>
            <a:pPr lvl="1">
              <a:buFont typeface="Arial" panose="020B0604020202020204" pitchFamily="34" charset="0"/>
              <a:buChar char="•"/>
            </a:pPr>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lvl="1">
              <a:lnSpc>
                <a:spcPct val="150000"/>
              </a:lnSpc>
              <a:buFont typeface="Arial" panose="020B0604020202020204" pitchFamily="34" charset="0"/>
              <a:buChar char="•"/>
            </a:pPr>
            <a:r>
              <a:rPr lang="en-GB" sz="2400" dirty="0"/>
              <a:t>Predicts the sentiment of user reviews.</a:t>
            </a:r>
          </a:p>
          <a:p>
            <a:pPr lvl="1">
              <a:lnSpc>
                <a:spcPct val="150000"/>
              </a:lnSpc>
              <a:buFont typeface="Arial" panose="020B0604020202020204" pitchFamily="34" charset="0"/>
              <a:buChar char="•"/>
            </a:pPr>
            <a:r>
              <a:rPr lang="en-GB" dirty="0">
                <a:sym typeface="+mn-ea"/>
              </a:rPr>
              <a:t>Generates an overall score for each drug and recommends the most effective drugs based on combined results and review usefulness.</a:t>
            </a:r>
            <a:endParaRPr lang="en-GB" dirty="0"/>
          </a:p>
          <a:p>
            <a:pPr lvl="1">
              <a:lnSpc>
                <a:spcPct val="150000"/>
              </a:lnSpc>
              <a:buFont typeface="Arial" panose="020B0604020202020204" pitchFamily="34" charset="0"/>
              <a:buChar char="•"/>
            </a:pPr>
            <a:r>
              <a:rPr lang="en-GB" dirty="0">
                <a:sym typeface="+mn-ea"/>
              </a:rPr>
              <a:t>Provides self-medication or self-treatment for people, where access to healthcare has constrained.</a:t>
            </a:r>
            <a:endParaRPr lang="en-GB"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886546287"/>
              </p:ext>
            </p:extLst>
          </p:nvPr>
        </p:nvGraphicFramePr>
        <p:xfrm>
          <a:off x="-2" y="930103"/>
          <a:ext cx="12191999" cy="5962530"/>
        </p:xfrm>
        <a:graphic>
          <a:graphicData uri="http://schemas.openxmlformats.org/drawingml/2006/table">
            <a:tbl>
              <a:tblPr firstRow="1" bandRow="1">
                <a:tableStyleId>{5C22544A-7EE6-4342-B048-85BDC9FD1C3A}</a:tableStyleId>
              </a:tblPr>
              <a:tblGrid>
                <a:gridCol w="540252">
                  <a:extLst>
                    <a:ext uri="{9D8B030D-6E8A-4147-A177-3AD203B41FA5}">
                      <a16:colId xmlns:a16="http://schemas.microsoft.com/office/drawing/2014/main" val="20000"/>
                    </a:ext>
                  </a:extLst>
                </a:gridCol>
                <a:gridCol w="2162307">
                  <a:extLst>
                    <a:ext uri="{9D8B030D-6E8A-4147-A177-3AD203B41FA5}">
                      <a16:colId xmlns:a16="http://schemas.microsoft.com/office/drawing/2014/main" val="20001"/>
                    </a:ext>
                  </a:extLst>
                </a:gridCol>
                <a:gridCol w="1535730">
                  <a:extLst>
                    <a:ext uri="{9D8B030D-6E8A-4147-A177-3AD203B41FA5}">
                      <a16:colId xmlns:a16="http://schemas.microsoft.com/office/drawing/2014/main" val="20002"/>
                    </a:ext>
                  </a:extLst>
                </a:gridCol>
                <a:gridCol w="1614221">
                  <a:extLst>
                    <a:ext uri="{9D8B030D-6E8A-4147-A177-3AD203B41FA5}">
                      <a16:colId xmlns:a16="http://schemas.microsoft.com/office/drawing/2014/main" val="20003"/>
                    </a:ext>
                  </a:extLst>
                </a:gridCol>
                <a:gridCol w="1985982">
                  <a:extLst>
                    <a:ext uri="{9D8B030D-6E8A-4147-A177-3AD203B41FA5}">
                      <a16:colId xmlns:a16="http://schemas.microsoft.com/office/drawing/2014/main" val="20004"/>
                    </a:ext>
                  </a:extLst>
                </a:gridCol>
                <a:gridCol w="2308826">
                  <a:extLst>
                    <a:ext uri="{9D8B030D-6E8A-4147-A177-3AD203B41FA5}">
                      <a16:colId xmlns:a16="http://schemas.microsoft.com/office/drawing/2014/main" val="20005"/>
                    </a:ext>
                  </a:extLst>
                </a:gridCol>
                <a:gridCol w="2044681">
                  <a:extLst>
                    <a:ext uri="{9D8B030D-6E8A-4147-A177-3AD203B41FA5}">
                      <a16:colId xmlns:a16="http://schemas.microsoft.com/office/drawing/2014/main" val="20006"/>
                    </a:ext>
                  </a:extLst>
                </a:gridCol>
              </a:tblGrid>
              <a:tr h="574968">
                <a:tc>
                  <a:txBody>
                    <a:bodyPr/>
                    <a:lstStyle/>
                    <a:p>
                      <a:r>
                        <a:rPr lang="en-US" sz="1700" dirty="0">
                          <a:latin typeface="Times New Roman" panose="02020603050405020304" pitchFamily="18" charset="0"/>
                          <a:cs typeface="Times New Roman" panose="02020603050405020304" pitchFamily="18" charset="0"/>
                        </a:rPr>
                        <a:t>No</a:t>
                      </a:r>
                    </a:p>
                  </a:txBody>
                  <a:tcPr/>
                </a:tc>
                <a:tc>
                  <a:txBody>
                    <a:bodyPr/>
                    <a:lstStyle/>
                    <a:p>
                      <a:r>
                        <a:rPr lang="en-US" sz="1700" dirty="0">
                          <a:latin typeface="Times New Roman" panose="02020603050405020304" pitchFamily="18" charset="0"/>
                          <a:cs typeface="Times New Roman" panose="02020603050405020304" pitchFamily="18" charset="0"/>
                        </a:rPr>
                        <a:t>Title</a:t>
                      </a:r>
                    </a:p>
                  </a:txBody>
                  <a:tcPr/>
                </a:tc>
                <a:tc>
                  <a:txBody>
                    <a:bodyPr/>
                    <a:lstStyle/>
                    <a:p>
                      <a:r>
                        <a:rPr lang="en-US" sz="1700" dirty="0">
                          <a:latin typeface="Times New Roman" panose="02020603050405020304" pitchFamily="18" charset="0"/>
                          <a:cs typeface="Times New Roman" panose="02020603050405020304" pitchFamily="18" charset="0"/>
                        </a:rPr>
                        <a:t>Author</a:t>
                      </a:r>
                    </a:p>
                  </a:txBody>
                  <a:tcPr/>
                </a:tc>
                <a:tc>
                  <a:txBody>
                    <a:bodyPr/>
                    <a:lstStyle/>
                    <a:p>
                      <a:r>
                        <a:rPr lang="en-US" sz="1700">
                          <a:latin typeface="Times New Roman" panose="02020603050405020304" pitchFamily="18" charset="0"/>
                          <a:cs typeface="Times New Roman" panose="02020603050405020304" pitchFamily="18" charset="0"/>
                        </a:rPr>
                        <a:t>Journal Name &amp; Year</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a:latin typeface="Times New Roman" panose="02020603050405020304" pitchFamily="18" charset="0"/>
                          <a:cs typeface="Times New Roman" panose="02020603050405020304" pitchFamily="18" charset="0"/>
                        </a:rPr>
                        <a:t>Methodology Adapted</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a:latin typeface="Times New Roman" panose="02020603050405020304" pitchFamily="18" charset="0"/>
                          <a:cs typeface="Times New Roman" panose="02020603050405020304" pitchFamily="18" charset="0"/>
                        </a:rPr>
                        <a:t>Key Findings</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Gaps</a:t>
                      </a:r>
                    </a:p>
                  </a:txBody>
                  <a:tcPr/>
                </a:tc>
                <a:extLst>
                  <a:ext uri="{0D108BD9-81ED-4DB2-BD59-A6C34878D82A}">
                    <a16:rowId xmlns:a16="http://schemas.microsoft.com/office/drawing/2014/main" val="10000"/>
                  </a:ext>
                </a:extLst>
              </a:tr>
              <a:tr h="2299873">
                <a:tc>
                  <a:txBody>
                    <a:bodyPr/>
                    <a:lstStyle/>
                    <a:p>
                      <a:r>
                        <a:rPr lang="en-US" sz="1700" dirty="0">
                          <a:latin typeface="Times New Roman" panose="02020603050405020304" pitchFamily="18" charset="0"/>
                          <a:cs typeface="Times New Roman" panose="02020603050405020304" pitchFamily="18" charset="0"/>
                        </a:rPr>
                        <a:t>1.</a:t>
                      </a:r>
                    </a:p>
                  </a:txBody>
                  <a:tcPr/>
                </a:tc>
                <a:tc>
                  <a:txBody>
                    <a:bodyPr/>
                    <a:lstStyle/>
                    <a:p>
                      <a:r>
                        <a:rPr lang="en-GB" sz="1700" dirty="0">
                          <a:latin typeface="Times New Roman" panose="02020603050405020304" pitchFamily="18" charset="0"/>
                          <a:cs typeface="Times New Roman" panose="02020603050405020304" pitchFamily="18" charset="0"/>
                        </a:rPr>
                        <a:t>A Medication Recommendation Framework Based on Sentiment Analysis of Drug Reviews Using AI</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IN" sz="1700" dirty="0">
                          <a:latin typeface="Times New Roman" panose="02020603050405020304" pitchFamily="18" charset="0"/>
                          <a:cs typeface="Times New Roman" panose="02020603050405020304" pitchFamily="18" charset="0"/>
                        </a:rPr>
                        <a:t>Satvik Garg</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GB" sz="1700" dirty="0">
                          <a:latin typeface="Times New Roman" panose="02020603050405020304" pitchFamily="18" charset="0"/>
                          <a:cs typeface="Times New Roman" panose="02020603050405020304" pitchFamily="18" charset="0"/>
                        </a:rPr>
                        <a:t>2021 11th International Conference on Cloud Computing, Data Science &amp; Engineering (Confluence)</a:t>
                      </a:r>
                      <a:endParaRPr lang="en-US"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700" dirty="0">
                          <a:latin typeface="Times New Roman" panose="02020603050405020304" pitchFamily="18" charset="0"/>
                          <a:cs typeface="Times New Roman" panose="02020603050405020304" pitchFamily="18" charset="0"/>
                        </a:rPr>
                        <a:t>Strategic Regression, Perceptron, Multinomial Naive Bayes, Edge Classifier, Stochastic Gradient Descent, LinearSVC</a:t>
                      </a:r>
                      <a:endParaRPr lang="en-US"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700">
                          <a:latin typeface="Times New Roman" panose="02020603050405020304" pitchFamily="18" charset="0"/>
                          <a:cs typeface="Times New Roman" panose="02020603050405020304" pitchFamily="18" charset="0"/>
                        </a:rPr>
                        <a:t>AI techniques applied to drug review sentiment analysis showed potential for drug recommendation based on sentiments</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GB" sz="1700" dirty="0">
                          <a:latin typeface="Times New Roman" panose="02020603050405020304" pitchFamily="18" charset="0"/>
                          <a:cs typeface="Times New Roman" panose="02020603050405020304" pitchFamily="18" charset="0"/>
                        </a:rPr>
                        <a:t>No mention of specific performance metrics; lack of clear real-world validation for the recommendation system</a:t>
                      </a:r>
                      <a:endParaRPr lang="en-US"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53057">
                <a:tc>
                  <a:txBody>
                    <a:bodyPr/>
                    <a:lstStyle/>
                    <a:p>
                      <a:r>
                        <a:rPr lang="en-US" sz="1700" dirty="0">
                          <a:latin typeface="Times New Roman" panose="02020603050405020304" pitchFamily="18" charset="0"/>
                          <a:cs typeface="Times New Roman" panose="02020603050405020304" pitchFamily="18" charset="0"/>
                        </a:rPr>
                        <a:t>2.</a:t>
                      </a:r>
                    </a:p>
                  </a:txBody>
                  <a:tcPr/>
                </a:tc>
                <a:tc>
                  <a:txBody>
                    <a:bodyPr/>
                    <a:lstStyle/>
                    <a:p>
                      <a:r>
                        <a:rPr lang="en-GB" sz="1700" b="0" dirty="0">
                          <a:latin typeface="Times New Roman" panose="02020603050405020304" pitchFamily="18" charset="0"/>
                          <a:cs typeface="Times New Roman" panose="02020603050405020304" pitchFamily="18" charset="0"/>
                        </a:rPr>
                        <a:t>A Comparative Study of Machine Learning Algorithms and LSTM for Text Classification in Healthcare Data</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nb-NO" sz="1700" b="0" dirty="0">
                          <a:latin typeface="Times New Roman" panose="02020603050405020304" pitchFamily="18" charset="0"/>
                          <a:cs typeface="Times New Roman" panose="02020603050405020304" pitchFamily="18" charset="0"/>
                        </a:rPr>
                        <a:t>Siji Rani S, Shilpa P, Aswin G Menon</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IN" sz="1700" b="0" dirty="0">
                          <a:latin typeface="Times New Roman" panose="02020603050405020304" pitchFamily="18" charset="0"/>
                          <a:cs typeface="Times New Roman" panose="02020603050405020304" pitchFamily="18" charset="0"/>
                        </a:rPr>
                        <a:t>Journal of Procedia Computer Science, 2024</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GB" sz="1700" b="0" dirty="0">
                          <a:latin typeface="Times New Roman" panose="02020603050405020304" pitchFamily="18" charset="0"/>
                          <a:cs typeface="Times New Roman" panose="02020603050405020304" pitchFamily="18" charset="0"/>
                        </a:rPr>
                        <a:t>Explored supervise ML algorithms &amp; LSTM models for text classification.</a:t>
                      </a:r>
                      <a:br>
                        <a:rPr lang="en-GB" sz="1700" b="0" dirty="0">
                          <a:latin typeface="Times New Roman" panose="02020603050405020304" pitchFamily="18" charset="0"/>
                          <a:cs typeface="Times New Roman" panose="02020603050405020304" pitchFamily="18" charset="0"/>
                        </a:rPr>
                      </a:br>
                      <a:r>
                        <a:rPr lang="en-GB" sz="1700" b="0" dirty="0">
                          <a:latin typeface="Times New Roman" panose="02020603050405020304" pitchFamily="18" charset="0"/>
                          <a:cs typeface="Times New Roman" panose="02020603050405020304" pitchFamily="18" charset="0"/>
                        </a:rPr>
                        <a:t>Preprocessing steps: tokenization, special character removal. Metrics:</a:t>
                      </a:r>
                    </a:p>
                    <a:p>
                      <a:r>
                        <a:rPr lang="en-GB" sz="1700" b="0" dirty="0">
                          <a:latin typeface="Times New Roman" panose="02020603050405020304" pitchFamily="18" charset="0"/>
                          <a:cs typeface="Times New Roman" panose="02020603050405020304" pitchFamily="18" charset="0"/>
                        </a:rPr>
                        <a:t>Accuracy,precision</a:t>
                      </a:r>
                    </a:p>
                    <a:p>
                      <a:r>
                        <a:rPr lang="en-GB" sz="1700" b="0" dirty="0">
                          <a:latin typeface="Times New Roman" panose="02020603050405020304" pitchFamily="18" charset="0"/>
                          <a:cs typeface="Times New Roman" panose="02020603050405020304" pitchFamily="18" charset="0"/>
                        </a:rPr>
                        <a:t>recall, F1-score, confusion matrix.</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GB" sz="1700" b="0" dirty="0">
                          <a:latin typeface="Times New Roman" panose="02020603050405020304" pitchFamily="18" charset="0"/>
                          <a:cs typeface="Times New Roman" panose="02020603050405020304" pitchFamily="18" charset="0"/>
                        </a:rPr>
                        <a:t>LSTM effectively handles long-term dependencies in sequential text data like healthcare feedback.</a:t>
                      </a:r>
                      <a:br>
                        <a:rPr lang="en-GB" sz="1700" b="0" dirty="0">
                          <a:latin typeface="Times New Roman" panose="02020603050405020304" pitchFamily="18" charset="0"/>
                          <a:cs typeface="Times New Roman" panose="02020603050405020304" pitchFamily="18" charset="0"/>
                        </a:rPr>
                      </a:br>
                      <a:r>
                        <a:rPr lang="en-GB" sz="1700" b="0" dirty="0">
                          <a:latin typeface="Times New Roman" panose="02020603050405020304" pitchFamily="18" charset="0"/>
                          <a:cs typeface="Times New Roman" panose="02020603050405020304" pitchFamily="18" charset="0"/>
                        </a:rPr>
                        <a:t>ML algorithms provide good accuracy but struggle with imbalanced datasets.</a:t>
                      </a:r>
                      <a:endParaRPr lang="en-US" sz="1700" b="0" dirty="0">
                        <a:latin typeface="Times New Roman" panose="02020603050405020304" pitchFamily="18" charset="0"/>
                        <a:cs typeface="Times New Roman" panose="02020603050405020304" pitchFamily="18" charset="0"/>
                      </a:endParaRPr>
                    </a:p>
                  </a:txBody>
                  <a:tcPr/>
                </a:tc>
                <a:tc>
                  <a:txBody>
                    <a:bodyPr/>
                    <a:lstStyle/>
                    <a:p>
                      <a:r>
                        <a:rPr lang="en-IN" sz="1700" b="0" dirty="0">
                          <a:latin typeface="Times New Roman" panose="02020603050405020304" pitchFamily="18" charset="0"/>
                          <a:cs typeface="Times New Roman" panose="02020603050405020304" pitchFamily="18" charset="0"/>
                        </a:rPr>
                        <a:t>High computational cost for LSTM models.</a:t>
                      </a:r>
                      <a:br>
                        <a:rPr lang="en-IN" sz="1700" b="0" dirty="0">
                          <a:latin typeface="Times New Roman" panose="02020603050405020304" pitchFamily="18" charset="0"/>
                          <a:cs typeface="Times New Roman" panose="02020603050405020304" pitchFamily="18" charset="0"/>
                        </a:rPr>
                      </a:br>
                      <a:r>
                        <a:rPr lang="en-IN" sz="1700" b="0" dirty="0">
                          <a:latin typeface="Times New Roman" panose="02020603050405020304" pitchFamily="18" charset="0"/>
                          <a:cs typeface="Times New Roman" panose="02020603050405020304" pitchFamily="18" charset="0"/>
                        </a:rPr>
                        <a:t>- Challenges in interpretability for deep neural networks.</a:t>
                      </a:r>
                      <a:br>
                        <a:rPr lang="en-IN" sz="1700" b="0" dirty="0">
                          <a:latin typeface="Times New Roman" panose="02020603050405020304" pitchFamily="18" charset="0"/>
                          <a:cs typeface="Times New Roman" panose="02020603050405020304" pitchFamily="18" charset="0"/>
                        </a:rPr>
                      </a:br>
                      <a:r>
                        <a:rPr lang="en-IN" sz="1700" b="0" dirty="0">
                          <a:latin typeface="Times New Roman" panose="02020603050405020304" pitchFamily="18" charset="0"/>
                          <a:cs typeface="Times New Roman" panose="02020603050405020304" pitchFamily="18" charset="0"/>
                        </a:rPr>
                        <a:t>- Hyperparameter tuning difficulties.</a:t>
                      </a:r>
                      <a:endParaRPr lang="en-US" sz="17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Proposed Work</a:t>
            </a:r>
            <a:endParaRPr lang="en-IN" dirty="0">
              <a:effectLst>
                <a:outerShdw blurRad="38100" dist="38100" dir="2700000" algn="tl">
                  <a:srgbClr val="000000">
                    <a:alpha val="43137"/>
                  </a:srgbClr>
                </a:outerShdw>
              </a:effectLst>
            </a:endParaRPr>
          </a:p>
        </p:txBody>
      </p:sp>
      <p:sp>
        <p:nvSpPr>
          <p:cNvPr id="3" name="Rectangle: Rounded Corners 2"/>
          <p:cNvSpPr/>
          <p:nvPr/>
        </p:nvSpPr>
        <p:spPr>
          <a:xfrm>
            <a:off x="447040" y="1726565"/>
            <a:ext cx="1838960" cy="9353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solidFill>
                  <a:schemeClr val="bg1"/>
                </a:solidFill>
                <a:latin typeface="Times New Roman" panose="02020603050405020304" pitchFamily="18" charset="0"/>
                <a:cs typeface="Times New Roman" panose="02020603050405020304" pitchFamily="18" charset="0"/>
              </a:rPr>
              <a:t>Data Collection</a:t>
            </a:r>
          </a:p>
        </p:txBody>
      </p:sp>
      <p:sp>
        <p:nvSpPr>
          <p:cNvPr id="5" name="Content Placeholder 4"/>
          <p:cNvSpPr>
            <a:spLocks noGrp="1"/>
          </p:cNvSpPr>
          <p:nvPr>
            <p:ph idx="1"/>
          </p:nvPr>
        </p:nvSpPr>
        <p:spPr>
          <a:xfrm>
            <a:off x="2851785" y="1735451"/>
            <a:ext cx="1838960" cy="92646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noAutofit/>
          </a:bodyPr>
          <a:lstStyle/>
          <a:p>
            <a:pPr marL="0" indent="0" algn="ctr">
              <a:buNone/>
            </a:pPr>
            <a:r>
              <a:rPr lang="en-IN" sz="2000" dirty="0">
                <a:latin typeface="Times New Roman" panose="02020603050405020304" pitchFamily="18" charset="0"/>
                <a:cs typeface="Times New Roman" panose="02020603050405020304" pitchFamily="18" charset="0"/>
              </a:rPr>
              <a:t>Data Cleaning </a:t>
            </a:r>
          </a:p>
          <a:p>
            <a:pPr marL="0" indent="0" algn="ctr">
              <a:buNone/>
            </a:pPr>
            <a:r>
              <a:rPr lang="en-IN" sz="2000" dirty="0">
                <a:latin typeface="Times New Roman" panose="02020603050405020304" pitchFamily="18" charset="0"/>
                <a:cs typeface="Times New Roman" panose="02020603050405020304" pitchFamily="18" charset="0"/>
              </a:rPr>
              <a:t>&amp; Preprocessing</a:t>
            </a:r>
          </a:p>
        </p:txBody>
      </p:sp>
      <p:sp>
        <p:nvSpPr>
          <p:cNvPr id="6" name="Rectangle: Rounded Corners 5"/>
          <p:cNvSpPr/>
          <p:nvPr/>
        </p:nvSpPr>
        <p:spPr>
          <a:xfrm>
            <a:off x="7661275" y="1735451"/>
            <a:ext cx="1838960" cy="93535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a:latin typeface="Times New Roman" panose="02020603050405020304" pitchFamily="18" charset="0"/>
                <a:cs typeface="Times New Roman" panose="02020603050405020304" pitchFamily="18" charset="0"/>
              </a:rPr>
              <a:t>Train Data</a:t>
            </a:r>
          </a:p>
        </p:txBody>
      </p:sp>
      <p:sp>
        <p:nvSpPr>
          <p:cNvPr id="8" name="Rectangle: Rounded Corners 7"/>
          <p:cNvSpPr/>
          <p:nvPr/>
        </p:nvSpPr>
        <p:spPr>
          <a:xfrm>
            <a:off x="5256530" y="1725927"/>
            <a:ext cx="1838960" cy="93535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Feature Extraction</a:t>
            </a:r>
          </a:p>
        </p:txBody>
      </p:sp>
      <p:sp>
        <p:nvSpPr>
          <p:cNvPr id="9" name="Rectangle: Rounded Corners 8"/>
          <p:cNvSpPr/>
          <p:nvPr/>
        </p:nvSpPr>
        <p:spPr>
          <a:xfrm>
            <a:off x="10066020" y="1725927"/>
            <a:ext cx="1838960" cy="93535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Test Data</a:t>
            </a:r>
          </a:p>
        </p:txBody>
      </p:sp>
      <p:sp>
        <p:nvSpPr>
          <p:cNvPr id="10" name="Rectangle: Rounded Corners 9"/>
          <p:cNvSpPr/>
          <p:nvPr/>
        </p:nvSpPr>
        <p:spPr>
          <a:xfrm>
            <a:off x="447040" y="3920489"/>
            <a:ext cx="1838960" cy="9353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Model Training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9916160" y="3921125"/>
            <a:ext cx="2092960" cy="9353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 Drug Recommendation </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p:cNvSpPr/>
          <p:nvPr/>
        </p:nvSpPr>
        <p:spPr>
          <a:xfrm>
            <a:off x="7661275" y="3920489"/>
            <a:ext cx="1838960" cy="9353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Score Calculation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p:cNvSpPr/>
          <p:nvPr/>
        </p:nvSpPr>
        <p:spPr>
          <a:xfrm>
            <a:off x="5256530" y="3920490"/>
            <a:ext cx="1838960" cy="9353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Result Merging</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p:cNvSpPr/>
          <p:nvPr/>
        </p:nvSpPr>
        <p:spPr>
          <a:xfrm>
            <a:off x="2851785" y="3920490"/>
            <a:ext cx="1838960" cy="93535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Top Models Selection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2283143" y="2203864"/>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17" name="Straight Arrow Connector 16"/>
          <p:cNvCxnSpPr/>
          <p:nvPr/>
        </p:nvCxnSpPr>
        <p:spPr>
          <a:xfrm>
            <a:off x="4690745" y="2212970"/>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18" name="Straight Arrow Connector 17"/>
          <p:cNvCxnSpPr/>
          <p:nvPr/>
        </p:nvCxnSpPr>
        <p:spPr>
          <a:xfrm>
            <a:off x="2283142" y="4390599"/>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19" name="Straight Arrow Connector 18"/>
          <p:cNvCxnSpPr/>
          <p:nvPr/>
        </p:nvCxnSpPr>
        <p:spPr>
          <a:xfrm>
            <a:off x="9514522" y="2211373"/>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0" name="Straight Arrow Connector 19"/>
          <p:cNvCxnSpPr/>
          <p:nvPr/>
        </p:nvCxnSpPr>
        <p:spPr>
          <a:xfrm>
            <a:off x="7089775" y="2206931"/>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1" name="Straight Arrow Connector 20"/>
          <p:cNvCxnSpPr/>
          <p:nvPr/>
        </p:nvCxnSpPr>
        <p:spPr>
          <a:xfrm>
            <a:off x="4685029" y="4395041"/>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3" name="Straight Arrow Connector 22"/>
          <p:cNvCxnSpPr/>
          <p:nvPr/>
        </p:nvCxnSpPr>
        <p:spPr>
          <a:xfrm>
            <a:off x="7101206" y="4413351"/>
            <a:ext cx="565785" cy="4442"/>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cxnSp>
        <p:nvCxnSpPr>
          <p:cNvPr id="24" name="Straight Arrow Connector 23"/>
          <p:cNvCxnSpPr/>
          <p:nvPr/>
        </p:nvCxnSpPr>
        <p:spPr>
          <a:xfrm>
            <a:off x="9500235" y="4415784"/>
            <a:ext cx="415925" cy="637"/>
          </a:xfrm>
          <a:prstGeom prst="straightConnector1">
            <a:avLst/>
          </a:prstGeom>
          <a:ln>
            <a:headEnd type="none" w="med" len="med"/>
            <a:tailEnd type="arrow" w="med" len="med"/>
          </a:ln>
        </p:spPr>
        <p:style>
          <a:lnRef idx="2">
            <a:schemeClr val="accent5">
              <a:shade val="15000"/>
            </a:schemeClr>
          </a:lnRef>
          <a:fillRef idx="1">
            <a:schemeClr val="accent5"/>
          </a:fillRef>
          <a:effectRef idx="0">
            <a:schemeClr val="accent5"/>
          </a:effectRef>
          <a:fontRef idx="minor">
            <a:schemeClr val="lt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Proposed</a:t>
            </a:r>
            <a:r>
              <a:rPr lang="en-US" dirty="0"/>
              <a:t> Work</a:t>
            </a:r>
            <a:endParaRPr lang="en-IN" dirty="0"/>
          </a:p>
        </p:txBody>
      </p:sp>
      <p:sp>
        <p:nvSpPr>
          <p:cNvPr id="7" name="Content Placeholder 2"/>
          <p:cNvSpPr>
            <a:spLocks noGrp="1"/>
          </p:cNvSpPr>
          <p:nvPr>
            <p:ph idx="1"/>
          </p:nvPr>
        </p:nvSpPr>
        <p:spPr>
          <a:xfrm>
            <a:off x="198118" y="1209963"/>
            <a:ext cx="11795760" cy="5221318"/>
          </a:xfrm>
        </p:spPr>
        <p:txBody>
          <a:bodyPr>
            <a:normAutofit/>
          </a:bodyPr>
          <a:lstStyle/>
          <a:p>
            <a:pPr algn="l">
              <a:lnSpc>
                <a:spcPct val="110000"/>
              </a:lnSpc>
              <a:spcBef>
                <a:spcPts val="1000"/>
              </a:spcBef>
              <a:spcAft>
                <a:spcPts val="0"/>
              </a:spcAft>
            </a:pPr>
            <a:r>
              <a:rPr lang="en-IN" sz="2600" b="1" dirty="0"/>
              <a:t>Feature Extraction:</a:t>
            </a:r>
            <a:r>
              <a:rPr lang="en-IN" sz="2500" b="1" dirty="0"/>
              <a:t> </a:t>
            </a:r>
            <a:r>
              <a:rPr lang="en-GB" sz="2500" dirty="0"/>
              <a:t>The dataset undergoes transformation to extract meaningful                features using four distinct methods: </a:t>
            </a:r>
          </a:p>
          <a:p>
            <a:pPr lvl="1" algn="l">
              <a:lnSpc>
                <a:spcPct val="110000"/>
              </a:lnSpc>
              <a:spcBef>
                <a:spcPts val="1000"/>
              </a:spcBef>
              <a:buFont typeface="Arial" panose="020B0604020202020204" pitchFamily="34" charset="0"/>
              <a:buChar char="•"/>
            </a:pPr>
            <a:r>
              <a:rPr lang="en-GB" sz="2300" dirty="0"/>
              <a:t>Bag of Words (BoW), TF-IDF,</a:t>
            </a:r>
            <a:r>
              <a:rPr lang="en-GB" sz="2300" b="1" dirty="0"/>
              <a:t> </a:t>
            </a:r>
            <a:r>
              <a:rPr lang="en-GB" sz="2300" dirty="0"/>
              <a:t>Word2Vec, Manual Features.</a:t>
            </a:r>
            <a:endParaRPr lang="en-US" sz="2300" dirty="0"/>
          </a:p>
          <a:p>
            <a:pPr>
              <a:lnSpc>
                <a:spcPct val="110000"/>
              </a:lnSpc>
              <a:spcBef>
                <a:spcPts val="1000"/>
              </a:spcBef>
              <a:spcAft>
                <a:spcPts val="0"/>
              </a:spcAft>
            </a:pPr>
            <a:r>
              <a:rPr lang="en-GB" sz="2600" b="1" dirty="0"/>
              <a:t>Train-Test Split</a:t>
            </a:r>
            <a:r>
              <a:rPr lang="en-GB" sz="2600" dirty="0"/>
              <a:t>: </a:t>
            </a:r>
            <a:r>
              <a:rPr lang="en-GB" sz="2500" dirty="0"/>
              <a:t>The dataset is divided into two parts: </a:t>
            </a:r>
          </a:p>
          <a:p>
            <a:pPr lvl="1">
              <a:lnSpc>
                <a:spcPct val="110000"/>
              </a:lnSpc>
              <a:spcBef>
                <a:spcPts val="1000"/>
              </a:spcBef>
              <a:buFont typeface="Arial" panose="020B0604020202020204" pitchFamily="34" charset="0"/>
              <a:buChar char="•"/>
            </a:pPr>
            <a:r>
              <a:rPr lang="en-GB" sz="2500" dirty="0"/>
              <a:t>1.</a:t>
            </a:r>
            <a:r>
              <a:rPr lang="en-GB" sz="2500" b="1" dirty="0"/>
              <a:t>Train Data</a:t>
            </a:r>
            <a:r>
              <a:rPr lang="en-GB" sz="2500" dirty="0"/>
              <a:t>: Used to train machine learning models. </a:t>
            </a:r>
          </a:p>
          <a:p>
            <a:pPr lvl="1">
              <a:lnSpc>
                <a:spcPct val="110000"/>
              </a:lnSpc>
              <a:spcBef>
                <a:spcPts val="1000"/>
              </a:spcBef>
              <a:buFont typeface="Arial" panose="020B0604020202020204" pitchFamily="34" charset="0"/>
              <a:buChar char="•"/>
            </a:pPr>
            <a:r>
              <a:rPr lang="en-GB" sz="2500" dirty="0"/>
              <a:t>2.</a:t>
            </a:r>
            <a:r>
              <a:rPr lang="en-GB" sz="2500" b="1" dirty="0"/>
              <a:t>Test Data</a:t>
            </a:r>
            <a:r>
              <a:rPr lang="en-GB" sz="2500" dirty="0"/>
              <a:t>: Used to evaluate the models’ performance.</a:t>
            </a:r>
          </a:p>
          <a:p>
            <a:pPr>
              <a:lnSpc>
                <a:spcPct val="110000"/>
              </a:lnSpc>
              <a:spcBef>
                <a:spcPts val="1000"/>
              </a:spcBef>
              <a:spcAft>
                <a:spcPts val="0"/>
              </a:spcAft>
            </a:pPr>
            <a:r>
              <a:rPr lang="en-GB" sz="2600" b="1" dirty="0"/>
              <a:t>Model Training</a:t>
            </a:r>
            <a:r>
              <a:rPr lang="en-GB" sz="2600" dirty="0"/>
              <a:t>: </a:t>
            </a:r>
            <a:r>
              <a:rPr lang="en-GB" sz="2500" dirty="0"/>
              <a:t>Various machine learning classifiers are applied to the training data for sentiment prediction(e.g.,</a:t>
            </a:r>
            <a:r>
              <a:rPr lang="en-IN" sz="2500" dirty="0"/>
              <a:t>Logistic Regression, Naive Bayes Classifier).</a:t>
            </a:r>
            <a:endParaRPr lang="en-US" sz="2500" dirty="0"/>
          </a:p>
          <a:p>
            <a:pPr>
              <a:lnSpc>
                <a:spcPct val="110000"/>
              </a:lnSpc>
              <a:spcBef>
                <a:spcPts val="1000"/>
              </a:spcBef>
              <a:spcAft>
                <a:spcPts val="0"/>
              </a:spcAft>
            </a:pPr>
            <a:r>
              <a:rPr lang="en-GB" sz="2600" b="1" dirty="0"/>
              <a:t>Models Selection</a:t>
            </a:r>
            <a:r>
              <a:rPr lang="en-GB" sz="2600" dirty="0"/>
              <a:t>: </a:t>
            </a:r>
            <a:r>
              <a:rPr lang="en-GB" sz="2500" dirty="0"/>
              <a:t>The best-performing models are selected based on metrics like Accuracy, F1-Score, etc.</a:t>
            </a:r>
          </a:p>
          <a:p>
            <a:pPr algn="l"/>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Work</a:t>
            </a:r>
          </a:p>
        </p:txBody>
      </p:sp>
      <p:sp>
        <p:nvSpPr>
          <p:cNvPr id="3" name="Content Placeholder 2"/>
          <p:cNvSpPr>
            <a:spLocks noGrp="1"/>
          </p:cNvSpPr>
          <p:nvPr>
            <p:ph idx="1"/>
          </p:nvPr>
        </p:nvSpPr>
        <p:spPr>
          <a:xfrm>
            <a:off x="206430" y="1230281"/>
            <a:ext cx="11779135" cy="5394960"/>
          </a:xfrm>
        </p:spPr>
        <p:txBody>
          <a:bodyPr/>
          <a:lstStyle/>
          <a:p>
            <a:pPr>
              <a:lnSpc>
                <a:spcPct val="110000"/>
              </a:lnSpc>
            </a:pPr>
            <a:r>
              <a:rPr lang="en-IN" sz="2400" b="1" dirty="0"/>
              <a:t>Result Merging</a:t>
            </a:r>
            <a:r>
              <a:rPr lang="en-IN" sz="2400" dirty="0"/>
              <a:t>: </a:t>
            </a:r>
            <a:r>
              <a:rPr lang="en-GB" sz="2400" dirty="0"/>
              <a:t>The predictions from the 4 models are merged using an aggregation technique like the class (e.g., positive/negative sentiment) predicted by the majority of the models is chosen as the final result.</a:t>
            </a:r>
          </a:p>
          <a:p>
            <a:pPr>
              <a:lnSpc>
                <a:spcPct val="110000"/>
              </a:lnSpc>
              <a:spcBef>
                <a:spcPts val="1000"/>
              </a:spcBef>
              <a:spcAft>
                <a:spcPts val="0"/>
              </a:spcAft>
            </a:pPr>
            <a:r>
              <a:rPr lang="en-GB" sz="2400" b="1" dirty="0">
                <a:sym typeface="+mn-ea"/>
              </a:rPr>
              <a:t>Score Calculation</a:t>
            </a:r>
            <a:r>
              <a:rPr lang="en-GB" sz="2400" dirty="0">
                <a:sym typeface="+mn-ea"/>
              </a:rPr>
              <a:t>: The combined results generate the overall drug score. A higher score indicates a better drug for the specific condition.</a:t>
            </a:r>
            <a:endParaRPr lang="en-GB" sz="2400" dirty="0"/>
          </a:p>
          <a:p>
            <a:pPr>
              <a:lnSpc>
                <a:spcPct val="110000"/>
              </a:lnSpc>
              <a:spcBef>
                <a:spcPts val="1000"/>
              </a:spcBef>
              <a:spcAft>
                <a:spcPts val="0"/>
              </a:spcAft>
            </a:pPr>
            <a:r>
              <a:rPr lang="en-GB" sz="2400" b="1" dirty="0">
                <a:sym typeface="+mn-ea"/>
              </a:rPr>
              <a:t>Drug Recommendation: </a:t>
            </a:r>
            <a:r>
              <a:rPr lang="en-GB" sz="2400" dirty="0">
                <a:sym typeface="+mn-ea"/>
              </a:rPr>
              <a:t>Rank all drugs based on their overall scores. Drugs with higher scores are considered more effective and are recommended for the condition. </a:t>
            </a:r>
            <a:endParaRPr lang="en-GB" sz="2400" dirty="0"/>
          </a:p>
          <a:p>
            <a:pPr>
              <a:lnSpc>
                <a:spcPct val="110000"/>
              </a:lnSpc>
              <a:spcBef>
                <a:spcPts val="1000"/>
              </a:spcBef>
              <a:spcAft>
                <a:spcPts val="0"/>
              </a:spcAft>
            </a:pPr>
            <a:endParaRPr lang="en-US" sz="2400"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1049</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Introduction</vt:lpstr>
      <vt:lpstr>Literature Survey</vt:lpstr>
      <vt:lpstr>Proposed Work</vt:lpstr>
      <vt:lpstr>Proposed Work</vt:lpstr>
      <vt:lpstr>Proposed Work</vt:lpstr>
      <vt:lpstr>References</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Rishitha B</dc:creator>
  <cp:lastModifiedBy>Rishtha B</cp:lastModifiedBy>
  <cp:revision>126</cp:revision>
  <dcterms:created xsi:type="dcterms:W3CDTF">2019-06-11T05:35:00Z</dcterms:created>
  <dcterms:modified xsi:type="dcterms:W3CDTF">2024-12-18T05:35:22Z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17D411083ECA46A59E7C8137013422D7_12</vt:lpwstr>
  </property>
  <property fmtid="{D5CDD505-2E9C-101B-9397-08002B2CF9AE}" pid="3" name="KSOProductBuildVer">
    <vt:lpwstr>1033-12.2.0.19307</vt:lpwstr>
  </property>
</Properties>
</file>