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57" r:id="rId4"/>
    <p:sldId id="280" r:id="rId5"/>
    <p:sldId id="281" r:id="rId6"/>
    <p:sldId id="282" r:id="rId7"/>
    <p:sldId id="283" r:id="rId8"/>
    <p:sldId id="284" r:id="rId9"/>
    <p:sldId id="286" r:id="rId10"/>
    <p:sldId id="287" r:id="rId11"/>
    <p:sldId id="288" r:id="rId12"/>
    <p:sldId id="292" r:id="rId13"/>
    <p:sldId id="293" r:id="rId14"/>
    <p:sldId id="289" r:id="rId15"/>
    <p:sldId id="290" r:id="rId16"/>
    <p:sldId id="291" r:id="rId17"/>
    <p:sldId id="294" r:id="rId18"/>
    <p:sldId id="296" r:id="rId19"/>
    <p:sldId id="279"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935BD-D065-4ECA-BE31-7E03A6960DB3}" v="153" dt="2023-08-29T15:51:38.950"/>
    <p1510:client id="{4310B977-214B-48C0-BB3C-5DB5B83AF02B}" v="151" dt="2023-08-29T17:44:21.125"/>
    <p1510:client id="{85247C8C-A0B1-47B7-998E-D1B453E41702}" v="1206" dt="2023-08-29T12:14:37.630"/>
    <p1510:client id="{8549C8F6-A657-428C-A054-E967A21B434A}" v="1232" dt="2023-08-29T15:36:07.743"/>
    <p1510:client id="{FF5F032D-86CC-42C0-9FAC-254EC9E528FA}" v="1" dt="2023-08-29T17:17:49.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tha B" userId="4ad50685bef1987e" providerId="Windows Live" clId="Web-{4310B977-214B-48C0-BB3C-5DB5B83AF02B}"/>
    <pc:docChg chg="delSld modSld">
      <pc:chgData name="Rishtha B" userId="4ad50685bef1987e" providerId="Windows Live" clId="Web-{4310B977-214B-48C0-BB3C-5DB5B83AF02B}" dt="2023-08-29T17:44:21.125" v="150"/>
      <pc:docMkLst>
        <pc:docMk/>
      </pc:docMkLst>
      <pc:sldChg chg="modSp">
        <pc:chgData name="Rishtha B" userId="4ad50685bef1987e" providerId="Windows Live" clId="Web-{4310B977-214B-48C0-BB3C-5DB5B83AF02B}" dt="2023-08-29T17:43:43.733" v="146" actId="20577"/>
        <pc:sldMkLst>
          <pc:docMk/>
          <pc:sldMk cId="827858770" sldId="286"/>
        </pc:sldMkLst>
        <pc:spChg chg="mod">
          <ac:chgData name="Rishtha B" userId="4ad50685bef1987e" providerId="Windows Live" clId="Web-{4310B977-214B-48C0-BB3C-5DB5B83AF02B}" dt="2023-08-29T17:43:43.733" v="146" actId="20577"/>
          <ac:spMkLst>
            <pc:docMk/>
            <pc:sldMk cId="827858770" sldId="286"/>
            <ac:spMk id="3" creationId="{D08369FF-4C6D-827D-30A4-A31ACF97B78A}"/>
          </ac:spMkLst>
        </pc:spChg>
      </pc:sldChg>
      <pc:sldChg chg="modSp del">
        <pc:chgData name="Rishtha B" userId="4ad50685bef1987e" providerId="Windows Live" clId="Web-{4310B977-214B-48C0-BB3C-5DB5B83AF02B}" dt="2023-08-29T17:44:21.125" v="150"/>
        <pc:sldMkLst>
          <pc:docMk/>
          <pc:sldMk cId="2561344859" sldId="295"/>
        </pc:sldMkLst>
        <pc:spChg chg="mod">
          <ac:chgData name="Rishtha B" userId="4ad50685bef1987e" providerId="Windows Live" clId="Web-{4310B977-214B-48C0-BB3C-5DB5B83AF02B}" dt="2023-08-29T17:44:12.515" v="149" actId="20577"/>
          <ac:spMkLst>
            <pc:docMk/>
            <pc:sldMk cId="2561344859" sldId="295"/>
            <ac:spMk id="3" creationId="{72872283-9BF4-EC3F-D674-F3BF3E265E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latin typeface="Times New Roman"/>
                <a:cs typeface="Times New Roman"/>
              </a:rPr>
              <a:t>B. Rishitha</a:t>
            </a:r>
            <a:endParaRPr lang="en-US" sz="2600" b="0" dirty="0">
              <a:effectLst>
                <a:outerShdw blurRad="38100" dist="38100" dir="2700000" algn="tl">
                  <a:srgbClr val="000000">
                    <a:alpha val="43137"/>
                  </a:srgbClr>
                </a:outerShdw>
              </a:effectLst>
            </a:endParaRPr>
          </a:p>
          <a:p>
            <a:pPr>
              <a:spcBef>
                <a:spcPts val="300"/>
              </a:spcBef>
            </a:pPr>
            <a:r>
              <a:rPr lang="en-US" sz="1200" dirty="0">
                <a:latin typeface="Times New Roman"/>
                <a:cs typeface="Times New Roman"/>
              </a:rPr>
              <a:t>Roll No. 204G1A3286</a:t>
            </a:r>
            <a:endParaRPr lang="en-US" sz="1200" dirty="0"/>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lIns="91440" tIns="45720" rIns="91440" bIns="45720" rtlCol="0" anchor="ctr"/>
          <a:lstStyle/>
          <a:p>
            <a:pPr algn="ctr"/>
            <a:r>
              <a:rPr lang="en-US" sz="3200" dirty="0">
                <a:effectLst>
                  <a:outerShdw blurRad="38100" dist="38100" dir="2700000" algn="tl">
                    <a:srgbClr val="000000">
                      <a:alpha val="43137"/>
                    </a:srgbClr>
                  </a:outerShdw>
                </a:effectLst>
                <a:latin typeface="Times New Roman"/>
                <a:cs typeface="Times New Roman"/>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58C4-25F5-9C30-A975-14A8FEC6360D}"/>
              </a:ext>
            </a:extLst>
          </p:cNvPr>
          <p:cNvSpPr>
            <a:spLocks noGrp="1"/>
          </p:cNvSpPr>
          <p:nvPr>
            <p:ph type="title"/>
          </p:nvPr>
        </p:nvSpPr>
        <p:spPr/>
        <p:txBody>
          <a:bodyPr lIns="91440" tIns="45720" rIns="91440" bIns="45720" anchor="t"/>
          <a:lstStyle/>
          <a:p>
            <a:r>
              <a:rPr lang="en-GB" dirty="0">
                <a:latin typeface="Times New Roman"/>
                <a:cs typeface="Times New Roman"/>
              </a:rPr>
              <a:t>Contd...</a:t>
            </a:r>
            <a:endParaRPr lang="en-GB" dirty="0"/>
          </a:p>
        </p:txBody>
      </p:sp>
      <p:sp>
        <p:nvSpPr>
          <p:cNvPr id="3" name="Content Placeholder 2">
            <a:extLst>
              <a:ext uri="{FF2B5EF4-FFF2-40B4-BE49-F238E27FC236}">
                <a16:creationId xmlns:a16="http://schemas.microsoft.com/office/drawing/2014/main" id="{AC909F3B-26E9-11D0-8313-01C99993A580}"/>
              </a:ext>
            </a:extLst>
          </p:cNvPr>
          <p:cNvSpPr>
            <a:spLocks noGrp="1"/>
          </p:cNvSpPr>
          <p:nvPr>
            <p:ph idx="1"/>
          </p:nvPr>
        </p:nvSpPr>
        <p:spPr/>
        <p:txBody>
          <a:bodyPr vert="horz" lIns="91440" tIns="45720" rIns="91440" bIns="45720" rtlCol="0" anchor="t">
            <a:normAutofit/>
          </a:bodyPr>
          <a:lstStyle/>
          <a:p>
            <a:r>
              <a:rPr lang="en-GB" b="1" dirty="0">
                <a:solidFill>
                  <a:schemeClr val="accent2">
                    <a:lumMod val="75000"/>
                  </a:schemeClr>
                </a:solidFill>
                <a:latin typeface="Times New Roman"/>
                <a:cs typeface="Times New Roman"/>
              </a:rPr>
              <a:t>Level 2: Foundations of P</a:t>
            </a:r>
            <a:r>
              <a:rPr lang="en-GB" sz="2600" b="1" dirty="0">
                <a:solidFill>
                  <a:schemeClr val="accent2">
                    <a:lumMod val="75000"/>
                  </a:schemeClr>
                </a:solidFill>
                <a:latin typeface="Times New Roman"/>
                <a:cs typeface="Times New Roman"/>
              </a:rPr>
              <a:t>rocess Mining</a:t>
            </a:r>
            <a:endParaRPr lang="en-GB" sz="2600" b="1" dirty="0">
              <a:solidFill>
                <a:schemeClr val="accent2">
                  <a:lumMod val="75000"/>
                </a:schemeClr>
              </a:solidFill>
            </a:endParaRPr>
          </a:p>
          <a:p>
            <a:pPr lvl="2">
              <a:buFont typeface="Arial" panose="02070309020205020404" pitchFamily="49" charset="0"/>
              <a:buChar char="•"/>
            </a:pPr>
            <a:r>
              <a:rPr lang="en-GB" sz="2600" dirty="0">
                <a:solidFill>
                  <a:srgbClr val="000000"/>
                </a:solidFill>
                <a:latin typeface="Times New Roman"/>
                <a:cs typeface="Times New Roman"/>
              </a:rPr>
              <a:t>Process</a:t>
            </a:r>
            <a:r>
              <a:rPr lang="en-GB" sz="2600" b="1" dirty="0">
                <a:latin typeface="Times New Roman"/>
                <a:cs typeface="Times New Roman"/>
              </a:rPr>
              <a:t> </a:t>
            </a:r>
            <a:r>
              <a:rPr lang="en-GB" sz="2600" dirty="0">
                <a:latin typeface="Times New Roman"/>
                <a:cs typeface="Times New Roman"/>
              </a:rPr>
              <a:t>Mining</a:t>
            </a:r>
            <a:r>
              <a:rPr lang="en-GB" sz="2600" b="1" dirty="0">
                <a:latin typeface="Times New Roman"/>
                <a:cs typeface="Times New Roman"/>
              </a:rPr>
              <a:t> </a:t>
            </a:r>
            <a:r>
              <a:rPr lang="en-GB" sz="2600" dirty="0">
                <a:latin typeface="Times New Roman"/>
                <a:cs typeface="Times New Roman"/>
              </a:rPr>
              <a:t>Fundamentals</a:t>
            </a:r>
            <a:endParaRPr lang="en-GB" sz="2600"/>
          </a:p>
          <a:p>
            <a:pPr lvl="2">
              <a:buFont typeface="Arial" panose="05000000000000000000" pitchFamily="2" charset="2"/>
              <a:buChar char="•"/>
            </a:pPr>
            <a:r>
              <a:rPr lang="en-GB" sz="2600" dirty="0">
                <a:latin typeface="Times New Roman"/>
                <a:cs typeface="Times New Roman"/>
              </a:rPr>
              <a:t>Review and Interpret Analyse.</a:t>
            </a:r>
            <a:endParaRPr lang="en-GB" sz="2600" dirty="0"/>
          </a:p>
          <a:p>
            <a:pPr lvl="2">
              <a:buFont typeface="Arial" panose="05000000000000000000" pitchFamily="2" charset="2"/>
              <a:buChar char="•"/>
            </a:pPr>
            <a:r>
              <a:rPr lang="en-GB" sz="2600" dirty="0">
                <a:latin typeface="Times New Roman"/>
                <a:cs typeface="Times New Roman"/>
              </a:rPr>
              <a:t>Build Analys.</a:t>
            </a:r>
            <a:endParaRPr lang="en-GB" dirty="0">
              <a:latin typeface="Times New Roman"/>
              <a:cs typeface="Times New Roman"/>
            </a:endParaRPr>
          </a:p>
          <a:p>
            <a:r>
              <a:rPr lang="en-GB" sz="3600" b="1" dirty="0">
                <a:solidFill>
                  <a:schemeClr val="accent2">
                    <a:lumMod val="75000"/>
                  </a:schemeClr>
                </a:solidFill>
                <a:latin typeface="Times New Roman"/>
                <a:cs typeface="Times New Roman"/>
              </a:rPr>
              <a:t>Process mining fundamentals:</a:t>
            </a:r>
          </a:p>
          <a:p>
            <a:r>
              <a:rPr lang="en-GB" sz="2600" dirty="0">
                <a:latin typeface="Times New Roman"/>
                <a:cs typeface="Times New Roman"/>
              </a:rPr>
              <a:t>Process Mining is the combination of two disciplines: Data Science and Business Process Management. Process Mining essentially uses Data Science techniques, such as Big Data and AI, to address Process Science problems such as process improvement and automation.</a:t>
            </a:r>
          </a:p>
          <a:p>
            <a:r>
              <a:rPr lang="en-GB" sz="2600" dirty="0">
                <a:latin typeface="Times New Roman"/>
                <a:cs typeface="Times New Roman"/>
              </a:rPr>
              <a:t>The process Mining technology uses the digital footprints to automatically visualize and reconstruct the process flow to get 100% transparent and object view on how process actually run.</a:t>
            </a:r>
          </a:p>
          <a:p>
            <a:pPr lvl="2">
              <a:buFont typeface="Arial" panose="05000000000000000000" pitchFamily="2" charset="2"/>
              <a:buChar char="•"/>
            </a:pPr>
            <a:endParaRPr lang="en-GB" sz="2600" dirty="0"/>
          </a:p>
          <a:p>
            <a:pPr marL="914400" lvl="2" indent="0">
              <a:buNone/>
            </a:pPr>
            <a:endParaRPr lang="en-GB" sz="2600" dirty="0"/>
          </a:p>
          <a:p>
            <a:endParaRPr lang="en-GB" sz="2600" dirty="0">
              <a:latin typeface="Times New Roman"/>
              <a:cs typeface="Times New Roman"/>
            </a:endParaRPr>
          </a:p>
        </p:txBody>
      </p:sp>
    </p:spTree>
    <p:extLst>
      <p:ext uri="{BB962C8B-B14F-4D97-AF65-F5344CB8AC3E}">
        <p14:creationId xmlns:p14="http://schemas.microsoft.com/office/powerpoint/2010/main" val="415674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BA5D-53F6-F560-5F68-EC80DE62F54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4E686-7946-3A02-A73D-96D421B0BD3F}"/>
              </a:ext>
            </a:extLst>
          </p:cNvPr>
          <p:cNvSpPr>
            <a:spLocks noGrp="1"/>
          </p:cNvSpPr>
          <p:nvPr>
            <p:ph idx="1"/>
          </p:nvPr>
        </p:nvSpPr>
        <p:spPr/>
        <p:txBody>
          <a:bodyPr vert="horz" lIns="91440" tIns="45720" rIns="91440" bIns="45720" rtlCol="0" anchor="t">
            <a:normAutofit/>
          </a:bodyPr>
          <a:lstStyle/>
          <a:p>
            <a:r>
              <a:rPr lang="en-GB" b="1" dirty="0">
                <a:latin typeface="Times New Roman"/>
                <a:cs typeface="Times New Roman"/>
              </a:rPr>
              <a:t>Review and Interpret Analysis </a:t>
            </a:r>
            <a:endParaRPr lang="en-US" b="1" dirty="0">
              <a:latin typeface="Times New Roman"/>
              <a:cs typeface="Times New Roman"/>
            </a:endParaRPr>
          </a:p>
          <a:p>
            <a:pPr>
              <a:buFont typeface="Arial" panose="05000000000000000000" pitchFamily="2" charset="2"/>
              <a:buChar char="•"/>
            </a:pPr>
            <a:r>
              <a:rPr lang="en-GB" sz="2800" b="1" dirty="0">
                <a:solidFill>
                  <a:schemeClr val="accent2">
                    <a:lumMod val="75000"/>
                  </a:schemeClr>
                </a:solidFill>
                <a:latin typeface="Times New Roman"/>
                <a:cs typeface="Times New Roman"/>
              </a:rPr>
              <a:t>Navigate to an Analysis </a:t>
            </a:r>
            <a:endParaRPr lang="en-US" sz="2800" b="1" dirty="0">
              <a:solidFill>
                <a:schemeClr val="accent2">
                  <a:lumMod val="75000"/>
                </a:schemeClr>
              </a:solidFill>
              <a:latin typeface="Times New Roman"/>
              <a:cs typeface="Times New Roman"/>
            </a:endParaRPr>
          </a:p>
          <a:p>
            <a:pPr marL="914400" lvl="2" indent="0">
              <a:buNone/>
            </a:pPr>
            <a:r>
              <a:rPr lang="en-GB" sz="2400" dirty="0">
                <a:latin typeface="Times New Roman"/>
                <a:cs typeface="Times New Roman"/>
              </a:rPr>
              <a:t>Once you want to navigate into analysis, you will find a vertical bar. To get familiarized with navigating to analysis you have to know space, package and asset relationship. It is a hierarchal relationship. Space contains packages and packages contains assets.</a:t>
            </a:r>
          </a:p>
          <a:p>
            <a:pPr>
              <a:buFont typeface="Arial" panose="05000000000000000000" pitchFamily="2" charset="2"/>
              <a:buChar char="•"/>
            </a:pPr>
            <a:r>
              <a:rPr lang="en-GB" b="1" dirty="0">
                <a:solidFill>
                  <a:schemeClr val="accent2">
                    <a:lumMod val="75000"/>
                  </a:schemeClr>
                </a:solidFill>
                <a:latin typeface="Times New Roman"/>
                <a:cs typeface="Times New Roman"/>
              </a:rPr>
              <a:t>The Variant Explorer and The Process Explorer</a:t>
            </a:r>
          </a:p>
          <a:p>
            <a:pPr marL="914400" lvl="2" indent="0">
              <a:buNone/>
            </a:pPr>
            <a:r>
              <a:rPr lang="en-GB" sz="2400" dirty="0">
                <a:latin typeface="Times New Roman"/>
                <a:cs typeface="Times New Roman"/>
              </a:rPr>
              <a:t>The Variant Explorer focuses on identifying and visualizing the various process variants that exist within a dataset. A process variant represents a distinct path of activities and decisions that a process can take during execution. The Process Explorer, on the other hand offers a more detailed view of the process’s execution by focusing on individual process instances and their attributes. It helps you understand the specific details of each case as it moves through the process.</a:t>
            </a:r>
          </a:p>
        </p:txBody>
      </p:sp>
    </p:spTree>
    <p:extLst>
      <p:ext uri="{BB962C8B-B14F-4D97-AF65-F5344CB8AC3E}">
        <p14:creationId xmlns:p14="http://schemas.microsoft.com/office/powerpoint/2010/main" val="297306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67D3-CBC7-1E9E-C4D9-786EAFCE0A7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2C6DD37-2DD2-E876-3AA0-7B9338598517}"/>
              </a:ext>
            </a:extLst>
          </p:cNvPr>
          <p:cNvSpPr>
            <a:spLocks noGrp="1"/>
          </p:cNvSpPr>
          <p:nvPr>
            <p:ph idx="1"/>
          </p:nvPr>
        </p:nvSpPr>
        <p:spPr/>
        <p:txBody>
          <a:bodyPr vert="horz" lIns="91440" tIns="45720" rIns="91440" bIns="45720" rtlCol="0" anchor="t">
            <a:normAutofit/>
          </a:bodyPr>
          <a:lstStyle/>
          <a:p>
            <a:pPr>
              <a:buFont typeface="Arial" panose="05000000000000000000" pitchFamily="2" charset="2"/>
              <a:buChar char="•"/>
            </a:pPr>
            <a:r>
              <a:rPr lang="en-GB" b="1" dirty="0">
                <a:solidFill>
                  <a:schemeClr val="accent2">
                    <a:lumMod val="75000"/>
                  </a:schemeClr>
                </a:solidFill>
                <a:latin typeface="Times New Roman"/>
                <a:cs typeface="Times New Roman"/>
              </a:rPr>
              <a:t>Charts and Tables </a:t>
            </a:r>
            <a:endParaRPr lang="en-GB" dirty="0">
              <a:solidFill>
                <a:schemeClr val="accent2">
                  <a:lumMod val="75000"/>
                </a:schemeClr>
              </a:solidFill>
            </a:endParaRPr>
          </a:p>
          <a:p>
            <a:pPr marL="914400" lvl="2" indent="0">
              <a:buNone/>
            </a:pPr>
            <a:r>
              <a:rPr lang="en-GB" sz="2400" dirty="0">
                <a:latin typeface="Times New Roman"/>
                <a:cs typeface="Times New Roman"/>
              </a:rPr>
              <a:t>Charts and tables are powerful visual tools that can be utilized effectively in process mining to analyse and communicate insights derived from event logs. They help you present complex data in a clear and understandable manner</a:t>
            </a:r>
            <a:endParaRPr lang="en-GB" sz="2400"/>
          </a:p>
          <a:p>
            <a:pPr>
              <a:buFont typeface="Arial" panose="05000000000000000000" pitchFamily="2" charset="2"/>
              <a:buChar char="•"/>
            </a:pPr>
            <a:r>
              <a:rPr lang="en-GB" b="1" dirty="0">
                <a:solidFill>
                  <a:schemeClr val="accent2">
                    <a:lumMod val="75000"/>
                  </a:schemeClr>
                </a:solidFill>
                <a:latin typeface="Times New Roman"/>
                <a:cs typeface="Times New Roman"/>
              </a:rPr>
              <a:t>Selection views </a:t>
            </a:r>
            <a:endParaRPr lang="en-GB" b="1" dirty="0">
              <a:solidFill>
                <a:schemeClr val="accent2">
                  <a:lumMod val="75000"/>
                </a:schemeClr>
              </a:solidFill>
            </a:endParaRPr>
          </a:p>
          <a:p>
            <a:pPr marL="914400" lvl="2" indent="0">
              <a:buNone/>
            </a:pPr>
            <a:r>
              <a:rPr lang="en-GB" sz="2400" dirty="0">
                <a:latin typeface="Times New Roman"/>
                <a:cs typeface="Times New Roman"/>
              </a:rPr>
              <a:t>Selection views allow you to zoom in on specific aspects of your process, which can lead to deeper insights and more targeted process improvements. Different process mining software tools offer various ways to create and manipulate these views, empowering you to tailor your analysis to the questions you need to answer or the issues you're aiming to address.</a:t>
            </a:r>
            <a:endParaRPr lang="en-GB" sz="2400" dirty="0"/>
          </a:p>
          <a:p>
            <a:pPr>
              <a:buFont typeface="Arial" panose="05000000000000000000" pitchFamily="2" charset="2"/>
              <a:buChar char="•"/>
            </a:pPr>
            <a:r>
              <a:rPr lang="en-GB" b="1" dirty="0">
                <a:solidFill>
                  <a:schemeClr val="accent2">
                    <a:lumMod val="75000"/>
                  </a:schemeClr>
                </a:solidFill>
                <a:latin typeface="Times New Roman"/>
                <a:cs typeface="Times New Roman"/>
              </a:rPr>
              <a:t>The Case Explorer </a:t>
            </a:r>
            <a:endParaRPr lang="en-GB">
              <a:solidFill>
                <a:schemeClr val="accent2">
                  <a:lumMod val="75000"/>
                </a:schemeClr>
              </a:solidFill>
            </a:endParaRPr>
          </a:p>
          <a:p>
            <a:pPr marL="914400" lvl="2" indent="0">
              <a:buNone/>
            </a:pPr>
            <a:r>
              <a:rPr lang="en-GB" sz="2400" dirty="0">
                <a:latin typeface="Times New Roman"/>
                <a:cs typeface="Times New Roman"/>
              </a:rPr>
              <a:t>The Case Explorer is a feature in process mining software tools that allows users to explore and analyse individual process instances or cases in detail. </a:t>
            </a:r>
            <a:endParaRPr lang="en-GB" dirty="0"/>
          </a:p>
        </p:txBody>
      </p:sp>
    </p:spTree>
    <p:extLst>
      <p:ext uri="{BB962C8B-B14F-4D97-AF65-F5344CB8AC3E}">
        <p14:creationId xmlns:p14="http://schemas.microsoft.com/office/powerpoint/2010/main" val="377320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29-29B9-D812-F23D-F1D70460BAF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30A88C8-9F00-09FB-3B80-3ECE6E7869BE}"/>
              </a:ext>
            </a:extLst>
          </p:cNvPr>
          <p:cNvSpPr>
            <a:spLocks noGrp="1"/>
          </p:cNvSpPr>
          <p:nvPr>
            <p:ph idx="1"/>
          </p:nvPr>
        </p:nvSpPr>
        <p:spPr/>
        <p:txBody>
          <a:bodyPr vert="horz" lIns="91440" tIns="45720" rIns="91440" bIns="45720" rtlCol="0" anchor="t">
            <a:normAutofit/>
          </a:bodyPr>
          <a:lstStyle/>
          <a:p>
            <a:pPr>
              <a:buFont typeface="Arial" panose="05000000000000000000" pitchFamily="2" charset="2"/>
              <a:buChar char="•"/>
            </a:pPr>
            <a:r>
              <a:rPr lang="en-GB" b="1" dirty="0">
                <a:solidFill>
                  <a:schemeClr val="accent2">
                    <a:lumMod val="75000"/>
                  </a:schemeClr>
                </a:solidFill>
                <a:latin typeface="Times New Roman"/>
                <a:cs typeface="Times New Roman"/>
              </a:rPr>
              <a:t>The Conformance Checker</a:t>
            </a:r>
            <a:endParaRPr lang="en-US" b="1">
              <a:solidFill>
                <a:schemeClr val="accent2">
                  <a:lumMod val="75000"/>
                </a:schemeClr>
              </a:solidFill>
            </a:endParaRPr>
          </a:p>
          <a:p>
            <a:pPr marL="914400" lvl="2" indent="0">
              <a:buNone/>
            </a:pPr>
            <a:r>
              <a:rPr lang="en-GB" sz="2400" dirty="0">
                <a:latin typeface="Times New Roman"/>
                <a:cs typeface="Times New Roman"/>
              </a:rPr>
              <a:t>The Conformance Checker is a crucial component of process mining tools that help as recorded in event logs, and the expected or predefined process model. Its primary purpose is to identify discrepancies, deviations, and non-compliance issues between the observed process behaviour and the intended process design.</a:t>
            </a:r>
            <a:endParaRPr lang="en-GB" sz="2400"/>
          </a:p>
          <a:p>
            <a:pPr>
              <a:buFont typeface="Arial" panose="05000000000000000000" pitchFamily="2" charset="2"/>
              <a:buChar char="•"/>
            </a:pPr>
            <a:r>
              <a:rPr lang="en-GB" b="1" dirty="0">
                <a:solidFill>
                  <a:schemeClr val="accent2">
                    <a:lumMod val="75000"/>
                  </a:schemeClr>
                </a:solidFill>
                <a:latin typeface="Times New Roman"/>
                <a:cs typeface="Times New Roman"/>
              </a:rPr>
              <a:t>Save and Share Analysis </a:t>
            </a:r>
            <a:endParaRPr lang="en-GB" b="1">
              <a:solidFill>
                <a:schemeClr val="accent2">
                  <a:lumMod val="75000"/>
                </a:schemeClr>
              </a:solidFill>
            </a:endParaRPr>
          </a:p>
          <a:p>
            <a:pPr marL="914400" lvl="2" indent="0">
              <a:buNone/>
            </a:pPr>
            <a:r>
              <a:rPr lang="en-GB" sz="2400" dirty="0">
                <a:latin typeface="Times New Roman"/>
                <a:cs typeface="Times New Roman"/>
              </a:rPr>
              <a:t>Selection Saving and sharing process mining analyses is essential for collaboration, documentation, and knowledge dissemination within your organization. Process mining tools often offer various ways to save and share your analysis results. </a:t>
            </a:r>
            <a:endParaRPr lang="en-GB" sz="2400"/>
          </a:p>
        </p:txBody>
      </p:sp>
    </p:spTree>
    <p:extLst>
      <p:ext uri="{BB962C8B-B14F-4D97-AF65-F5344CB8AC3E}">
        <p14:creationId xmlns:p14="http://schemas.microsoft.com/office/powerpoint/2010/main" val="315322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C2BA-4663-1396-7683-1264A98685E8}"/>
              </a:ext>
            </a:extLst>
          </p:cNvPr>
          <p:cNvSpPr>
            <a:spLocks noGrp="1"/>
          </p:cNvSpPr>
          <p:nvPr>
            <p:ph type="title"/>
          </p:nvPr>
        </p:nvSpPr>
        <p:spPr/>
        <p:txBody>
          <a:bodyPr lIns="91440" tIns="45720" rIns="91440" bIns="45720" anchor="t"/>
          <a:lstStyle/>
          <a:p>
            <a:r>
              <a:rPr lang="en-GB" dirty="0">
                <a:latin typeface="Times New Roman"/>
                <a:cs typeface="Times New Roman"/>
              </a:rPr>
              <a:t>Contd...</a:t>
            </a:r>
            <a:endParaRPr lang="en-GB" dirty="0"/>
          </a:p>
        </p:txBody>
      </p:sp>
      <p:sp>
        <p:nvSpPr>
          <p:cNvPr id="3" name="Content Placeholder 2">
            <a:extLst>
              <a:ext uri="{FF2B5EF4-FFF2-40B4-BE49-F238E27FC236}">
                <a16:creationId xmlns:a16="http://schemas.microsoft.com/office/drawing/2014/main" id="{0B5DACF2-F4ED-142D-2A54-4014F64D93A9}"/>
              </a:ext>
            </a:extLst>
          </p:cNvPr>
          <p:cNvSpPr>
            <a:spLocks noGrp="1"/>
          </p:cNvSpPr>
          <p:nvPr>
            <p:ph idx="1"/>
          </p:nvPr>
        </p:nvSpPr>
        <p:spPr/>
        <p:txBody>
          <a:bodyPr vert="horz" lIns="91440" tIns="45720" rIns="91440" bIns="45720" rtlCol="0" anchor="ctr">
            <a:normAutofit/>
          </a:bodyPr>
          <a:lstStyle/>
          <a:p>
            <a:r>
              <a:rPr lang="en-GB" b="1" dirty="0">
                <a:solidFill>
                  <a:schemeClr val="accent2">
                    <a:lumMod val="75000"/>
                  </a:schemeClr>
                </a:solidFill>
                <a:latin typeface="Times New Roman"/>
                <a:cs typeface="Times New Roman"/>
              </a:rPr>
              <a:t>Level 03: Rising Technical Star!</a:t>
            </a:r>
          </a:p>
          <a:p>
            <a:pPr lvl="2">
              <a:buFont typeface="Arial" panose="02070309020205020404" pitchFamily="49" charset="0"/>
              <a:buChar char="•"/>
            </a:pPr>
            <a:r>
              <a:rPr lang="en-GB" sz="2600" dirty="0">
                <a:latin typeface="Times New Roman"/>
                <a:cs typeface="Times New Roman"/>
              </a:rPr>
              <a:t>Write PQL Queries </a:t>
            </a:r>
          </a:p>
          <a:p>
            <a:pPr lvl="2">
              <a:buFont typeface="Arial" panose="02070309020205020404" pitchFamily="49" charset="0"/>
              <a:buChar char="•"/>
            </a:pPr>
            <a:r>
              <a:rPr lang="en-GB" sz="2600" dirty="0">
                <a:latin typeface="Times New Roman"/>
                <a:cs typeface="Times New Roman"/>
              </a:rPr>
              <a:t>Get Data into the EMS </a:t>
            </a:r>
          </a:p>
          <a:p>
            <a:pPr algn="l"/>
            <a:r>
              <a:rPr lang="en-GB" b="1" dirty="0">
                <a:solidFill>
                  <a:schemeClr val="accent2">
                    <a:lumMod val="75000"/>
                  </a:schemeClr>
                </a:solidFill>
                <a:latin typeface="Times New Roman"/>
                <a:cs typeface="Times New Roman"/>
              </a:rPr>
              <a:t>Write PQL Queries</a:t>
            </a:r>
            <a:endParaRPr lang="en-GB" b="1" dirty="0">
              <a:solidFill>
                <a:schemeClr val="accent2">
                  <a:lumMod val="75000"/>
                </a:schemeClr>
              </a:solidFill>
            </a:endParaRPr>
          </a:p>
          <a:p>
            <a:pPr lvl="1" algn="l">
              <a:lnSpc>
                <a:spcPct val="100000"/>
              </a:lnSpc>
              <a:buFont typeface="Arial" panose="05000000000000000000" pitchFamily="2" charset="2"/>
              <a:buChar char="•"/>
            </a:pPr>
            <a:r>
              <a:rPr lang="en-GB" sz="2600" dirty="0">
                <a:latin typeface="Times New Roman"/>
                <a:cs typeface="Times New Roman"/>
              </a:rPr>
              <a:t> </a:t>
            </a:r>
            <a:r>
              <a:rPr lang="en-GB" sz="2600" err="1">
                <a:latin typeface="Times New Roman"/>
                <a:cs typeface="Times New Roman"/>
              </a:rPr>
              <a:t>Celonis</a:t>
            </a:r>
            <a:r>
              <a:rPr lang="en-GB" sz="2600" dirty="0">
                <a:latin typeface="Times New Roman"/>
                <a:cs typeface="Times New Roman"/>
              </a:rPr>
              <a:t> PQL is an integral component of the </a:t>
            </a:r>
            <a:r>
              <a:rPr lang="en-GB" sz="2600" err="1">
                <a:latin typeface="Times New Roman"/>
                <a:cs typeface="Times New Roman"/>
              </a:rPr>
              <a:t>Celonis</a:t>
            </a:r>
            <a:r>
              <a:rPr lang="en-GB" sz="2600" dirty="0">
                <a:latin typeface="Times New Roman"/>
                <a:cs typeface="Times New Roman"/>
              </a:rPr>
              <a:t> Software Architecture. All </a:t>
            </a:r>
            <a:r>
              <a:rPr lang="en-GB" sz="2600" err="1">
                <a:latin typeface="Times New Roman"/>
                <a:cs typeface="Times New Roman"/>
              </a:rPr>
              <a:t>Celonis</a:t>
            </a:r>
            <a:r>
              <a:rPr lang="en-GB" sz="2600" dirty="0">
                <a:latin typeface="Times New Roman"/>
                <a:cs typeface="Times New Roman"/>
              </a:rPr>
              <a:t> applications use this language to query data from a data model. </a:t>
            </a:r>
            <a:endParaRPr lang="en-GB" sz="2600" b="1">
              <a:latin typeface="Times New Roman"/>
              <a:cs typeface="Times New Roman"/>
            </a:endParaRPr>
          </a:p>
          <a:p>
            <a:pPr lvl="1" algn="l">
              <a:lnSpc>
                <a:spcPct val="100000"/>
              </a:lnSpc>
              <a:buFont typeface="Arial" panose="05000000000000000000" pitchFamily="2" charset="2"/>
              <a:buChar char="•"/>
            </a:pPr>
            <a:r>
              <a:rPr lang="en-GB" sz="2600" dirty="0">
                <a:latin typeface="Times New Roman"/>
                <a:cs typeface="Times New Roman"/>
              </a:rPr>
              <a:t> PQL (Process Query Language) Queries are an essential component of process mining. They allow analysts to extract valuable insights from process data. </a:t>
            </a:r>
            <a:endParaRPr lang="en-GB" sz="2600" b="1" dirty="0">
              <a:latin typeface="Times New Roman"/>
              <a:cs typeface="Times New Roman"/>
            </a:endParaRPr>
          </a:p>
          <a:p>
            <a:pPr lvl="1" algn="l">
              <a:lnSpc>
                <a:spcPct val="100000"/>
              </a:lnSpc>
              <a:buFont typeface="Arial" panose="05000000000000000000" pitchFamily="2" charset="2"/>
              <a:buChar char="•"/>
            </a:pPr>
            <a:r>
              <a:rPr lang="en-GB" sz="2600" dirty="0">
                <a:latin typeface="Times New Roman"/>
                <a:cs typeface="Times New Roman"/>
              </a:rPr>
              <a:t>PQL Queries enable you to explore and analyse process behaviour, identify bottlenecks, measure performance, and discover patterns within the data.</a:t>
            </a:r>
            <a:endParaRPr lang="en-GB" sz="2600" b="1" dirty="0">
              <a:latin typeface="Times New Roman"/>
              <a:cs typeface="Times New Roman"/>
            </a:endParaRPr>
          </a:p>
        </p:txBody>
      </p:sp>
    </p:spTree>
    <p:extLst>
      <p:ext uri="{BB962C8B-B14F-4D97-AF65-F5344CB8AC3E}">
        <p14:creationId xmlns:p14="http://schemas.microsoft.com/office/powerpoint/2010/main" val="271023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45D2-F31A-F366-D941-F0462A0A9F33}"/>
              </a:ext>
            </a:extLst>
          </p:cNvPr>
          <p:cNvSpPr>
            <a:spLocks noGrp="1"/>
          </p:cNvSpPr>
          <p:nvPr>
            <p:ph type="title"/>
          </p:nvPr>
        </p:nvSpPr>
        <p:spPr/>
        <p:txBody>
          <a:bodyPr lIns="91440" tIns="45720" rIns="91440" bIns="45720" anchor="t"/>
          <a:lstStyle/>
          <a:p>
            <a:r>
              <a:rPr lang="en-GB" dirty="0">
                <a:latin typeface="Times New Roman"/>
                <a:cs typeface="Times New Roman"/>
              </a:rPr>
              <a:t>Contd...</a:t>
            </a:r>
            <a:endParaRPr lang="en-GB" dirty="0"/>
          </a:p>
        </p:txBody>
      </p:sp>
      <p:sp>
        <p:nvSpPr>
          <p:cNvPr id="3" name="Content Placeholder 2">
            <a:extLst>
              <a:ext uri="{FF2B5EF4-FFF2-40B4-BE49-F238E27FC236}">
                <a16:creationId xmlns:a16="http://schemas.microsoft.com/office/drawing/2014/main" id="{50B0E402-B4ED-BF2D-1B74-3A548803ABD4}"/>
              </a:ext>
            </a:extLst>
          </p:cNvPr>
          <p:cNvSpPr>
            <a:spLocks noGrp="1"/>
          </p:cNvSpPr>
          <p:nvPr>
            <p:ph idx="1"/>
          </p:nvPr>
        </p:nvSpPr>
        <p:spPr/>
        <p:txBody>
          <a:bodyPr vert="horz" lIns="91440" tIns="45720" rIns="91440" bIns="45720" rtlCol="0" anchor="t">
            <a:normAutofit/>
          </a:bodyPr>
          <a:lstStyle/>
          <a:p>
            <a:pPr>
              <a:lnSpc>
                <a:spcPct val="100000"/>
              </a:lnSpc>
            </a:pPr>
            <a:r>
              <a:rPr lang="en-GB" b="1" dirty="0">
                <a:solidFill>
                  <a:schemeClr val="accent2">
                    <a:lumMod val="75000"/>
                  </a:schemeClr>
                </a:solidFill>
                <a:latin typeface="Times New Roman"/>
                <a:cs typeface="Times New Roman"/>
              </a:rPr>
              <a:t>Get Data into the EMS </a:t>
            </a:r>
            <a:endParaRPr lang="en-US" b="1" dirty="0">
              <a:solidFill>
                <a:schemeClr val="accent2">
                  <a:lumMod val="75000"/>
                </a:schemeClr>
              </a:solidFill>
              <a:latin typeface="Times New Roman"/>
              <a:cs typeface="Times New Roman"/>
            </a:endParaRPr>
          </a:p>
          <a:p>
            <a:pPr lvl="1" algn="l">
              <a:lnSpc>
                <a:spcPct val="100000"/>
              </a:lnSpc>
              <a:buFont typeface="Arial" panose="05000000000000000000" pitchFamily="2" charset="2"/>
              <a:buChar char="•"/>
            </a:pPr>
            <a:r>
              <a:rPr lang="en-GB" sz="2600" dirty="0">
                <a:latin typeface="Times New Roman"/>
                <a:cs typeface="Times New Roman"/>
              </a:rPr>
              <a:t>Get data into EMS involves integrating data from various sources such as ERP systems, databases, log files, and other data formats.</a:t>
            </a:r>
            <a:endParaRPr lang="en-GB" sz="2600" dirty="0"/>
          </a:p>
          <a:p>
            <a:pPr lvl="1" algn="l">
              <a:lnSpc>
                <a:spcPct val="100000"/>
              </a:lnSpc>
              <a:buFont typeface="Arial" panose="05000000000000000000" pitchFamily="2" charset="2"/>
              <a:buChar char="•"/>
            </a:pPr>
            <a:r>
              <a:rPr lang="en-GB" sz="2600" dirty="0">
                <a:latin typeface="Times New Roman"/>
                <a:cs typeface="Times New Roman"/>
              </a:rPr>
              <a:t>Process data is important because it serves as the very foundation for others to analyse and act on. Without this data, no other activities can take place within the EMS and you won’t be able to mine, improve, act on, or automate your processes. </a:t>
            </a:r>
            <a:endParaRPr lang="en-GB" sz="2600" dirty="0"/>
          </a:p>
          <a:p>
            <a:pPr>
              <a:lnSpc>
                <a:spcPct val="100000"/>
              </a:lnSpc>
            </a:pPr>
            <a:r>
              <a:rPr lang="en-GB" b="1" dirty="0">
                <a:latin typeface="Times New Roman"/>
                <a:cs typeface="Times New Roman"/>
              </a:rPr>
              <a:t>Build and refine your data pipeline</a:t>
            </a:r>
            <a:r>
              <a:rPr lang="en-GB" dirty="0">
                <a:latin typeface="Times New Roman"/>
                <a:cs typeface="Times New Roman"/>
              </a:rPr>
              <a:t> </a:t>
            </a:r>
            <a:endParaRPr lang="en-GB" dirty="0"/>
          </a:p>
          <a:p>
            <a:pPr lvl="1">
              <a:lnSpc>
                <a:spcPct val="100000"/>
              </a:lnSpc>
              <a:buFont typeface="Arial" panose="05000000000000000000" pitchFamily="2" charset="2"/>
              <a:buChar char="•"/>
            </a:pPr>
            <a:r>
              <a:rPr lang="en-GB" sz="2600" b="1" dirty="0">
                <a:latin typeface="Times New Roman"/>
                <a:cs typeface="Times New Roman"/>
              </a:rPr>
              <a:t>Data Integration</a:t>
            </a:r>
            <a:r>
              <a:rPr lang="en-GB" sz="2600" dirty="0">
                <a:latin typeface="Times New Roman"/>
                <a:cs typeface="Times New Roman"/>
              </a:rPr>
              <a:t> helps you connect to source systems, extract the relevant data, transform it to your needs, and load it into a polished Data Model. </a:t>
            </a:r>
            <a:endParaRPr lang="en-GB" sz="2600" dirty="0"/>
          </a:p>
          <a:p>
            <a:pPr lvl="1">
              <a:lnSpc>
                <a:spcPct val="100000"/>
              </a:lnSpc>
              <a:buFont typeface="Arial" panose="05000000000000000000" pitchFamily="2" charset="2"/>
              <a:buChar char="•"/>
            </a:pPr>
            <a:r>
              <a:rPr lang="en-GB" sz="2600" b="1" dirty="0">
                <a:latin typeface="Times New Roman"/>
                <a:cs typeface="Times New Roman"/>
              </a:rPr>
              <a:t>Data Model </a:t>
            </a:r>
            <a:r>
              <a:rPr lang="en-GB" sz="2600" dirty="0">
                <a:latin typeface="Times New Roman"/>
                <a:cs typeface="Times New Roman"/>
              </a:rPr>
              <a:t>is the fuel to all other work in your EMS. </a:t>
            </a:r>
            <a:endParaRPr lang="en-GB" sz="2600" dirty="0"/>
          </a:p>
        </p:txBody>
      </p:sp>
    </p:spTree>
    <p:extLst>
      <p:ext uri="{BB962C8B-B14F-4D97-AF65-F5344CB8AC3E}">
        <p14:creationId xmlns:p14="http://schemas.microsoft.com/office/powerpoint/2010/main" val="76278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5A-55B1-8263-CA43-D47A238B4756}"/>
              </a:ext>
            </a:extLst>
          </p:cNvPr>
          <p:cNvSpPr>
            <a:spLocks noGrp="1"/>
          </p:cNvSpPr>
          <p:nvPr>
            <p:ph type="title"/>
          </p:nvPr>
        </p:nvSpPr>
        <p:spPr/>
        <p:txBody>
          <a:bodyPr lIns="91440" tIns="45720" rIns="91440" bIns="45720" anchor="t"/>
          <a:lstStyle/>
          <a:p>
            <a:r>
              <a:rPr lang="en-GB" dirty="0">
                <a:latin typeface="Times New Roman"/>
                <a:cs typeface="Times New Roman"/>
              </a:rPr>
              <a:t>Contd...</a:t>
            </a:r>
            <a:endParaRPr lang="en-GB" dirty="0"/>
          </a:p>
        </p:txBody>
      </p:sp>
      <p:sp>
        <p:nvSpPr>
          <p:cNvPr id="3" name="Content Placeholder 2">
            <a:extLst>
              <a:ext uri="{FF2B5EF4-FFF2-40B4-BE49-F238E27FC236}">
                <a16:creationId xmlns:a16="http://schemas.microsoft.com/office/drawing/2014/main" id="{7B802EE2-22D7-5DAE-B732-1C9EA48E002E}"/>
              </a:ext>
            </a:extLst>
          </p:cNvPr>
          <p:cNvSpPr>
            <a:spLocks noGrp="1"/>
          </p:cNvSpPr>
          <p:nvPr>
            <p:ph idx="1"/>
          </p:nvPr>
        </p:nvSpPr>
        <p:spPr/>
        <p:txBody>
          <a:bodyPr vert="horz" lIns="91440" tIns="45720" rIns="91440" bIns="45720" rtlCol="0" anchor="t">
            <a:normAutofit/>
          </a:bodyPr>
          <a:lstStyle/>
          <a:p>
            <a:r>
              <a:rPr lang="en-GB" dirty="0">
                <a:latin typeface="Times New Roman"/>
                <a:cs typeface="Times New Roman"/>
              </a:rPr>
              <a:t>When building the data model, you are also responsible for validation, scheduling, monitoring as well as optimizing performance </a:t>
            </a:r>
          </a:p>
          <a:p>
            <a:pPr marL="0" indent="0" algn="l">
              <a:buNone/>
            </a:pPr>
            <a:r>
              <a:rPr lang="en-GB" dirty="0">
                <a:solidFill>
                  <a:schemeClr val="accent2">
                    <a:lumMod val="75000"/>
                  </a:schemeClr>
                </a:solidFill>
                <a:latin typeface="Times New Roman"/>
                <a:cs typeface="Times New Roman"/>
              </a:rPr>
              <a:t>Therefore, We Can Conclude That:</a:t>
            </a:r>
          </a:p>
          <a:p>
            <a:pPr lvl="2"/>
            <a:endParaRPr lang="en-GB" sz="2600" b="1" dirty="0">
              <a:latin typeface="Times New Roman"/>
              <a:cs typeface="Times New Roman"/>
            </a:endParaRPr>
          </a:p>
          <a:p>
            <a:pPr lvl="2">
              <a:buFont typeface="Wingdings" panose="02070309020205020404" pitchFamily="49" charset="0"/>
              <a:buChar char="ü"/>
            </a:pPr>
            <a:r>
              <a:rPr lang="en-GB" sz="2600" b="1" dirty="0">
                <a:latin typeface="Times New Roman"/>
                <a:cs typeface="Times New Roman"/>
              </a:rPr>
              <a:t> Introduction to Process Mining</a:t>
            </a:r>
            <a:r>
              <a:rPr lang="en-GB" dirty="0">
                <a:latin typeface="Times New Roman"/>
                <a:cs typeface="Times New Roman"/>
              </a:rPr>
              <a:t> </a:t>
            </a:r>
            <a:endParaRPr lang="en-GB"/>
          </a:p>
          <a:p>
            <a:endParaRPr lang="en-GB" dirty="0"/>
          </a:p>
          <a:p>
            <a:pPr lvl="2">
              <a:buFont typeface="Wingdings" panose="02070309020205020404" pitchFamily="49" charset="0"/>
              <a:buChar char="ü"/>
            </a:pPr>
            <a:r>
              <a:rPr lang="en-GB" sz="2600" b="1" dirty="0">
                <a:latin typeface="Times New Roman"/>
                <a:cs typeface="Times New Roman"/>
              </a:rPr>
              <a:t> Foundation of Process Mining</a:t>
            </a:r>
          </a:p>
          <a:p>
            <a:pPr lvl="6"/>
            <a:endParaRPr lang="en-GB"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E5CEF6C-DE47-EB33-20AA-B12AF1AD51C6}"/>
              </a:ext>
            </a:extLst>
          </p:cNvPr>
          <p:cNvSpPr txBox="1"/>
          <p:nvPr/>
        </p:nvSpPr>
        <p:spPr>
          <a:xfrm>
            <a:off x="1056427" y="4825978"/>
            <a:ext cx="4817812" cy="1656276"/>
          </a:xfrm>
          <a:prstGeom prst="rect">
            <a:avLst/>
          </a:prstGeom>
        </p:spPr>
        <p:txBody>
          <a:bodyPr lIns="91440" tIns="45720" rIns="91440" bIns="45720" anchor="t">
            <a:noAutofit/>
          </a:bodyPr>
          <a:lstStyle/>
          <a:p>
            <a:pPr marL="457200" indent="-457200">
              <a:buFont typeface="Wingdings"/>
              <a:buChar char="ü"/>
            </a:pPr>
            <a:r>
              <a:rPr lang="en-US" sz="2600" b="1" dirty="0">
                <a:latin typeface="Times New Roman"/>
                <a:cs typeface="Calibri"/>
              </a:rPr>
              <a:t>Rising Technical Star </a:t>
            </a:r>
            <a:endParaRPr lang="en-US" sz="2600" b="1" dirty="0">
              <a:latin typeface="Times New Roman"/>
              <a:cs typeface="Times New Roman"/>
            </a:endParaRPr>
          </a:p>
          <a:p>
            <a:endParaRPr lang="en-US" sz="2600" b="1" dirty="0">
              <a:latin typeface="Times New Roman"/>
              <a:cs typeface="Calibri"/>
            </a:endParaRPr>
          </a:p>
          <a:p>
            <a:r>
              <a:rPr lang="en-US" sz="2600" b="1" dirty="0">
                <a:latin typeface="Times New Roman"/>
                <a:cs typeface="Calibri"/>
              </a:rPr>
              <a:t>           </a:t>
            </a:r>
            <a:endParaRPr lang="en-US" sz="2600" b="1" dirty="0">
              <a:latin typeface="Times New Roman"/>
              <a:cs typeface="Times New Roman"/>
            </a:endParaRPr>
          </a:p>
          <a:p>
            <a:pPr marL="457200" indent="-457200">
              <a:buFont typeface="Wingdings"/>
              <a:buChar char="ü"/>
            </a:pPr>
            <a:r>
              <a:rPr lang="en-US" sz="2600" b="1" dirty="0">
                <a:latin typeface="Times New Roman"/>
                <a:cs typeface="Calibri"/>
              </a:rPr>
              <a:t>                 EWS</a:t>
            </a:r>
            <a:endParaRPr lang="en-US" sz="2600" b="1" dirty="0">
              <a:latin typeface="Times New Roman"/>
              <a:cs typeface="Times New Roman"/>
            </a:endParaRPr>
          </a:p>
        </p:txBody>
      </p:sp>
      <p:sp>
        <p:nvSpPr>
          <p:cNvPr id="7" name="Arrow: Down 6">
            <a:extLst>
              <a:ext uri="{FF2B5EF4-FFF2-40B4-BE49-F238E27FC236}">
                <a16:creationId xmlns:a16="http://schemas.microsoft.com/office/drawing/2014/main" id="{5FDDA2A1-F847-989C-9EE6-F30A21D9BF59}"/>
              </a:ext>
            </a:extLst>
          </p:cNvPr>
          <p:cNvSpPr/>
          <p:nvPr/>
        </p:nvSpPr>
        <p:spPr>
          <a:xfrm>
            <a:off x="3251820" y="3342451"/>
            <a:ext cx="129397" cy="445698"/>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CCDA8DDE-5E96-FF9E-86AE-4BB2DD64177D}"/>
              </a:ext>
            </a:extLst>
          </p:cNvPr>
          <p:cNvSpPr/>
          <p:nvPr/>
        </p:nvSpPr>
        <p:spPr>
          <a:xfrm>
            <a:off x="3251819" y="4305150"/>
            <a:ext cx="129397" cy="445698"/>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94F6892F-61C5-CB43-B952-5CF3D25AA400}"/>
              </a:ext>
            </a:extLst>
          </p:cNvPr>
          <p:cNvSpPr/>
          <p:nvPr/>
        </p:nvSpPr>
        <p:spPr>
          <a:xfrm>
            <a:off x="3251820" y="5329829"/>
            <a:ext cx="129397" cy="445698"/>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0813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CB1F-9B52-0D12-584C-C083EC04BEA5}"/>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FEC2B107-3159-7D89-4FAE-4E555FF577C0}"/>
              </a:ext>
            </a:extLst>
          </p:cNvPr>
          <p:cNvSpPr>
            <a:spLocks noGrp="1"/>
          </p:cNvSpPr>
          <p:nvPr>
            <p:ph idx="1"/>
          </p:nvPr>
        </p:nvSpPr>
        <p:spPr/>
        <p:txBody>
          <a:bodyPr>
            <a:normAutofit/>
          </a:bodyPr>
          <a:lstStyle/>
          <a:p>
            <a:r>
              <a:rPr lang="en-US" b="1" i="0" dirty="0">
                <a:effectLst/>
                <a:latin typeface="Söhne"/>
              </a:rPr>
              <a:t>Financial Process Compliance</a:t>
            </a:r>
            <a:r>
              <a:rPr lang="en-US" b="0" i="0" dirty="0">
                <a:solidFill>
                  <a:srgbClr val="374151"/>
                </a:solidFill>
                <a:effectLst/>
                <a:latin typeface="Söhne"/>
              </a:rPr>
              <a:t>: Process mining can assist in monitoring financial transactions to ensure compliance with regulations and internal controls.</a:t>
            </a:r>
          </a:p>
          <a:p>
            <a:r>
              <a:rPr lang="en-US" b="1" i="0" dirty="0">
                <a:effectLst/>
                <a:latin typeface="Söhne"/>
              </a:rPr>
              <a:t>Customer Journey Analysis</a:t>
            </a:r>
            <a:r>
              <a:rPr lang="en-US" b="0" i="0" dirty="0">
                <a:solidFill>
                  <a:srgbClr val="374151"/>
                </a:solidFill>
                <a:effectLst/>
                <a:latin typeface="Söhne"/>
              </a:rPr>
              <a:t>: By analyzing customer interactions and touchpoints in real time, businesses can understand the customer journey better</a:t>
            </a:r>
          </a:p>
          <a:p>
            <a:r>
              <a:rPr lang="en-US" b="1" i="0" dirty="0">
                <a:effectLst/>
                <a:latin typeface="Söhne"/>
              </a:rPr>
              <a:t>Manufacturing Process Improvement</a:t>
            </a:r>
            <a:r>
              <a:rPr lang="en-US" b="0" i="0" dirty="0">
                <a:solidFill>
                  <a:srgbClr val="374151"/>
                </a:solidFill>
                <a:effectLst/>
                <a:latin typeface="Söhne"/>
              </a:rPr>
              <a:t>: Manufacturers can use process mining to monitor production lines in real time, identifying deviations from the expected process flow.</a:t>
            </a:r>
          </a:p>
          <a:p>
            <a:r>
              <a:rPr lang="en-US" b="1" i="0" dirty="0">
                <a:effectLst/>
                <a:latin typeface="Söhne"/>
              </a:rPr>
              <a:t>Logistics and Transportation</a:t>
            </a:r>
            <a:r>
              <a:rPr lang="en-US" b="0" i="0" dirty="0">
                <a:solidFill>
                  <a:srgbClr val="374151"/>
                </a:solidFill>
                <a:effectLst/>
                <a:latin typeface="Söhne"/>
              </a:rPr>
              <a:t>: Process mining can optimize logistics and transportation processes by providing real-time visibility into the movement of goods. </a:t>
            </a:r>
            <a:endParaRPr lang="en-IN" dirty="0"/>
          </a:p>
        </p:txBody>
      </p:sp>
    </p:spTree>
    <p:extLst>
      <p:ext uri="{BB962C8B-B14F-4D97-AF65-F5344CB8AC3E}">
        <p14:creationId xmlns:p14="http://schemas.microsoft.com/office/powerpoint/2010/main" val="391412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3714-389F-C477-7303-F6CF88277848}"/>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99A8D355-05CD-7047-EDC2-071C0179D3D1}"/>
              </a:ext>
            </a:extLst>
          </p:cNvPr>
          <p:cNvSpPr>
            <a:spLocks noGrp="1"/>
          </p:cNvSpPr>
          <p:nvPr>
            <p:ph idx="1"/>
          </p:nvPr>
        </p:nvSpPr>
        <p:spPr/>
        <p:txBody>
          <a:bodyPr/>
          <a:lstStyle/>
          <a:p>
            <a:r>
              <a:rPr lang="en-US" dirty="0">
                <a:solidFill>
                  <a:srgbClr val="374151"/>
                </a:solidFill>
                <a:latin typeface="Söhne"/>
              </a:rPr>
              <a:t>P</a:t>
            </a:r>
            <a:r>
              <a:rPr lang="en-US" b="0" i="0" dirty="0">
                <a:solidFill>
                  <a:srgbClr val="374151"/>
                </a:solidFill>
                <a:effectLst/>
                <a:latin typeface="Söhne"/>
              </a:rPr>
              <a:t>rocess mining can lead to several valuable learning outcomes, equipping individuals with the knowledge and skills necessary to analyze and optimize business processes effectively. Here are some key learning outcomes of process mining:</a:t>
            </a:r>
          </a:p>
          <a:p>
            <a:r>
              <a:rPr lang="en-IN" b="1" i="0" dirty="0">
                <a:effectLst/>
                <a:latin typeface="Söhne"/>
              </a:rPr>
              <a:t>Understanding of Process Concepts</a:t>
            </a:r>
            <a:endParaRPr lang="en-US" dirty="0">
              <a:solidFill>
                <a:srgbClr val="374151"/>
              </a:solidFill>
              <a:latin typeface="Söhne"/>
            </a:endParaRPr>
          </a:p>
          <a:p>
            <a:r>
              <a:rPr lang="en-IN" b="1" i="0" dirty="0">
                <a:effectLst/>
                <a:latin typeface="Söhne"/>
              </a:rPr>
              <a:t>Data Preparation and Collection</a:t>
            </a:r>
            <a:r>
              <a:rPr lang="en-IN" b="0" i="0" dirty="0">
                <a:solidFill>
                  <a:srgbClr val="374151"/>
                </a:solidFill>
                <a:effectLst/>
                <a:latin typeface="Söhne"/>
              </a:rPr>
              <a:t>:</a:t>
            </a:r>
            <a:endParaRPr lang="en-US" b="0" i="0" dirty="0">
              <a:solidFill>
                <a:srgbClr val="374151"/>
              </a:solidFill>
              <a:effectLst/>
              <a:latin typeface="Söhne"/>
            </a:endParaRPr>
          </a:p>
          <a:p>
            <a:r>
              <a:rPr lang="en-IN" b="1" i="0" dirty="0">
                <a:effectLst/>
                <a:latin typeface="Söhne"/>
              </a:rPr>
              <a:t>Data Cleaning and Preprocessing</a:t>
            </a:r>
            <a:endParaRPr lang="en-US" dirty="0">
              <a:solidFill>
                <a:srgbClr val="374151"/>
              </a:solidFill>
              <a:latin typeface="Söhne"/>
            </a:endParaRPr>
          </a:p>
          <a:p>
            <a:r>
              <a:rPr lang="en-IN" b="1" i="0" dirty="0">
                <a:effectLst/>
                <a:latin typeface="Söhne"/>
              </a:rPr>
              <a:t>Performance Analysis</a:t>
            </a:r>
            <a:endParaRPr lang="en-IN" dirty="0">
              <a:solidFill>
                <a:srgbClr val="374151"/>
              </a:solidFill>
              <a:latin typeface="Söhne"/>
            </a:endParaRPr>
          </a:p>
          <a:p>
            <a:r>
              <a:rPr lang="en-IN" b="1" i="0" dirty="0">
                <a:effectLst/>
                <a:latin typeface="Söhne"/>
              </a:rPr>
              <a:t>Root Cause Analysis</a:t>
            </a:r>
            <a:endParaRPr lang="en-US" b="0" i="0" dirty="0">
              <a:solidFill>
                <a:srgbClr val="374151"/>
              </a:solidFill>
              <a:effectLst/>
              <a:latin typeface="Söhne"/>
            </a:endParaRPr>
          </a:p>
          <a:p>
            <a:r>
              <a:rPr lang="en-IN" b="1" i="0" dirty="0">
                <a:effectLst/>
                <a:latin typeface="Söhne"/>
              </a:rPr>
              <a:t>Process Enhancement and Redesign</a:t>
            </a:r>
            <a:endParaRPr lang="en-IN" dirty="0"/>
          </a:p>
        </p:txBody>
      </p:sp>
    </p:spTree>
    <p:extLst>
      <p:ext uri="{BB962C8B-B14F-4D97-AF65-F5344CB8AC3E}">
        <p14:creationId xmlns:p14="http://schemas.microsoft.com/office/powerpoint/2010/main" val="156331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4" name="Picture 3">
            <a:extLst>
              <a:ext uri="{FF2B5EF4-FFF2-40B4-BE49-F238E27FC236}">
                <a16:creationId xmlns:a16="http://schemas.microsoft.com/office/drawing/2014/main" id="{34F8428A-EB55-2C79-ED2A-9A963EADC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1068861"/>
            <a:ext cx="9601200" cy="5400675"/>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vert="horz" lIns="91440" tIns="45720" rIns="91440" bIns="45720" rtlCol="0" anchor="t">
            <a:noAutofit/>
          </a:bodyPr>
          <a:lstStyle/>
          <a:p>
            <a:pPr marL="457200" indent="-457200"/>
            <a:endParaRPr lang="en-US" b="1" dirty="0">
              <a:solidFill>
                <a:srgbClr val="000000"/>
              </a:solidFill>
              <a:latin typeface="Times New Roman"/>
              <a:cs typeface="Times New Roman"/>
            </a:endParaRPr>
          </a:p>
          <a:p>
            <a:pPr marL="457200" indent="-457200">
              <a:lnSpc>
                <a:spcPct val="100000"/>
              </a:lnSpc>
            </a:pPr>
            <a:r>
              <a:rPr lang="en-US" dirty="0">
                <a:solidFill>
                  <a:srgbClr val="040C28"/>
                </a:solidFill>
                <a:latin typeface="Times New Roman"/>
                <a:cs typeface="Times New Roman"/>
              </a:rPr>
              <a:t>Be able to relate the academic theory and technical methods that are used to visualize the functionalities of  process mining</a:t>
            </a:r>
            <a:r>
              <a:rPr lang="en-US" dirty="0">
                <a:solidFill>
                  <a:srgbClr val="202124"/>
                </a:solidFill>
                <a:latin typeface="Times New Roman"/>
                <a:cs typeface="Times New Roman"/>
              </a:rPr>
              <a:t>.</a:t>
            </a:r>
            <a:endParaRPr lang="en-US">
              <a:latin typeface="Times New Roman"/>
              <a:cs typeface="Times New Roman"/>
            </a:endParaRPr>
          </a:p>
          <a:p>
            <a:pPr marL="457200" indent="-457200">
              <a:lnSpc>
                <a:spcPct val="100000"/>
              </a:lnSpc>
            </a:pPr>
            <a:r>
              <a:rPr lang="en-US" dirty="0">
                <a:solidFill>
                  <a:srgbClr val="040C28"/>
                </a:solidFill>
                <a:latin typeface="Times New Roman"/>
                <a:cs typeface="Times New Roman"/>
              </a:rPr>
              <a:t>Be able to relate process mining techniques to other analysis techniques such as simulation, business intelligence, data mining, machine learning, and verification.</a:t>
            </a:r>
            <a:endParaRPr lang="en-US">
              <a:solidFill>
                <a:srgbClr val="000000"/>
              </a:solidFill>
            </a:endParaRPr>
          </a:p>
          <a:p>
            <a:pPr marL="457200" indent="-457200">
              <a:lnSpc>
                <a:spcPct val="100000"/>
              </a:lnSpc>
            </a:pPr>
            <a:r>
              <a:rPr lang="en-US" dirty="0">
                <a:solidFill>
                  <a:srgbClr val="202124"/>
                </a:solidFill>
                <a:latin typeface="Times New Roman"/>
                <a:cs typeface="Times New Roman"/>
              </a:rPr>
              <a:t>Be able to apply basic process discovery techniques to learn a process model from an event log both manually and using tools.</a:t>
            </a:r>
            <a:endParaRPr lang="en-US" dirty="0">
              <a:solidFill>
                <a:srgbClr val="040C28"/>
              </a:solidFill>
              <a:latin typeface="Times New Roman"/>
              <a:cs typeface="Times New Roman"/>
            </a:endParaRPr>
          </a:p>
          <a:p>
            <a:pPr marL="0" indent="0">
              <a:buNone/>
            </a:pPr>
            <a:endParaRPr lang="en-US"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2507-C97A-9BE2-B591-5BACFD42D540}"/>
              </a:ext>
            </a:extLst>
          </p:cNvPr>
          <p:cNvSpPr>
            <a:spLocks noGrp="1"/>
          </p:cNvSpPr>
          <p:nvPr>
            <p:ph type="title"/>
          </p:nvPr>
        </p:nvSpPr>
        <p:spPr/>
        <p:txBody>
          <a:bodyPr lIns="91440" tIns="45720" rIns="91440" bIns="45720" anchor="t"/>
          <a:lstStyle/>
          <a:p>
            <a:r>
              <a:rPr lang="en-GB" dirty="0">
                <a:latin typeface="Times New Roman"/>
                <a:cs typeface="Times New Roman"/>
              </a:rPr>
              <a:t>Introduction</a:t>
            </a:r>
            <a:endParaRPr lang="en-GB" dirty="0"/>
          </a:p>
        </p:txBody>
      </p:sp>
      <p:sp>
        <p:nvSpPr>
          <p:cNvPr id="3" name="Content Placeholder 2">
            <a:extLst>
              <a:ext uri="{FF2B5EF4-FFF2-40B4-BE49-F238E27FC236}">
                <a16:creationId xmlns:a16="http://schemas.microsoft.com/office/drawing/2014/main" id="{0BD0E2BB-1ACB-481F-7421-E6E2127B894C}"/>
              </a:ext>
            </a:extLst>
          </p:cNvPr>
          <p:cNvSpPr>
            <a:spLocks noGrp="1"/>
          </p:cNvSpPr>
          <p:nvPr>
            <p:ph idx="1"/>
          </p:nvPr>
        </p:nvSpPr>
        <p:spPr/>
        <p:txBody>
          <a:bodyPr vert="horz" lIns="91440" tIns="45720" rIns="91440" bIns="45720" rtlCol="0" anchor="t">
            <a:normAutofit/>
          </a:bodyPr>
          <a:lstStyle/>
          <a:p>
            <a:pPr marL="0" indent="0">
              <a:lnSpc>
                <a:spcPct val="110000"/>
              </a:lnSpc>
              <a:buNone/>
            </a:pPr>
            <a:endParaRPr lang="en-GB" sz="2600" b="1" dirty="0">
              <a:solidFill>
                <a:srgbClr val="C00000"/>
              </a:solidFill>
              <a:latin typeface="Times New Roman"/>
              <a:cs typeface="Times New Roman"/>
            </a:endParaRPr>
          </a:p>
          <a:p>
            <a:pPr>
              <a:lnSpc>
                <a:spcPct val="100000"/>
              </a:lnSpc>
            </a:pPr>
            <a:r>
              <a:rPr lang="en-GB" sz="2600" dirty="0">
                <a:solidFill>
                  <a:srgbClr val="313537"/>
                </a:solidFill>
                <a:latin typeface="Times New Roman"/>
                <a:cs typeface="Times New Roman"/>
              </a:rPr>
              <a:t>Our world and the organizations in it are full of processes from purchasing to order management. Since, now-a-days organizations are dealing  with simple or complexed global processes respectively based on situations. </a:t>
            </a:r>
            <a:endParaRPr lang="en-GB" sz="2600" dirty="0">
              <a:solidFill>
                <a:srgbClr val="000000"/>
              </a:solidFill>
              <a:latin typeface="Times New Roman"/>
              <a:cs typeface="Times New Roman"/>
            </a:endParaRPr>
          </a:p>
          <a:p>
            <a:pPr>
              <a:lnSpc>
                <a:spcPct val="100000"/>
              </a:lnSpc>
            </a:pPr>
            <a:r>
              <a:rPr lang="en-GB" sz="2600" dirty="0">
                <a:latin typeface="Times New Roman"/>
                <a:cs typeface="Times New Roman"/>
              </a:rPr>
              <a:t>Process mining involves in analysing event data to gain insights into how processes are executed. It helps uncover patterns, deviations, and performance metrics to optimize processes and make data-driven decisions. </a:t>
            </a:r>
            <a:endParaRPr lang="en-GB" sz="2600" dirty="0"/>
          </a:p>
          <a:p>
            <a:pPr>
              <a:lnSpc>
                <a:spcPct val="100000"/>
              </a:lnSpc>
            </a:pPr>
            <a:r>
              <a:rPr lang="en-GB" sz="2600" dirty="0">
                <a:solidFill>
                  <a:srgbClr val="000000"/>
                </a:solidFill>
                <a:latin typeface="Times New Roman"/>
                <a:cs typeface="Times New Roman"/>
              </a:rPr>
              <a:t>In the business perspective, process mining is a powerful tool for understanding and improving business processes. It allows us to analyse event data and visualize the end-to-end flow of activities, helping us identify inefficiencies, and irregular areas for improvement.</a:t>
            </a:r>
          </a:p>
          <a:p>
            <a:pPr>
              <a:lnSpc>
                <a:spcPct val="100000"/>
              </a:lnSpc>
            </a:pPr>
            <a:endParaRPr lang="en-GB" sz="2600" dirty="0">
              <a:solidFill>
                <a:srgbClr val="000000"/>
              </a:solidFill>
              <a:latin typeface="Times New Roman"/>
              <a:cs typeface="Times New Roman"/>
            </a:endParaRPr>
          </a:p>
        </p:txBody>
      </p:sp>
    </p:spTree>
    <p:extLst>
      <p:ext uri="{BB962C8B-B14F-4D97-AF65-F5344CB8AC3E}">
        <p14:creationId xmlns:p14="http://schemas.microsoft.com/office/powerpoint/2010/main" val="216524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B40E-D02D-BF77-93AD-3B9AB25A73F1}"/>
              </a:ext>
            </a:extLst>
          </p:cNvPr>
          <p:cNvSpPr>
            <a:spLocks noGrp="1"/>
          </p:cNvSpPr>
          <p:nvPr>
            <p:ph type="title"/>
          </p:nvPr>
        </p:nvSpPr>
        <p:spPr/>
        <p:txBody>
          <a:bodyPr lIns="91440" tIns="45720" rIns="91440" bIns="45720" anchor="t"/>
          <a:lstStyle/>
          <a:p>
            <a:r>
              <a:rPr lang="en-GB" dirty="0">
                <a:latin typeface="Times New Roman"/>
                <a:cs typeface="Times New Roman"/>
              </a:rPr>
              <a:t>Contd...</a:t>
            </a:r>
            <a:endParaRPr lang="en-GB" dirty="0"/>
          </a:p>
        </p:txBody>
      </p:sp>
      <p:sp>
        <p:nvSpPr>
          <p:cNvPr id="3" name="Content Placeholder 2">
            <a:extLst>
              <a:ext uri="{FF2B5EF4-FFF2-40B4-BE49-F238E27FC236}">
                <a16:creationId xmlns:a16="http://schemas.microsoft.com/office/drawing/2014/main" id="{3147C5F5-AC33-F6B2-4587-FE2C8E7EC246}"/>
              </a:ext>
            </a:extLst>
          </p:cNvPr>
          <p:cNvSpPr>
            <a:spLocks noGrp="1"/>
          </p:cNvSpPr>
          <p:nvPr>
            <p:ph idx="1"/>
          </p:nvPr>
        </p:nvSpPr>
        <p:spPr/>
        <p:txBody>
          <a:bodyPr vert="horz" lIns="91440" tIns="45720" rIns="91440" bIns="45720" rtlCol="0" anchor="t">
            <a:normAutofit/>
          </a:bodyPr>
          <a:lstStyle/>
          <a:p>
            <a:pPr>
              <a:lnSpc>
                <a:spcPct val="100000"/>
              </a:lnSpc>
            </a:pPr>
            <a:r>
              <a:rPr lang="en-GB" sz="2400" dirty="0">
                <a:latin typeface="Times New Roman"/>
                <a:cs typeface="Times New Roman"/>
              </a:rPr>
              <a:t> Basically, process mining is the combination of both data science and process science as shown in the figure.</a:t>
            </a:r>
            <a:endParaRPr lang="en-GB" sz="2400" dirty="0"/>
          </a:p>
        </p:txBody>
      </p:sp>
      <p:pic>
        <p:nvPicPr>
          <p:cNvPr id="5" name="Picture 4" descr="A diagram of data mining&#10;&#10;Description automatically generated">
            <a:extLst>
              <a:ext uri="{FF2B5EF4-FFF2-40B4-BE49-F238E27FC236}">
                <a16:creationId xmlns:a16="http://schemas.microsoft.com/office/drawing/2014/main" id="{BF99E280-F28C-9C85-F819-DC5DD721C083}"/>
              </a:ext>
            </a:extLst>
          </p:cNvPr>
          <p:cNvPicPr>
            <a:picLocks noChangeAspect="1"/>
          </p:cNvPicPr>
          <p:nvPr/>
        </p:nvPicPr>
        <p:blipFill>
          <a:blip r:embed="rId2"/>
          <a:stretch>
            <a:fillRect/>
          </a:stretch>
        </p:blipFill>
        <p:spPr>
          <a:xfrm>
            <a:off x="3045942" y="1712053"/>
            <a:ext cx="7226783" cy="4578200"/>
          </a:xfrm>
          <a:prstGeom prst="rect">
            <a:avLst/>
          </a:prstGeom>
        </p:spPr>
      </p:pic>
    </p:spTree>
    <p:extLst>
      <p:ext uri="{BB962C8B-B14F-4D97-AF65-F5344CB8AC3E}">
        <p14:creationId xmlns:p14="http://schemas.microsoft.com/office/powerpoint/2010/main" val="271595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EBD1-F597-664D-5F74-40E65060137C}"/>
              </a:ext>
            </a:extLst>
          </p:cNvPr>
          <p:cNvSpPr>
            <a:spLocks noGrp="1"/>
          </p:cNvSpPr>
          <p:nvPr>
            <p:ph type="title"/>
          </p:nvPr>
        </p:nvSpPr>
        <p:spPr/>
        <p:txBody>
          <a:bodyPr lIns="91440" tIns="45720" rIns="91440" bIns="45720" anchor="t"/>
          <a:lstStyle/>
          <a:p>
            <a:r>
              <a:rPr lang="en-GB" dirty="0">
                <a:latin typeface="Times New Roman"/>
                <a:cs typeface="Times New Roman"/>
              </a:rPr>
              <a:t>Technology</a:t>
            </a:r>
            <a:endParaRPr lang="en-GB" dirty="0"/>
          </a:p>
        </p:txBody>
      </p:sp>
      <p:sp>
        <p:nvSpPr>
          <p:cNvPr id="3" name="Content Placeholder 2">
            <a:extLst>
              <a:ext uri="{FF2B5EF4-FFF2-40B4-BE49-F238E27FC236}">
                <a16:creationId xmlns:a16="http://schemas.microsoft.com/office/drawing/2014/main" id="{4ED3A857-9035-59FB-54D5-0DD074E3A4D8}"/>
              </a:ext>
            </a:extLst>
          </p:cNvPr>
          <p:cNvSpPr>
            <a:spLocks noGrp="1"/>
          </p:cNvSpPr>
          <p:nvPr>
            <p:ph idx="1"/>
          </p:nvPr>
        </p:nvSpPr>
        <p:spPr/>
        <p:txBody>
          <a:bodyPr vert="horz" lIns="91440" tIns="45720" rIns="91440" bIns="45720" rtlCol="0" anchor="t">
            <a:normAutofit/>
          </a:bodyPr>
          <a:lstStyle/>
          <a:p>
            <a:pPr>
              <a:lnSpc>
                <a:spcPct val="110000"/>
              </a:lnSpc>
            </a:pPr>
            <a:r>
              <a:rPr lang="en-GB" sz="2400" dirty="0">
                <a:latin typeface="Times New Roman"/>
                <a:cs typeface="Times New Roman"/>
              </a:rPr>
              <a:t>In process mining, various technologies are used to analyse and visualize event data in both data science and business perspectives. Since, process mining play's crucial role in both data science and business processes.</a:t>
            </a:r>
            <a:endParaRPr lang="en-US"/>
          </a:p>
          <a:p>
            <a:pPr>
              <a:lnSpc>
                <a:spcPct val="110000"/>
              </a:lnSpc>
            </a:pPr>
            <a:r>
              <a:rPr lang="en-GB" sz="2400" dirty="0">
                <a:solidFill>
                  <a:srgbClr val="313537"/>
                </a:solidFill>
                <a:latin typeface="Times New Roman"/>
                <a:cs typeface="Times New Roman"/>
              </a:rPr>
              <a:t>Process Mining  works on a technical level and it's growing as an exciting new technological sector opening up significant opportunities for businesses across the world. </a:t>
            </a:r>
            <a:endParaRPr lang="en-GB" sz="2400" dirty="0">
              <a:latin typeface="Times New Roman"/>
              <a:cs typeface="Times New Roman"/>
            </a:endParaRPr>
          </a:p>
          <a:p>
            <a:pPr>
              <a:lnSpc>
                <a:spcPct val="110000"/>
              </a:lnSpc>
            </a:pPr>
            <a:r>
              <a:rPr lang="en-GB" sz="2400" dirty="0">
                <a:latin typeface="Times New Roman"/>
                <a:cs typeface="Times New Roman"/>
              </a:rPr>
              <a:t>In process mining, various technologies are utilized to analyse event data and extract valuable insights. Some of the key technologies used in process mining include:</a:t>
            </a:r>
            <a:endParaRPr lang="en-GB" sz="2400"/>
          </a:p>
          <a:p>
            <a:pPr lvl="1">
              <a:lnSpc>
                <a:spcPct val="110000"/>
              </a:lnSpc>
              <a:buChar char="v"/>
            </a:pPr>
            <a:r>
              <a:rPr lang="en-GB" b="1" dirty="0">
                <a:solidFill>
                  <a:schemeClr val="accent2">
                    <a:lumMod val="75000"/>
                  </a:schemeClr>
                </a:solidFill>
                <a:latin typeface="Times New Roman"/>
                <a:cs typeface="Times New Roman"/>
              </a:rPr>
              <a:t> 1. Data extraction tools:</a:t>
            </a:r>
            <a:r>
              <a:rPr lang="en-GB" dirty="0">
                <a:latin typeface="Times New Roman"/>
                <a:cs typeface="Times New Roman"/>
              </a:rPr>
              <a:t> These tools help extract event data from various sources, such as log files, databases, or enterprise systems.</a:t>
            </a:r>
          </a:p>
        </p:txBody>
      </p:sp>
    </p:spTree>
    <p:extLst>
      <p:ext uri="{BB962C8B-B14F-4D97-AF65-F5344CB8AC3E}">
        <p14:creationId xmlns:p14="http://schemas.microsoft.com/office/powerpoint/2010/main" val="86686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A73D-0156-DF31-A123-5D200B09F898}"/>
              </a:ext>
            </a:extLst>
          </p:cNvPr>
          <p:cNvSpPr>
            <a:spLocks noGrp="1"/>
          </p:cNvSpPr>
          <p:nvPr>
            <p:ph type="title"/>
          </p:nvPr>
        </p:nvSpPr>
        <p:spPr/>
        <p:txBody>
          <a:bodyPr lIns="91440" tIns="45720" rIns="91440" bIns="45720" anchor="t"/>
          <a:lstStyle/>
          <a:p>
            <a:r>
              <a:rPr lang="en-GB" dirty="0">
                <a:latin typeface="Times New Roman"/>
                <a:cs typeface="Times New Roman"/>
              </a:rPr>
              <a:t>Contd...</a:t>
            </a:r>
            <a:endParaRPr lang="en-GB" dirty="0"/>
          </a:p>
        </p:txBody>
      </p:sp>
      <p:sp>
        <p:nvSpPr>
          <p:cNvPr id="3" name="Content Placeholder 2">
            <a:extLst>
              <a:ext uri="{FF2B5EF4-FFF2-40B4-BE49-F238E27FC236}">
                <a16:creationId xmlns:a16="http://schemas.microsoft.com/office/drawing/2014/main" id="{87CD8D64-51DE-3E8F-2026-D88CCEB51612}"/>
              </a:ext>
            </a:extLst>
          </p:cNvPr>
          <p:cNvSpPr>
            <a:spLocks noGrp="1"/>
          </p:cNvSpPr>
          <p:nvPr>
            <p:ph idx="1"/>
          </p:nvPr>
        </p:nvSpPr>
        <p:spPr/>
        <p:txBody>
          <a:bodyPr vert="horz" lIns="91440" tIns="45720" rIns="91440" bIns="45720" rtlCol="0" anchor="t">
            <a:noAutofit/>
          </a:bodyPr>
          <a:lstStyle/>
          <a:p>
            <a:pPr lvl="1">
              <a:lnSpc>
                <a:spcPct val="100000"/>
              </a:lnSpc>
              <a:buChar char="v"/>
            </a:pPr>
            <a:r>
              <a:rPr lang="en-GB" b="1" dirty="0">
                <a:solidFill>
                  <a:schemeClr val="accent2">
                    <a:lumMod val="75000"/>
                  </a:schemeClr>
                </a:solidFill>
                <a:latin typeface="Times New Roman"/>
                <a:cs typeface="Times New Roman"/>
              </a:rPr>
              <a:t> 2. Process discovery algorithms:</a:t>
            </a:r>
            <a:r>
              <a:rPr lang="en-GB" dirty="0">
                <a:latin typeface="Times New Roman"/>
                <a:cs typeface="Times New Roman"/>
              </a:rPr>
              <a:t> These algorithms automatically generate process models based on the event data, allowing for a visual representation of the actual process flow.</a:t>
            </a:r>
            <a:endParaRPr lang="en-US" dirty="0">
              <a:solidFill>
                <a:srgbClr val="000000"/>
              </a:solidFill>
            </a:endParaRPr>
          </a:p>
          <a:p>
            <a:pPr lvl="1">
              <a:lnSpc>
                <a:spcPct val="100000"/>
              </a:lnSpc>
              <a:buChar char="v"/>
            </a:pPr>
            <a:r>
              <a:rPr lang="en-GB" b="1" dirty="0">
                <a:solidFill>
                  <a:schemeClr val="accent2">
                    <a:lumMod val="75000"/>
                  </a:schemeClr>
                </a:solidFill>
                <a:latin typeface="Times New Roman"/>
                <a:cs typeface="Times New Roman"/>
              </a:rPr>
              <a:t> 3. Process enhancement: </a:t>
            </a:r>
            <a:r>
              <a:rPr lang="en-GB" dirty="0">
                <a:latin typeface="Times New Roman"/>
                <a:cs typeface="Times New Roman"/>
              </a:rPr>
              <a:t>This refers to using process mining insights to suggest improvements, such as optimizing resource allocation, redesigning process flows, or identifying automation opportunities. </a:t>
            </a:r>
            <a:endParaRPr lang="en-US" dirty="0"/>
          </a:p>
          <a:p>
            <a:pPr lvl="1">
              <a:lnSpc>
                <a:spcPct val="100000"/>
              </a:lnSpc>
              <a:buChar char="v"/>
            </a:pPr>
            <a:r>
              <a:rPr lang="en-GB" b="1" dirty="0">
                <a:solidFill>
                  <a:schemeClr val="accent2">
                    <a:lumMod val="75000"/>
                  </a:schemeClr>
                </a:solidFill>
                <a:latin typeface="Times New Roman"/>
                <a:cs typeface="Times New Roman"/>
              </a:rPr>
              <a:t>4. Process visualization tools: </a:t>
            </a:r>
            <a:r>
              <a:rPr lang="en-GB" dirty="0">
                <a:latin typeface="Times New Roman"/>
                <a:cs typeface="Times New Roman"/>
              </a:rPr>
              <a:t>These tools enable the visualization of process models and data, making it easier to understand the flow and identify areas for improvement.</a:t>
            </a:r>
            <a:endParaRPr lang="en-GB" dirty="0"/>
          </a:p>
          <a:p>
            <a:pPr lvl="1">
              <a:lnSpc>
                <a:spcPct val="100000"/>
              </a:lnSpc>
              <a:buChar char="v"/>
            </a:pPr>
            <a:r>
              <a:rPr lang="en-GB" b="1" dirty="0">
                <a:solidFill>
                  <a:schemeClr val="accent2">
                    <a:lumMod val="75000"/>
                  </a:schemeClr>
                </a:solidFill>
                <a:latin typeface="Times New Roman"/>
                <a:cs typeface="Times New Roman"/>
              </a:rPr>
              <a:t>5. Machine learning and AI techniques:</a:t>
            </a:r>
            <a:r>
              <a:rPr lang="en-GB" dirty="0">
                <a:latin typeface="Times New Roman"/>
                <a:cs typeface="Times New Roman"/>
              </a:rPr>
              <a:t> These techniques are often used to enhance process mining capabilities, such as predicting future process behaviour or automating certain tasks.</a:t>
            </a:r>
            <a:endParaRPr lang="en-US" dirty="0">
              <a:latin typeface="Times New Roman"/>
              <a:cs typeface="Times New Roman"/>
            </a:endParaRPr>
          </a:p>
          <a:p>
            <a:pPr marL="457200" lvl="1" indent="0">
              <a:lnSpc>
                <a:spcPct val="100000"/>
              </a:lnSpc>
              <a:buNone/>
            </a:pPr>
            <a:endParaRPr lang="en-US" b="1">
              <a:latin typeface="Times New Roman"/>
              <a:cs typeface="Times New Roman"/>
            </a:endParaRPr>
          </a:p>
          <a:p>
            <a:pPr lvl="1">
              <a:lnSpc>
                <a:spcPct val="100000"/>
              </a:lnSpc>
              <a:buFont typeface="Wingdings,Sans-Serif" panose="05000000000000000000" pitchFamily="2" charset="2"/>
              <a:buChar char="v"/>
            </a:pPr>
            <a:endParaRPr lang="en-GB" sz="2200" dirty="0"/>
          </a:p>
          <a:p>
            <a:pPr lvl="1">
              <a:lnSpc>
                <a:spcPct val="100000"/>
              </a:lnSpc>
              <a:buChar char="v"/>
            </a:pPr>
            <a:endParaRPr lang="en-GB" dirty="0"/>
          </a:p>
          <a:p>
            <a:pPr lvl="1">
              <a:lnSpc>
                <a:spcPct val="100000"/>
              </a:lnSpc>
            </a:pPr>
            <a:endParaRPr lang="en-GB" dirty="0"/>
          </a:p>
          <a:p>
            <a:pPr lvl="1">
              <a:lnSpc>
                <a:spcPct val="100000"/>
              </a:lnSpc>
            </a:pPr>
            <a:endParaRPr lang="en-GB" sz="1200" dirty="0"/>
          </a:p>
          <a:p>
            <a:pPr lvl="1">
              <a:lnSpc>
                <a:spcPct val="100000"/>
              </a:lnSpc>
              <a:buChar char="v"/>
            </a:pPr>
            <a:endParaRPr lang="en-GB" dirty="0"/>
          </a:p>
          <a:p>
            <a:pPr lvl="1">
              <a:lnSpc>
                <a:spcPct val="100000"/>
              </a:lnSpc>
            </a:pPr>
            <a:endParaRPr lang="en-GB" sz="2000" dirty="0"/>
          </a:p>
          <a:p>
            <a:pPr lvl="1">
              <a:lnSpc>
                <a:spcPct val="100000"/>
              </a:lnSpc>
              <a:buChar char="v"/>
            </a:pPr>
            <a:endParaRPr lang="en-GB" sz="2000" dirty="0"/>
          </a:p>
          <a:p>
            <a:pPr>
              <a:buChar char="v"/>
            </a:pPr>
            <a:endParaRPr lang="en-GB" sz="2400" dirty="0"/>
          </a:p>
          <a:p>
            <a:endParaRPr lang="en-GB" sz="2400" dirty="0"/>
          </a:p>
          <a:p>
            <a:endParaRPr lang="en-GB" dirty="0"/>
          </a:p>
        </p:txBody>
      </p:sp>
    </p:spTree>
    <p:extLst>
      <p:ext uri="{BB962C8B-B14F-4D97-AF65-F5344CB8AC3E}">
        <p14:creationId xmlns:p14="http://schemas.microsoft.com/office/powerpoint/2010/main" val="272857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6A8C-3E57-0ADB-CC69-2B5682E64962}"/>
              </a:ext>
            </a:extLst>
          </p:cNvPr>
          <p:cNvSpPr>
            <a:spLocks noGrp="1"/>
          </p:cNvSpPr>
          <p:nvPr>
            <p:ph type="title"/>
          </p:nvPr>
        </p:nvSpPr>
        <p:spPr/>
        <p:txBody>
          <a:bodyPr lIns="91440" tIns="45720" rIns="91440" bIns="45720" anchor="t"/>
          <a:lstStyle/>
          <a:p>
            <a:r>
              <a:rPr lang="en-GB" dirty="0">
                <a:latin typeface="Times New Roman"/>
                <a:cs typeface="Times New Roman"/>
              </a:rPr>
              <a:t>Applications</a:t>
            </a:r>
            <a:endParaRPr lang="en-GB" dirty="0"/>
          </a:p>
        </p:txBody>
      </p:sp>
      <p:sp>
        <p:nvSpPr>
          <p:cNvPr id="3" name="Content Placeholder 2">
            <a:extLst>
              <a:ext uri="{FF2B5EF4-FFF2-40B4-BE49-F238E27FC236}">
                <a16:creationId xmlns:a16="http://schemas.microsoft.com/office/drawing/2014/main" id="{5DB87382-6D70-8665-3689-8665AEEB64BC}"/>
              </a:ext>
            </a:extLst>
          </p:cNvPr>
          <p:cNvSpPr>
            <a:spLocks noGrp="1"/>
          </p:cNvSpPr>
          <p:nvPr>
            <p:ph idx="1"/>
          </p:nvPr>
        </p:nvSpPr>
        <p:spPr/>
        <p:txBody>
          <a:bodyPr vert="horz" lIns="91440" tIns="45720" rIns="91440" bIns="45720" rtlCol="0" anchor="t">
            <a:normAutofit/>
          </a:bodyPr>
          <a:lstStyle/>
          <a:p>
            <a:pPr lvl="1">
              <a:buNone/>
            </a:pPr>
            <a:endParaRPr lang="en-GB" sz="2800" b="1" dirty="0">
              <a:latin typeface="Times New Roman"/>
              <a:cs typeface="Times New Roman"/>
            </a:endParaRPr>
          </a:p>
          <a:p>
            <a:pPr marL="971550" lvl="1" indent="-514350">
              <a:buAutoNum type="arabicPeriod"/>
            </a:pPr>
            <a:r>
              <a:rPr lang="en-GB" sz="2600" b="1" dirty="0">
                <a:solidFill>
                  <a:schemeClr val="accent2">
                    <a:lumMod val="75000"/>
                  </a:schemeClr>
                </a:solidFill>
                <a:latin typeface="Times New Roman"/>
                <a:cs typeface="Times New Roman"/>
              </a:rPr>
              <a:t>Supply Chain Management:</a:t>
            </a:r>
            <a:r>
              <a:rPr lang="en-GB" sz="2600" dirty="0">
                <a:latin typeface="Times New Roman"/>
                <a:cs typeface="Times New Roman"/>
              </a:rPr>
              <a:t> Process mining can be used to </a:t>
            </a:r>
            <a:r>
              <a:rPr lang="en-GB" sz="2600" dirty="0" err="1">
                <a:latin typeface="Times New Roman"/>
                <a:cs typeface="Times New Roman"/>
              </a:rPr>
              <a:t>analyze</a:t>
            </a:r>
            <a:r>
              <a:rPr lang="en-GB" sz="2600" dirty="0">
                <a:latin typeface="Times New Roman"/>
                <a:cs typeface="Times New Roman"/>
              </a:rPr>
              <a:t> and optimize the end-to-end supply chain process, and improve inventory management and order </a:t>
            </a:r>
            <a:r>
              <a:rPr lang="en-GB" sz="2600" dirty="0" err="1">
                <a:latin typeface="Times New Roman"/>
                <a:cs typeface="Times New Roman"/>
              </a:rPr>
              <a:t>fulfillment</a:t>
            </a:r>
            <a:r>
              <a:rPr lang="en-GB" sz="2600" dirty="0">
                <a:latin typeface="Times New Roman"/>
                <a:cs typeface="Times New Roman"/>
              </a:rPr>
              <a:t>.</a:t>
            </a:r>
            <a:endParaRPr lang="en-US" sz="2200" dirty="0">
              <a:solidFill>
                <a:srgbClr val="000000"/>
              </a:solidFill>
              <a:latin typeface="Times New Roman"/>
              <a:cs typeface="Times New Roman"/>
            </a:endParaRPr>
          </a:p>
          <a:p>
            <a:pPr marL="971550" lvl="1" indent="-514350">
              <a:buAutoNum type="arabicPeriod"/>
            </a:pPr>
            <a:r>
              <a:rPr lang="en-GB" b="1" dirty="0">
                <a:solidFill>
                  <a:schemeClr val="accent2">
                    <a:lumMod val="75000"/>
                  </a:schemeClr>
                </a:solidFill>
                <a:latin typeface="Times New Roman"/>
                <a:cs typeface="Times New Roman"/>
              </a:rPr>
              <a:t>Healthcare Process Improvement:</a:t>
            </a:r>
            <a:r>
              <a:rPr lang="en-GB" sz="2200" dirty="0">
                <a:latin typeface="Times New Roman"/>
                <a:cs typeface="Times New Roman"/>
              </a:rPr>
              <a:t> Process mining can be applied in healthcare settings to analyse patient pathways, identify inefficiencies, reduce waiting times, and improve the overall quality of care.</a:t>
            </a:r>
            <a:endParaRPr lang="en-US" dirty="0">
              <a:solidFill>
                <a:srgbClr val="000000"/>
              </a:solidFill>
              <a:latin typeface="Times New Roman"/>
              <a:cs typeface="Times New Roman"/>
            </a:endParaRPr>
          </a:p>
          <a:p>
            <a:pPr marL="971550" lvl="1" indent="-514350">
              <a:buAutoNum type="arabicPeriod"/>
            </a:pPr>
            <a:r>
              <a:rPr lang="en-GB" b="1" dirty="0">
                <a:solidFill>
                  <a:schemeClr val="accent2">
                    <a:lumMod val="75000"/>
                  </a:schemeClr>
                </a:solidFill>
                <a:latin typeface="Times New Roman"/>
                <a:cs typeface="Times New Roman"/>
              </a:rPr>
              <a:t>Fraud Detection:</a:t>
            </a:r>
            <a:r>
              <a:rPr lang="en-GB" dirty="0">
                <a:latin typeface="Times New Roman"/>
                <a:cs typeface="Times New Roman"/>
              </a:rPr>
              <a:t> Process mining techniques can be used to detect and prevent fraudulent activities by analysing patterns and anomalies in transactional data.</a:t>
            </a:r>
            <a:endParaRPr lang="en-US" dirty="0">
              <a:solidFill>
                <a:srgbClr val="000000"/>
              </a:solidFill>
              <a:latin typeface="Times New Roman"/>
              <a:cs typeface="Times New Roman"/>
            </a:endParaRPr>
          </a:p>
          <a:p>
            <a:pPr marL="971550" lvl="1" indent="-514350">
              <a:buAutoNum type="arabicPeriod"/>
            </a:pPr>
            <a:r>
              <a:rPr lang="en-GB" b="1" dirty="0">
                <a:solidFill>
                  <a:schemeClr val="accent2">
                    <a:lumMod val="75000"/>
                  </a:schemeClr>
                </a:solidFill>
                <a:latin typeface="Times New Roman"/>
                <a:cs typeface="Times New Roman"/>
              </a:rPr>
              <a:t>Compliance Monitoring: </a:t>
            </a:r>
            <a:r>
              <a:rPr lang="en-GB" dirty="0">
                <a:latin typeface="Times New Roman"/>
                <a:cs typeface="Times New Roman"/>
              </a:rPr>
              <a:t>Process mining can assist in monitoring and ensuring compliance with regulations and internal policies by analysing process execution against predefined rules.</a:t>
            </a:r>
            <a:endParaRPr lang="en-US">
              <a:latin typeface="Times New Roman"/>
              <a:cs typeface="Times New Roman"/>
            </a:endParaRPr>
          </a:p>
          <a:p>
            <a:pPr lvl="1">
              <a:buNone/>
            </a:pPr>
            <a:endParaRPr lang="en-GB" dirty="0"/>
          </a:p>
          <a:p>
            <a:pPr lvl="1">
              <a:buNone/>
            </a:pPr>
            <a:endParaRPr lang="en-GB" dirty="0"/>
          </a:p>
          <a:p>
            <a:pPr lvl="1">
              <a:buNone/>
            </a:pPr>
            <a:endParaRPr lang="en-US" dirty="0"/>
          </a:p>
          <a:p>
            <a:pPr lvl="1">
              <a:lnSpc>
                <a:spcPct val="100000"/>
              </a:lnSpc>
              <a:buNone/>
            </a:pPr>
            <a:endParaRPr lang="en-GB" sz="2600" dirty="0"/>
          </a:p>
          <a:p>
            <a:pPr lvl="1">
              <a:buNone/>
            </a:pPr>
            <a:endParaRPr lang="en-GB"/>
          </a:p>
          <a:p>
            <a:pPr lvl="1">
              <a:buNone/>
            </a:pPr>
            <a:endParaRPr lang="en-GB"/>
          </a:p>
          <a:p>
            <a:pPr lvl="1">
              <a:buNone/>
            </a:pPr>
            <a:endParaRPr lang="en-GB" dirty="0"/>
          </a:p>
          <a:p>
            <a:pPr marL="457200" lvl="1" indent="0">
              <a:lnSpc>
                <a:spcPct val="100000"/>
              </a:lnSpc>
              <a:buNone/>
            </a:pPr>
            <a:endParaRPr lang="en-GB" dirty="0"/>
          </a:p>
        </p:txBody>
      </p:sp>
    </p:spTree>
    <p:extLst>
      <p:ext uri="{BB962C8B-B14F-4D97-AF65-F5344CB8AC3E}">
        <p14:creationId xmlns:p14="http://schemas.microsoft.com/office/powerpoint/2010/main" val="121703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EA8B-6496-A2AD-FC37-F79A09DE646E}"/>
              </a:ext>
            </a:extLst>
          </p:cNvPr>
          <p:cNvSpPr>
            <a:spLocks noGrp="1"/>
          </p:cNvSpPr>
          <p:nvPr>
            <p:ph type="title"/>
          </p:nvPr>
        </p:nvSpPr>
        <p:spPr/>
        <p:txBody>
          <a:bodyPr lIns="91440" tIns="45720" rIns="91440" bIns="45720" anchor="t"/>
          <a:lstStyle/>
          <a:p>
            <a:r>
              <a:rPr lang="en-GB" dirty="0">
                <a:latin typeface="Times New Roman"/>
                <a:cs typeface="Times New Roman"/>
              </a:rPr>
              <a:t>Modules</a:t>
            </a:r>
            <a:endParaRPr lang="en-GB" dirty="0"/>
          </a:p>
        </p:txBody>
      </p:sp>
      <p:sp>
        <p:nvSpPr>
          <p:cNvPr id="3" name="Content Placeholder 2">
            <a:extLst>
              <a:ext uri="{FF2B5EF4-FFF2-40B4-BE49-F238E27FC236}">
                <a16:creationId xmlns:a16="http://schemas.microsoft.com/office/drawing/2014/main" id="{D08369FF-4C6D-827D-30A4-A31ACF97B78A}"/>
              </a:ext>
            </a:extLst>
          </p:cNvPr>
          <p:cNvSpPr>
            <a:spLocks noGrp="1"/>
          </p:cNvSpPr>
          <p:nvPr>
            <p:ph idx="1"/>
          </p:nvPr>
        </p:nvSpPr>
        <p:spPr/>
        <p:txBody>
          <a:bodyPr vert="horz" lIns="91440" tIns="45720" rIns="91440" bIns="45720" rtlCol="0" anchor="t">
            <a:normAutofit/>
          </a:bodyPr>
          <a:lstStyle/>
          <a:p>
            <a:r>
              <a:rPr lang="en-GB" b="1" dirty="0">
                <a:solidFill>
                  <a:schemeClr val="accent2">
                    <a:lumMod val="75000"/>
                  </a:schemeClr>
                </a:solidFill>
                <a:latin typeface="Times New Roman"/>
                <a:cs typeface="Times New Roman"/>
              </a:rPr>
              <a:t>Level 1- Introduction to Process Mining</a:t>
            </a:r>
            <a:r>
              <a:rPr lang="en-GB" dirty="0">
                <a:solidFill>
                  <a:srgbClr val="000000"/>
                </a:solidFill>
                <a:latin typeface="Times New Roman"/>
                <a:cs typeface="Times New Roman"/>
              </a:rPr>
              <a:t> </a:t>
            </a:r>
            <a:endParaRPr lang="en-GB" b="1" dirty="0">
              <a:solidFill>
                <a:srgbClr val="C55A11"/>
              </a:solidFill>
            </a:endParaRPr>
          </a:p>
          <a:p>
            <a:pPr lvl="1" indent="-514350">
              <a:buFont typeface="Arial" panose="05000000000000000000" pitchFamily="2" charset="2"/>
              <a:buChar char="•"/>
            </a:pPr>
            <a:r>
              <a:rPr lang="en-GB" sz="2600" dirty="0">
                <a:solidFill>
                  <a:srgbClr val="000000"/>
                </a:solidFill>
                <a:latin typeface="Times New Roman"/>
                <a:cs typeface="Times New Roman"/>
              </a:rPr>
              <a:t>What</a:t>
            </a:r>
            <a:r>
              <a:rPr lang="en-GB" sz="2600" dirty="0">
                <a:latin typeface="Times New Roman"/>
                <a:cs typeface="Times New Roman"/>
              </a:rPr>
              <a:t> is Process Mining? </a:t>
            </a:r>
            <a:endParaRPr lang="en-GB" sz="2600"/>
          </a:p>
          <a:p>
            <a:pPr lvl="1" indent="-514350">
              <a:buFont typeface="Arial" panose="05000000000000000000" pitchFamily="2" charset="2"/>
              <a:buChar char="•"/>
            </a:pPr>
            <a:r>
              <a:rPr lang="en-GB" sz="2600" dirty="0">
                <a:latin typeface="Times New Roman"/>
                <a:cs typeface="Times New Roman"/>
              </a:rPr>
              <a:t>Importance of Process Mining.</a:t>
            </a:r>
            <a:endParaRPr lang="en-GB" sz="2600"/>
          </a:p>
          <a:p>
            <a:pPr lvl="1" indent="-514350">
              <a:buFont typeface="Arial" panose="05000000000000000000" pitchFamily="2" charset="2"/>
              <a:buChar char="•"/>
            </a:pPr>
            <a:r>
              <a:rPr lang="en-GB" sz="2600" dirty="0">
                <a:latin typeface="Times New Roman"/>
                <a:cs typeface="Times New Roman"/>
              </a:rPr>
              <a:t>Process Mining in Action.</a:t>
            </a:r>
            <a:endParaRPr lang="en-GB" sz="2600" dirty="0">
              <a:solidFill>
                <a:srgbClr val="000000"/>
              </a:solidFill>
              <a:latin typeface="Times New Roman"/>
              <a:cs typeface="Times New Roman"/>
            </a:endParaRPr>
          </a:p>
          <a:p>
            <a:pPr lvl="1" indent="-514350">
              <a:buChar char="Ø"/>
            </a:pPr>
            <a:r>
              <a:rPr lang="en-GB" sz="2800" b="1" dirty="0">
                <a:solidFill>
                  <a:schemeClr val="accent2">
                    <a:lumMod val="75000"/>
                  </a:schemeClr>
                </a:solidFill>
                <a:latin typeface="Times New Roman"/>
                <a:cs typeface="Times New Roman"/>
              </a:rPr>
              <a:t>Importance of Process Mining:</a:t>
            </a:r>
            <a:endParaRPr lang="en-GB" sz="2800" b="1" dirty="0">
              <a:solidFill>
                <a:schemeClr val="accent2">
                  <a:lumMod val="75000"/>
                </a:schemeClr>
              </a:solidFill>
            </a:endParaRPr>
          </a:p>
          <a:p>
            <a:pPr lvl="1" indent="-514350">
              <a:buFont typeface="Arial" panose="05000000000000000000" pitchFamily="2" charset="2"/>
              <a:buChar char="•"/>
            </a:pPr>
            <a:r>
              <a:rPr lang="en-GB" dirty="0">
                <a:latin typeface="Times New Roman"/>
                <a:cs typeface="Times New Roman"/>
              </a:rPr>
              <a:t>Process mining is important because it provides organizations with valuable insights into their business processes. It allows them to understand how processes are actually executed. Since, process mining plays crucial role in data process and business sectors.</a:t>
            </a:r>
            <a:endParaRPr lang="en-GB" dirty="0"/>
          </a:p>
          <a:p>
            <a:pPr lvl="1" indent="-514350">
              <a:buChar char="Ø"/>
            </a:pPr>
            <a:r>
              <a:rPr lang="en-GB" sz="2800" b="1">
                <a:solidFill>
                  <a:schemeClr val="accent2">
                    <a:lumMod val="75000"/>
                  </a:schemeClr>
                </a:solidFill>
                <a:latin typeface="Times New Roman"/>
                <a:cs typeface="Times New Roman"/>
              </a:rPr>
              <a:t>Process Mining in Action</a:t>
            </a:r>
            <a:r>
              <a:rPr lang="en-GB" sz="2800" b="1" dirty="0">
                <a:solidFill>
                  <a:schemeClr val="accent2">
                    <a:lumMod val="75000"/>
                  </a:schemeClr>
                </a:solidFill>
                <a:latin typeface="Times New Roman"/>
                <a:cs typeface="Times New Roman"/>
              </a:rPr>
              <a:t>:</a:t>
            </a:r>
            <a:endParaRPr lang="en-GB" sz="2600">
              <a:solidFill>
                <a:schemeClr val="accent2">
                  <a:lumMod val="75000"/>
                </a:schemeClr>
              </a:solidFill>
            </a:endParaRPr>
          </a:p>
          <a:p>
            <a:pPr lvl="1" indent="-514350">
              <a:buFont typeface="Arial" panose="05000000000000000000" pitchFamily="2" charset="2"/>
              <a:buChar char="•"/>
            </a:pPr>
            <a:r>
              <a:rPr lang="en-GB" dirty="0">
                <a:latin typeface="Times New Roman"/>
                <a:cs typeface="Times New Roman"/>
              </a:rPr>
              <a:t>Process mining in action is like having a behind-the-scenes view of your business processes. It involves analysing event data and visualizing the actual flow of activities, resources, and decisions.</a:t>
            </a:r>
            <a:endParaRPr lang="en-GB" sz="2800" dirty="0">
              <a:latin typeface="Times New Roman"/>
              <a:cs typeface="Times New Roman"/>
            </a:endParaRPr>
          </a:p>
        </p:txBody>
      </p:sp>
    </p:spTree>
    <p:extLst>
      <p:ext uri="{BB962C8B-B14F-4D97-AF65-F5344CB8AC3E}">
        <p14:creationId xmlns:p14="http://schemas.microsoft.com/office/powerpoint/2010/main" val="8278587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TotalTime>
  <Words>1681</Words>
  <Application>Microsoft Office PowerPoint</Application>
  <PresentationFormat>Widescreen</PresentationFormat>
  <Paragraphs>140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 Design</vt:lpstr>
      <vt:lpstr>PowerPoint Presentation</vt:lpstr>
      <vt:lpstr>Contents</vt:lpstr>
      <vt:lpstr>Course Objective</vt:lpstr>
      <vt:lpstr>Introduction</vt:lpstr>
      <vt:lpstr>Contd...</vt:lpstr>
      <vt:lpstr>Technology</vt:lpstr>
      <vt:lpstr>Contd...</vt:lpstr>
      <vt:lpstr>Applications</vt:lpstr>
      <vt:lpstr>Modules</vt:lpstr>
      <vt:lpstr>Contd...</vt:lpstr>
      <vt:lpstr>PowerPoint Presentation</vt:lpstr>
      <vt:lpstr>PowerPoint Presentation</vt:lpstr>
      <vt:lpstr>PowerPoint Presentation</vt:lpstr>
      <vt:lpstr>Contd...</vt:lpstr>
      <vt:lpstr>Contd...</vt:lpstr>
      <vt:lpstr>Contd...</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Badimela Purushotham</cp:lastModifiedBy>
  <cp:revision>1075</cp:revision>
  <dcterms:created xsi:type="dcterms:W3CDTF">2019-06-11T05:35:51Z</dcterms:created>
  <dcterms:modified xsi:type="dcterms:W3CDTF">2023-08-29T17:44:22Z</dcterms:modified>
</cp:coreProperties>
</file>