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762" r:id="rId1"/>
  </p:sldMasterIdLst>
  <p:notesMasterIdLst>
    <p:notesMasterId r:id="rId13"/>
  </p:notesMasterIdLst>
  <p:handoutMasterIdLst>
    <p:handoutMasterId r:id="rId14"/>
  </p:handoutMasterIdLst>
  <p:sldIdLst>
    <p:sldId id="256" r:id="rId2"/>
    <p:sldId id="258" r:id="rId3"/>
    <p:sldId id="267"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B88FE8-4772-4178-B8AD-6C3ABC0DEF45}" v="1" dt="2022-08-28T06:44:23.826"/>
    <p1510:client id="{1D2E0BBF-2F7B-4C31-9146-952246B4D9D2}" v="9" dt="2022-08-29T05:10:26.839"/>
    <p1510:client id="{71052351-5B8D-4EAA-AE09-58EC7755A085}" v="122" dt="2022-08-28T05:49:51.571"/>
    <p1510:client id="{883CB00F-339A-4C5A-8252-5B21606DD82E}" v="66" dt="2022-08-24T16:31:47.852"/>
    <p1510:client id="{A5F1DCF6-25CC-4854-A67A-6D942A1D620C}" v="16" dt="2022-08-29T04:40:29.960"/>
    <p1510:client id="{E58BD4A0-7F65-4E84-ACB5-41ECAAB474A3}" v="95" dt="2022-08-24T16:27:40.188"/>
  </p1510:revLst>
</p1510:revInfo>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autoAdjust="0"/>
  </p:normalViewPr>
  <p:slideViewPr>
    <p:cSldViewPr snapToGrid="0">
      <p:cViewPr varScale="1">
        <p:scale>
          <a:sx n="78" d="100"/>
          <a:sy n="78" d="100"/>
        </p:scale>
        <p:origin x="82" y="149"/>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7E2813-601B-4697-B14D-165027600992}" type="datetimeFigureOut">
              <a:rPr lang="en-US" smtClean="0"/>
              <a:t>8/28/2022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775EF03-110B-4710-A708-FEF1927612B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3F8F91-4F38-4A01-947F-C76C21BA8A7A}" type="datetimeFigureOut">
              <a:rPr lang="en-US" smtClean="0"/>
              <a:t>8/28/2022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CCA95-4F40-4CDD-BF1E-B8C9EB86EE73}"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8CCA95-4F40-4CDD-BF1E-B8C9EB86EE73}"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742102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4E5243-F52A-4D37-9694-EB26C6C31910}"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02743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77B6E1-634A-48DC-9E8B-D894023267EF}"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20287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2D3E9E-A95C-48F2-B4BF-A71542E0BE9A}"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812760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t>8/28/2022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54061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2952B5-7A2F-4CC8-B7CE-9234E21C2837}" type="datetimeFigureOut">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925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1DA07A-9201-4B4B-BAF2-015AFA30F520}" type="datetimeFigureOut">
              <a:rPr lang="en-US" smtClean="0"/>
              <a:t>8/28/2022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1915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3D7E00A-486F-4252-8B1D-E32645521F49}" type="datetimeFigureOut">
              <a:rPr lang="en-US" smtClean="0"/>
              <a:t>8/28/2022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774753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DF5F92-E675-4B36-9A60-69A962A68675}" type="datetimeFigureOut">
              <a:rPr lang="en-US" smtClean="0"/>
              <a:t>8/28/2022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5782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6E2C9B-5FA2-460D-9BE7-B0812FC2A6FF}" type="datetimeFigureOut">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84309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586B75A-687E-405C-8A0B-8D00578BA2C3}" type="datetimeFigureOut">
              <a:rPr lang="en-US" smtClean="0"/>
              <a:t>8/28/2022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247430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86B75A-687E-405C-8A0B-8D00578BA2C3}" type="datetimeFigureOut">
              <a:rPr lang="en-US" smtClean="0"/>
              <a:t>8/28/2022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AB73BC-B049-4115-A692-8D63A059BFB8}" type="slidenum">
              <a:rPr lang="en-US" smtClean="0"/>
              <a:t>‹#›</a:t>
            </a:fld>
            <a:endParaRPr lang="en-US" dirty="0"/>
          </a:p>
        </p:txBody>
      </p:sp>
    </p:spTree>
    <p:extLst>
      <p:ext uri="{BB962C8B-B14F-4D97-AF65-F5344CB8AC3E}">
        <p14:creationId xmlns:p14="http://schemas.microsoft.com/office/powerpoint/2010/main" val="2848202587"/>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373062" y="1864865"/>
            <a:ext cx="8131550" cy="2262781"/>
          </a:xfrm>
        </p:spPr>
        <p:txBody>
          <a:bodyPr>
            <a:normAutofit/>
          </a:bodyPr>
          <a:lstStyle/>
          <a:p>
            <a:pPr>
              <a:lnSpc>
                <a:spcPct val="90000"/>
              </a:lnSpc>
            </a:pPr>
            <a:br>
              <a:rPr lang="en-US" sz="1400" dirty="0">
                <a:cs typeface="Arial" panose="020B0604020202020204"/>
              </a:rPr>
            </a:br>
            <a:br>
              <a:rPr lang="en-US" sz="1400" dirty="0">
                <a:cs typeface="Arial" panose="020B0604020202020204"/>
              </a:rPr>
            </a:br>
            <a:br>
              <a:rPr lang="en-US" sz="1400" dirty="0">
                <a:cs typeface="Arial" panose="020B0604020202020204"/>
              </a:rPr>
            </a:br>
            <a:br>
              <a:rPr lang="en-US" sz="1400" dirty="0">
                <a:cs typeface="Arial" panose="020B0604020202020204"/>
              </a:rPr>
            </a:br>
            <a:br>
              <a:rPr lang="en-US" sz="1400" dirty="0">
                <a:cs typeface="Arial" panose="020B0604020202020204"/>
              </a:rPr>
            </a:br>
            <a:br>
              <a:rPr lang="en-US" sz="1400" dirty="0">
                <a:cs typeface="Arial" panose="020B0604020202020204"/>
              </a:rPr>
            </a:br>
            <a:br>
              <a:rPr lang="en-US" sz="1400" dirty="0">
                <a:cs typeface="Arial" panose="020B0604020202020204"/>
              </a:rPr>
            </a:br>
            <a:br>
              <a:rPr lang="en-US" sz="1400" dirty="0">
                <a:cs typeface="Arial" panose="020B0604020202020204"/>
              </a:rPr>
            </a:br>
            <a:endParaRPr lang="en-US" sz="1400"/>
          </a:p>
        </p:txBody>
      </p:sp>
      <p:sp>
        <p:nvSpPr>
          <p:cNvPr id="3" name="Subtitle 2"/>
          <p:cNvSpPr>
            <a:spLocks noGrp="1"/>
          </p:cNvSpPr>
          <p:nvPr>
            <p:ph type="subTitle" idx="1"/>
          </p:nvPr>
        </p:nvSpPr>
        <p:spPr>
          <a:xfrm>
            <a:off x="615820" y="419879"/>
            <a:ext cx="11210260" cy="5846080"/>
          </a:xfrm>
        </p:spPr>
        <p:txBody>
          <a:bodyPr vert="horz" lIns="91440" tIns="0" rIns="91440" bIns="45720" rtlCol="0" anchor="t">
            <a:normAutofit/>
          </a:bodyPr>
          <a:lstStyle/>
          <a:p>
            <a:pPr algn="ctr">
              <a:lnSpc>
                <a:spcPct val="90000"/>
              </a:lnSpc>
            </a:pPr>
            <a:endParaRPr lang="en-US" sz="2800" b="1" dirty="0">
              <a:latin typeface="Times New Roman" panose="02020603050405020304"/>
              <a:ea typeface="+mn-lt"/>
              <a:cs typeface="+mn-lt"/>
            </a:endParaRPr>
          </a:p>
          <a:p>
            <a:pPr algn="ctr">
              <a:lnSpc>
                <a:spcPct val="90000"/>
              </a:lnSpc>
            </a:pPr>
            <a:r>
              <a:rPr lang="en-US" sz="4000" b="1" dirty="0">
                <a:latin typeface="Times New Roman" panose="02020603050405020304"/>
                <a:ea typeface="+mn-lt"/>
                <a:cs typeface="+mn-lt"/>
              </a:rPr>
              <a:t>Detection of harmful algal blooms of Karenia Mikimotoi using MODIS measurements</a:t>
            </a:r>
            <a:endParaRPr lang="en-US" sz="4000" b="1" dirty="0">
              <a:latin typeface="Times New Roman" panose="02020603050405020304"/>
              <a:ea typeface="+mn-lt"/>
              <a:cs typeface="Times New Roman" panose="02020603050405020304"/>
            </a:endParaRPr>
          </a:p>
          <a:p>
            <a:pPr algn="ctr">
              <a:lnSpc>
                <a:spcPct val="90000"/>
              </a:lnSpc>
            </a:pPr>
            <a:endParaRPr lang="en-US" sz="2400" b="1" dirty="0">
              <a:latin typeface="Times New Roman" panose="02020603050405020304"/>
              <a:cs typeface="Calibri Light" panose="020F0302020204030204"/>
            </a:endParaRPr>
          </a:p>
          <a:p>
            <a:pPr>
              <a:lnSpc>
                <a:spcPct val="90000"/>
              </a:lnSpc>
            </a:pPr>
            <a:endParaRPr lang="en-US" sz="1800" b="1" dirty="0">
              <a:latin typeface="Times New Roman" panose="02020603050405020304"/>
              <a:cs typeface="Calibri Light" panose="020F0302020204030204"/>
            </a:endParaRPr>
          </a:p>
          <a:p>
            <a:pPr>
              <a:lnSpc>
                <a:spcPct val="90000"/>
              </a:lnSpc>
            </a:pPr>
            <a:r>
              <a:rPr lang="en-US" sz="1800" b="1" dirty="0">
                <a:latin typeface="Times New Roman" panose="02020603050405020304"/>
                <a:cs typeface="Calibri Light" panose="020F0302020204030204"/>
              </a:rPr>
              <a:t>Under the Esteemed Guidance of                                                                                       </a:t>
            </a:r>
            <a:r>
              <a:rPr lang="en-US" sz="1800" b="1" dirty="0">
                <a:latin typeface="Times New Roman" panose="02020603050405020304"/>
                <a:cs typeface="Times New Roman"/>
              </a:rPr>
              <a:t>Submitted By:</a:t>
            </a:r>
            <a:endParaRPr lang="en-US" sz="1800" dirty="0">
              <a:latin typeface="Calibri Light"/>
              <a:cs typeface="Calibri Light" panose="020F0302020204030204"/>
            </a:endParaRPr>
          </a:p>
          <a:p>
            <a:pPr algn="r"/>
            <a:r>
              <a:rPr lang="en-US" sz="2400" b="1" dirty="0">
                <a:latin typeface="Times New Roman" panose="02020603050405020304"/>
                <a:cs typeface="Calibri Light" panose="020F0302020204030204"/>
              </a:rPr>
              <a:t>Dr. N.V.K Ramesh                                     </a:t>
            </a:r>
            <a:r>
              <a:rPr lang="en-US" b="1" dirty="0">
                <a:latin typeface="Times New Roman" panose="02020603050405020304"/>
                <a:cs typeface="Calibri Light" panose="020F0302020204030204"/>
              </a:rPr>
              <a:t>                                         190040030</a:t>
            </a:r>
            <a:endParaRPr lang="en-US" dirty="0">
              <a:latin typeface="Calibri Light"/>
              <a:cs typeface="Calibri Light" panose="020F0302020204030204"/>
            </a:endParaRPr>
          </a:p>
          <a:p>
            <a:pPr algn="r"/>
            <a:r>
              <a:rPr lang="en-US" b="1" dirty="0">
                <a:latin typeface="Times New Roman" panose="02020603050405020304"/>
                <a:cs typeface="Times New Roman"/>
              </a:rPr>
              <a:t>A</a:t>
            </a:r>
            <a:r>
              <a:rPr lang="en-US" sz="2400" b="1" dirty="0">
                <a:latin typeface="Times New Roman" panose="02020603050405020304"/>
                <a:cs typeface="Times New Roman"/>
              </a:rPr>
              <a:t>. Venkata Sai Rishitha</a:t>
            </a:r>
            <a:endParaRPr lang="en-US" sz="2400">
              <a:latin typeface="Calibri Light"/>
              <a:cs typeface="Calibri Light"/>
            </a:endParaRPr>
          </a:p>
          <a:p>
            <a:pPr algn="r">
              <a:lnSpc>
                <a:spcPct val="90000"/>
              </a:lnSpc>
            </a:pPr>
            <a:r>
              <a:rPr lang="en-US" sz="2400" b="1" dirty="0">
                <a:latin typeface="Times New Roman" panose="02020603050405020304"/>
                <a:cs typeface="Times New Roman"/>
              </a:rPr>
              <a:t>190040033                  A. Sasi Keerthi</a:t>
            </a:r>
            <a:endParaRPr lang="en-US" sz="2400" dirty="0">
              <a:ea typeface="+mj-lt"/>
              <a:cs typeface="+mj-lt"/>
            </a:endParaRPr>
          </a:p>
          <a:p>
            <a:pPr algn="r">
              <a:lnSpc>
                <a:spcPct val="90000"/>
              </a:lnSpc>
            </a:pPr>
            <a:r>
              <a:rPr lang="en-US" sz="2400" b="1" dirty="0">
                <a:latin typeface="Times New Roman" panose="02020603050405020304"/>
                <a:cs typeface="Times New Roman"/>
              </a:rPr>
              <a:t>190040044             B. Gnana Deepika</a:t>
            </a:r>
            <a:endParaRPr lang="en-US" sz="2400" dirty="0">
              <a:ea typeface="+mj-lt"/>
              <a:cs typeface="+mj-lt"/>
            </a:endParaRPr>
          </a:p>
          <a:p>
            <a:pPr>
              <a:lnSpc>
                <a:spcPct val="90000"/>
              </a:lnSpc>
            </a:pPr>
            <a:endParaRPr lang="en-US" sz="1800" b="1" dirty="0">
              <a:latin typeface="Times New Roman" panose="02020603050405020304"/>
              <a:cs typeface="Calibri Light" panose="020F0302020204030204"/>
            </a:endParaRPr>
          </a:p>
          <a:p>
            <a:pPr algn="r">
              <a:lnSpc>
                <a:spcPct val="90000"/>
              </a:lnSpc>
            </a:pPr>
            <a:endParaRPr lang="en-US" sz="1800" b="1" dirty="0">
              <a:latin typeface="Times New Roman" panose="02020603050405020304"/>
              <a:cs typeface="Calibri Light" panose="020F0302020204030204"/>
            </a:endParaRPr>
          </a:p>
          <a:p>
            <a:pPr algn="r">
              <a:lnSpc>
                <a:spcPct val="90000"/>
              </a:lnSpc>
            </a:pPr>
            <a:endParaRPr lang="en-US" sz="2400" b="1" dirty="0">
              <a:latin typeface="Times New Roman" panose="02020603050405020304"/>
              <a:cs typeface="Calibri Light" panose="020F0302020204030204"/>
            </a:endParaRPr>
          </a:p>
          <a:p>
            <a:pPr>
              <a:lnSpc>
                <a:spcPct val="90000"/>
              </a:lnSpc>
            </a:pPr>
            <a:endParaRPr lang="en-US" sz="1100" b="1" dirty="0">
              <a:latin typeface="Times New Roman" panose="02020603050405020304"/>
              <a:cs typeface="Times New Roman" panose="02020603050405020304"/>
            </a:endParaRPr>
          </a:p>
          <a:p>
            <a:pPr>
              <a:lnSpc>
                <a:spcPct val="90000"/>
              </a:lnSpc>
            </a:pPr>
            <a:endParaRPr lang="en-US" dirty="0">
              <a:latin typeface="Calibri Light" panose="020F0302020204030204"/>
              <a:cs typeface="Calibri Light" panose="020F030202020403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4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4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2000"/>
                                  </p:stCondLst>
                                  <p:iterate type="lt">
                                    <p:tmPct val="10000"/>
                                  </p:iterate>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4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2000"/>
                                  </p:stCondLst>
                                  <p:iterate type="lt">
                                    <p:tmPct val="10000"/>
                                  </p:iterate>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4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2000"/>
                                  </p:stCondLst>
                                  <p:iterate type="lt">
                                    <p:tmPct val="10000"/>
                                  </p:iterate>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4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2000"/>
                                  </p:stCondLst>
                                  <p:iterate type="lt">
                                    <p:tmPct val="10000"/>
                                  </p:iterate>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400"/>
                                        <p:tgtEl>
                                          <p:spTgt spid="3">
                                            <p:txEl>
                                              <p:pRg st="8" end="8"/>
                                            </p:txEl>
                                          </p:spTgt>
                                        </p:tgtEl>
                                      </p:cBhvr>
                                    </p:animEffect>
                                  </p:childTnLst>
                                </p:cTn>
                              </p:par>
                              <p:par>
                                <p:cTn id="33" presetID="10" presetClass="entr" presetSubtype="0" fill="hold" grpId="0" nodeType="withEffect">
                                  <p:stCondLst>
                                    <p:cond delay="500"/>
                                  </p:stCondLst>
                                  <p:iterate type="lt">
                                    <p:tmPct val="10000"/>
                                  </p:iterate>
                                  <p:childTnLst>
                                    <p:set>
                                      <p:cBhvr>
                                        <p:cTn id="34" dur="1" fill="hold">
                                          <p:stCondLst>
                                            <p:cond delay="0"/>
                                          </p:stCondLst>
                                        </p:cTn>
                                        <p:tgtEl>
                                          <p:spTgt spid="2"/>
                                        </p:tgtEl>
                                        <p:attrNameLst>
                                          <p:attrName>style.visibility</p:attrName>
                                        </p:attrNameLst>
                                      </p:cBhvr>
                                      <p:to>
                                        <p:strVal val="visible"/>
                                      </p:to>
                                    </p:set>
                                    <p:animEffect transition="in" filter="fade">
                                      <p:cBhvr>
                                        <p:cTn id="35"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5" descr="Graphical user interface, application&#10;&#10;Description automatically generated"/>
          <p:cNvPicPr>
            <a:picLocks noGrp="1" noChangeAspect="1"/>
          </p:cNvPicPr>
          <p:nvPr>
            <p:ph type="pic" idx="1"/>
          </p:nvPr>
        </p:nvPicPr>
        <p:blipFill rotWithShape="1">
          <a:blip r:embed="rId3"/>
          <a:srcRect l="14381" r="14381"/>
          <a:stretch>
            <a:fillRect/>
          </a:stretch>
        </p:blipFill>
        <p:spPr>
          <a:xfrm>
            <a:off x="1790723" y="987425"/>
            <a:ext cx="8750474" cy="4873625"/>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5A5D0-13CC-A5F3-71F2-2E48CB588C17}"/>
              </a:ext>
            </a:extLst>
          </p:cNvPr>
          <p:cNvSpPr>
            <a:spLocks noGrp="1"/>
          </p:cNvSpPr>
          <p:nvPr>
            <p:ph type="title"/>
          </p:nvPr>
        </p:nvSpPr>
        <p:spPr/>
        <p:txBody>
          <a:bodyPr>
            <a:normAutofit/>
          </a:bodyPr>
          <a:lstStyle/>
          <a:p>
            <a:r>
              <a:rPr lang="en-US" sz="1800">
                <a:latin typeface="Times New Roman"/>
                <a:cs typeface="Calibri Light"/>
              </a:rPr>
              <a:t>REFERENCES</a:t>
            </a:r>
            <a:endParaRPr lang="en-US" sz="1800" dirty="0">
              <a:latin typeface="Times New Roman"/>
            </a:endParaRPr>
          </a:p>
        </p:txBody>
      </p:sp>
      <p:sp>
        <p:nvSpPr>
          <p:cNvPr id="3" name="Content Placeholder 2">
            <a:extLst>
              <a:ext uri="{FF2B5EF4-FFF2-40B4-BE49-F238E27FC236}">
                <a16:creationId xmlns:a16="http://schemas.microsoft.com/office/drawing/2014/main" id="{038B4126-BEBB-F92D-903F-35EAFC4DDF40}"/>
              </a:ext>
            </a:extLst>
          </p:cNvPr>
          <p:cNvSpPr>
            <a:spLocks noGrp="1"/>
          </p:cNvSpPr>
          <p:nvPr>
            <p:ph idx="1"/>
          </p:nvPr>
        </p:nvSpPr>
        <p:spPr>
          <a:xfrm>
            <a:off x="838200" y="1929384"/>
            <a:ext cx="10515600" cy="4251960"/>
          </a:xfrm>
        </p:spPr>
        <p:txBody>
          <a:bodyPr vert="horz" lIns="91440" tIns="45720" rIns="91440" bIns="45720" rtlCol="0" anchor="t">
            <a:normAutofit/>
          </a:bodyPr>
          <a:lstStyle/>
          <a:p>
            <a:pPr algn="just">
              <a:buChar char="•"/>
            </a:pPr>
            <a:r>
              <a:rPr lang="en-US" sz="1400" dirty="0">
                <a:latin typeface="Times New Roman"/>
                <a:ea typeface="+mn-lt"/>
                <a:cs typeface="+mn-lt"/>
              </a:rPr>
              <a:t>AFCD, 2020. History of red tide/HAB in Hong Kong. https://www.afcd.gov.hk/english /fisheries/</a:t>
            </a:r>
            <a:r>
              <a:rPr lang="en-US" sz="1400" dirty="0" err="1">
                <a:latin typeface="Times New Roman"/>
                <a:ea typeface="+mn-lt"/>
                <a:cs typeface="+mn-lt"/>
              </a:rPr>
              <a:t>hkredtide</a:t>
            </a:r>
            <a:r>
              <a:rPr lang="en-US" sz="1400" dirty="0">
                <a:latin typeface="Times New Roman"/>
                <a:ea typeface="+mn-lt"/>
                <a:cs typeface="+mn-lt"/>
              </a:rPr>
              <a:t>/</a:t>
            </a:r>
            <a:r>
              <a:rPr lang="en-US" sz="1400" dirty="0" err="1">
                <a:latin typeface="Times New Roman"/>
                <a:ea typeface="+mn-lt"/>
                <a:cs typeface="+mn-lt"/>
              </a:rPr>
              <a:t>redtide</a:t>
            </a:r>
            <a:r>
              <a:rPr lang="en-US" sz="1400" dirty="0">
                <a:latin typeface="Times New Roman"/>
                <a:ea typeface="+mn-lt"/>
                <a:cs typeface="+mn-lt"/>
              </a:rPr>
              <a:t>/red03.html. (Accessed: 28 Dec 2020).</a:t>
            </a:r>
            <a:endParaRPr lang="en-US" sz="1400">
              <a:latin typeface="Times New Roman"/>
              <a:cs typeface="Calibri Light"/>
            </a:endParaRPr>
          </a:p>
          <a:p>
            <a:pPr algn="just">
              <a:buChar char="•"/>
            </a:pPr>
            <a:r>
              <a:rPr lang="en-US" sz="1400" dirty="0" err="1">
                <a:latin typeface="Times New Roman"/>
                <a:ea typeface="+mn-lt"/>
                <a:cs typeface="+mn-lt"/>
              </a:rPr>
              <a:t>Berfanger</a:t>
            </a:r>
            <a:r>
              <a:rPr lang="en-US" sz="1400" dirty="0">
                <a:latin typeface="Times New Roman"/>
                <a:ea typeface="+mn-lt"/>
                <a:cs typeface="+mn-lt"/>
              </a:rPr>
              <a:t>, D.M., George, N., 1999. All-digital ring-wedge detector applied to fingerprint recognition. Appl. Opt. 38, 357–369. https://doi.org/10.1364/ao.38.000357. </a:t>
            </a:r>
          </a:p>
          <a:p>
            <a:pPr algn="just">
              <a:buChar char="•"/>
            </a:pPr>
            <a:r>
              <a:rPr lang="en-US" sz="1400" dirty="0">
                <a:latin typeface="Times New Roman"/>
                <a:ea typeface="+mn-lt"/>
                <a:cs typeface="+mn-lt"/>
              </a:rPr>
              <a:t>Blauw, A.N., Anderson, P., Estrada, M., Johansen, M., </a:t>
            </a:r>
            <a:r>
              <a:rPr lang="en-US" sz="1400" dirty="0" err="1">
                <a:latin typeface="Times New Roman"/>
                <a:ea typeface="+mn-lt"/>
                <a:cs typeface="+mn-lt"/>
              </a:rPr>
              <a:t>Laanemets</a:t>
            </a:r>
            <a:r>
              <a:rPr lang="en-US" sz="1400" dirty="0">
                <a:latin typeface="Times New Roman"/>
                <a:ea typeface="+mn-lt"/>
                <a:cs typeface="+mn-lt"/>
              </a:rPr>
              <a:t>, J., </a:t>
            </a:r>
            <a:r>
              <a:rPr lang="en-US" sz="1400" dirty="0" err="1">
                <a:latin typeface="Times New Roman"/>
                <a:ea typeface="+mn-lt"/>
                <a:cs typeface="+mn-lt"/>
              </a:rPr>
              <a:t>Peperzak</a:t>
            </a:r>
            <a:r>
              <a:rPr lang="en-US" sz="1400" dirty="0">
                <a:latin typeface="Times New Roman"/>
                <a:ea typeface="+mn-lt"/>
                <a:cs typeface="+mn-lt"/>
              </a:rPr>
              <a:t>, L., Purdie, D., Raine, R., </a:t>
            </a:r>
            <a:r>
              <a:rPr lang="en-US" sz="1400" dirty="0" err="1">
                <a:latin typeface="Times New Roman"/>
                <a:ea typeface="+mn-lt"/>
                <a:cs typeface="+mn-lt"/>
              </a:rPr>
              <a:t>Vantera</a:t>
            </a:r>
            <a:r>
              <a:rPr lang="en-US" sz="1400" dirty="0">
                <a:latin typeface="Times New Roman"/>
                <a:ea typeface="+mn-lt"/>
                <a:cs typeface="+mn-lt"/>
              </a:rPr>
              <a:t>, E., 2006. The use of fuzzy logic for data analysis and modelling of European harmful algal blooms: Results of the HABES </a:t>
            </a:r>
            <a:r>
              <a:rPr lang="en-US" sz="1400" dirty="0" err="1">
                <a:latin typeface="Times New Roman"/>
                <a:ea typeface="+mn-lt"/>
                <a:cs typeface="+mn-lt"/>
              </a:rPr>
              <a:t>proje</a:t>
            </a:r>
            <a:endParaRPr lang="en-US" sz="1400" dirty="0">
              <a:latin typeface="Times New Roman"/>
              <a:ea typeface="+mn-lt"/>
              <a:cs typeface="+mn-lt"/>
            </a:endParaRPr>
          </a:p>
          <a:p>
            <a:pPr algn="just">
              <a:buChar char="•"/>
            </a:pPr>
            <a:r>
              <a:rPr lang="en-US" sz="1400" dirty="0" err="1">
                <a:latin typeface="Times New Roman"/>
                <a:ea typeface="+mn-lt"/>
                <a:cs typeface="+mn-lt"/>
              </a:rPr>
              <a:t>Devred</a:t>
            </a:r>
            <a:r>
              <a:rPr lang="en-US" sz="1400" dirty="0">
                <a:latin typeface="Times New Roman"/>
                <a:ea typeface="+mn-lt"/>
                <a:cs typeface="+mn-lt"/>
              </a:rPr>
              <a:t>, E., S. </a:t>
            </a:r>
            <a:r>
              <a:rPr lang="en-US" sz="1400" dirty="0" err="1">
                <a:latin typeface="Times New Roman"/>
                <a:ea typeface="+mn-lt"/>
                <a:cs typeface="+mn-lt"/>
              </a:rPr>
              <a:t>Sathyendranath</a:t>
            </a:r>
            <a:r>
              <a:rPr lang="en-US" sz="1400" dirty="0">
                <a:latin typeface="Times New Roman"/>
                <a:ea typeface="+mn-lt"/>
                <a:cs typeface="+mn-lt"/>
              </a:rPr>
              <a:t>, V. Stuart, H. Maas, O. Ulloa, and T. Platt (2006), A two component model of phytoplankton absorption in the open ocean: Theory and applications, J. </a:t>
            </a:r>
            <a:r>
              <a:rPr lang="en-US" sz="1400" dirty="0" err="1">
                <a:latin typeface="Times New Roman"/>
                <a:ea typeface="+mn-lt"/>
                <a:cs typeface="+mn-lt"/>
              </a:rPr>
              <a:t>Geophys</a:t>
            </a:r>
            <a:r>
              <a:rPr lang="en-US" sz="1400" dirty="0">
                <a:latin typeface="Times New Roman"/>
                <a:ea typeface="+mn-lt"/>
                <a:cs typeface="+mn-lt"/>
              </a:rPr>
              <a:t>. Res., 111, C03011, doi:10.1029/2005JC002880.</a:t>
            </a:r>
          </a:p>
          <a:p>
            <a:pPr algn="just">
              <a:buChar char="•"/>
            </a:pPr>
            <a:r>
              <a:rPr lang="en-US" sz="1400" dirty="0">
                <a:latin typeface="Times New Roman"/>
                <a:ea typeface="+mn-lt"/>
                <a:cs typeface="+mn-lt"/>
              </a:rPr>
              <a:t>Gomes, H. D. R., J. I. Goes, S. G. P. </a:t>
            </a:r>
            <a:r>
              <a:rPr lang="en-US" sz="1400" dirty="0" err="1">
                <a:latin typeface="Times New Roman"/>
                <a:ea typeface="+mn-lt"/>
                <a:cs typeface="+mn-lt"/>
              </a:rPr>
              <a:t>Matondkar</a:t>
            </a:r>
            <a:r>
              <a:rPr lang="en-US" sz="1400" dirty="0">
                <a:latin typeface="Times New Roman"/>
                <a:ea typeface="+mn-lt"/>
                <a:cs typeface="+mn-lt"/>
              </a:rPr>
              <a:t>, S. G. Parab, A. R. N. Al-Azri, and P. G. </a:t>
            </a:r>
            <a:r>
              <a:rPr lang="en-US" sz="1400" dirty="0" err="1">
                <a:latin typeface="Times New Roman"/>
                <a:ea typeface="+mn-lt"/>
                <a:cs typeface="+mn-lt"/>
              </a:rPr>
              <a:t>Thoppil</a:t>
            </a:r>
            <a:r>
              <a:rPr lang="en-US" sz="1400" dirty="0">
                <a:latin typeface="Times New Roman"/>
                <a:ea typeface="+mn-lt"/>
                <a:cs typeface="+mn-lt"/>
              </a:rPr>
              <a:t> (2008), Blooms of Noctiluca miliaris in the Arabian Sea—An in situ and satellite study, Deep Sea Res., Part I, 55, 751–765, doi:10.1016/j.dsr.2008.03.003.</a:t>
            </a:r>
          </a:p>
          <a:p>
            <a:pPr algn="just">
              <a:buChar char="•"/>
            </a:pPr>
            <a:r>
              <a:rPr lang="en-US" sz="1400" dirty="0">
                <a:latin typeface="Times New Roman"/>
                <a:ea typeface="+mn-lt"/>
                <a:cs typeface="+mn-lt"/>
              </a:rPr>
              <a:t>Gower, G. A., J. F. Borstad, and E. J. Carpenter (1992), Development of Algorithms for Remote Sensing Of </a:t>
            </a:r>
            <a:r>
              <a:rPr lang="en-US" sz="1400" dirty="0" err="1">
                <a:latin typeface="Times New Roman"/>
                <a:ea typeface="+mn-lt"/>
                <a:cs typeface="+mn-lt"/>
              </a:rPr>
              <a:t>Trichodesmium</a:t>
            </a:r>
            <a:r>
              <a:rPr lang="en-US" sz="1400" dirty="0">
                <a:latin typeface="Times New Roman"/>
                <a:ea typeface="+mn-lt"/>
                <a:cs typeface="+mn-lt"/>
              </a:rPr>
              <a:t> Blooms, Mar. Pelagic Cyanobacteria: </a:t>
            </a:r>
            <a:r>
              <a:rPr lang="en-US" sz="1400" dirty="0" err="1">
                <a:latin typeface="Times New Roman"/>
                <a:ea typeface="+mn-lt"/>
                <a:cs typeface="+mn-lt"/>
              </a:rPr>
              <a:t>Trichodesmium</a:t>
            </a:r>
            <a:r>
              <a:rPr lang="en-US" sz="1400" dirty="0">
                <a:latin typeface="Times New Roman"/>
                <a:ea typeface="+mn-lt"/>
                <a:cs typeface="+mn-lt"/>
              </a:rPr>
              <a:t> Other Diazotrophs, 362, 193–210.</a:t>
            </a:r>
            <a:endParaRPr lang="en-US" sz="1400" dirty="0">
              <a:latin typeface="Times New Roman"/>
              <a:cs typeface="Calibri Light"/>
            </a:endParaRPr>
          </a:p>
        </p:txBody>
      </p:sp>
    </p:spTree>
    <p:extLst>
      <p:ext uri="{BB962C8B-B14F-4D97-AF65-F5344CB8AC3E}">
        <p14:creationId xmlns:p14="http://schemas.microsoft.com/office/powerpoint/2010/main" val="1697890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39" name="Rectangle 38"/>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455" y="896684"/>
            <a:ext cx="9843609" cy="708181"/>
          </a:xfrm>
        </p:spPr>
        <p:txBody>
          <a:bodyPr anchor="ctr">
            <a:normAutofit/>
          </a:bodyPr>
          <a:lstStyle/>
          <a:p>
            <a:r>
              <a:rPr lang="en-US" sz="2800" dirty="0">
                <a:latin typeface="Times New Roman" panose="02020603050405020304"/>
                <a:cs typeface="Arial" panose="020B0604020202020204"/>
              </a:rPr>
              <a:t>CONTENTS</a:t>
            </a:r>
            <a:endParaRPr lang="en-US" sz="2800" dirty="0">
              <a:latin typeface="Times New Roman" panose="02020603050405020304"/>
            </a:endParaRPr>
          </a:p>
        </p:txBody>
      </p:sp>
      <p:sp>
        <p:nvSpPr>
          <p:cNvPr id="27" name="Content Placeholder 2"/>
          <p:cNvSpPr>
            <a:spLocks noGrp="1"/>
          </p:cNvSpPr>
          <p:nvPr>
            <p:ph idx="1"/>
          </p:nvPr>
        </p:nvSpPr>
        <p:spPr>
          <a:xfrm>
            <a:off x="877079" y="1446246"/>
            <a:ext cx="10580914" cy="4515072"/>
          </a:xfrm>
        </p:spPr>
        <p:txBody>
          <a:bodyPr vert="horz" lIns="91440" tIns="45720" rIns="91440" bIns="45720" rtlCol="0" anchor="ctr">
            <a:normAutofit/>
          </a:bodyPr>
          <a:lstStyle/>
          <a:p>
            <a:pPr>
              <a:buFont typeface="Wingdings" panose="05000000000000000000" pitchFamily="2" charset="2"/>
              <a:buChar char="Ø"/>
            </a:pPr>
            <a:r>
              <a:rPr lang="en-US" sz="1800" dirty="0">
                <a:solidFill>
                  <a:schemeClr val="bg1"/>
                </a:solidFill>
                <a:highlight>
                  <a:srgbClr val="808000"/>
                </a:highlight>
                <a:latin typeface="Times New Roman"/>
                <a:cs typeface="Arial" panose="020B0604020202020204"/>
              </a:rPr>
              <a:t>Abstract</a:t>
            </a:r>
          </a:p>
          <a:p>
            <a:pPr>
              <a:buFont typeface="Wingdings" panose="05000000000000000000" pitchFamily="2" charset="2"/>
              <a:buChar char="Ø"/>
            </a:pPr>
            <a:r>
              <a:rPr lang="en-US" sz="1800" dirty="0">
                <a:highlight>
                  <a:srgbClr val="FFFF00"/>
                </a:highlight>
                <a:latin typeface="Times New Roman"/>
                <a:cs typeface="Arial" panose="020B0604020202020204"/>
              </a:rPr>
              <a:t>Introduction</a:t>
            </a:r>
          </a:p>
          <a:p>
            <a:pPr>
              <a:buFont typeface="Wingdings" panose="05000000000000000000" pitchFamily="2" charset="2"/>
              <a:buChar char="Ø"/>
            </a:pPr>
            <a:r>
              <a:rPr lang="en-US" sz="1800" dirty="0">
                <a:highlight>
                  <a:srgbClr val="00FFFF"/>
                </a:highlight>
                <a:latin typeface="Times New Roman"/>
                <a:cs typeface="Arial" panose="020B0604020202020204"/>
              </a:rPr>
              <a:t>Consequences</a:t>
            </a:r>
          </a:p>
          <a:p>
            <a:pPr>
              <a:buFont typeface="Wingdings" panose="05000000000000000000" pitchFamily="2" charset="2"/>
              <a:buChar char="Ø"/>
            </a:pPr>
            <a:r>
              <a:rPr lang="en-US" sz="1800" dirty="0">
                <a:highlight>
                  <a:srgbClr val="FF00FF"/>
                </a:highlight>
                <a:latin typeface="Times New Roman"/>
                <a:cs typeface="Arial" panose="020B0604020202020204"/>
              </a:rPr>
              <a:t>Literature Survey</a:t>
            </a:r>
          </a:p>
          <a:p>
            <a:pPr>
              <a:buFont typeface="Wingdings" panose="05000000000000000000" pitchFamily="2" charset="2"/>
              <a:buChar char="Ø"/>
            </a:pPr>
            <a:r>
              <a:rPr lang="en-US" sz="1800" dirty="0">
                <a:highlight>
                  <a:srgbClr val="FF0000"/>
                </a:highlight>
                <a:latin typeface="Times New Roman"/>
                <a:cs typeface="Arial" panose="020B0604020202020204"/>
              </a:rPr>
              <a:t>Observations</a:t>
            </a:r>
          </a:p>
          <a:p>
            <a:pPr>
              <a:buFont typeface="Wingdings" panose="05000000000000000000" pitchFamily="2" charset="2"/>
              <a:buChar char="Ø"/>
            </a:pPr>
            <a:r>
              <a:rPr lang="en-US" sz="1800" dirty="0">
                <a:highlight>
                  <a:srgbClr val="00FF00"/>
                </a:highlight>
                <a:latin typeface="Times New Roman"/>
                <a:cs typeface="Arial" panose="020B0604020202020204"/>
              </a:rPr>
              <a:t>References</a:t>
            </a:r>
          </a:p>
          <a:p>
            <a:pPr marL="344170" indent="-344170"/>
            <a:endParaRPr lang="en-US" sz="1800" dirty="0">
              <a:latin typeface="Times New Roman"/>
              <a:cs typeface="Arial" panose="020B0604020202020204"/>
            </a:endParaRPr>
          </a:p>
          <a:p>
            <a:pPr marL="344170" indent="-344170"/>
            <a:endParaRPr lang="en-US" sz="1800" dirty="0">
              <a:cs typeface="Arial" panose="020B0604020202020204"/>
            </a:endParaRPr>
          </a:p>
          <a:p>
            <a:pPr marL="344170" indent="-344170"/>
            <a:endParaRPr lang="en-US" sz="1800" dirty="0">
              <a:cs typeface="Arial" panose="020B0604020202020204"/>
            </a:endParaRPr>
          </a:p>
        </p:txBody>
      </p:sp>
      <p:cxnSp>
        <p:nvCxnSpPr>
          <p:cNvPr id="41" name="Straight Connector 40"/>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B520D-13EF-EB77-BF13-DF2CAB477F94}"/>
              </a:ext>
            </a:extLst>
          </p:cNvPr>
          <p:cNvSpPr>
            <a:spLocks noGrp="1"/>
          </p:cNvSpPr>
          <p:nvPr>
            <p:ph type="title"/>
          </p:nvPr>
        </p:nvSpPr>
        <p:spPr>
          <a:xfrm>
            <a:off x="1295402" y="982132"/>
            <a:ext cx="9601196" cy="1163909"/>
          </a:xfrm>
        </p:spPr>
        <p:txBody>
          <a:bodyPr/>
          <a:lstStyle/>
          <a:p>
            <a:r>
              <a:rPr lang="en-IN" dirty="0" err="1">
                <a:solidFill>
                  <a:srgbClr val="FF0000"/>
                </a:solidFill>
              </a:rPr>
              <a:t>Orgin</a:t>
            </a:r>
            <a:r>
              <a:rPr lang="en-IN" dirty="0">
                <a:solidFill>
                  <a:srgbClr val="FF0000"/>
                </a:solidFill>
              </a:rPr>
              <a:t> of the project</a:t>
            </a:r>
          </a:p>
        </p:txBody>
      </p:sp>
      <p:sp>
        <p:nvSpPr>
          <p:cNvPr id="3" name="Content Placeholder 2">
            <a:extLst>
              <a:ext uri="{FF2B5EF4-FFF2-40B4-BE49-F238E27FC236}">
                <a16:creationId xmlns:a16="http://schemas.microsoft.com/office/drawing/2014/main" id="{CF20830E-C9DD-1DDA-17F1-5177552F814F}"/>
              </a:ext>
            </a:extLst>
          </p:cNvPr>
          <p:cNvSpPr>
            <a:spLocks noGrp="1"/>
          </p:cNvSpPr>
          <p:nvPr>
            <p:ph idx="1"/>
          </p:nvPr>
        </p:nvSpPr>
        <p:spPr>
          <a:blipFill>
            <a:blip r:embed="rId2"/>
            <a:tile tx="0" ty="0" sx="100000" sy="100000" flip="none" algn="tl"/>
          </a:blipFill>
        </p:spPr>
        <p:txBody>
          <a:bodyPr/>
          <a:lstStyle/>
          <a:p>
            <a:pPr algn="just"/>
            <a:r>
              <a:rPr lang="en-IN" sz="1800" b="1" dirty="0">
                <a:latin typeface="Times New Roman" panose="02020603050405020304" pitchFamily="18" charset="0"/>
                <a:cs typeface="Times New Roman" panose="02020603050405020304" pitchFamily="18" charset="0"/>
              </a:rPr>
              <a:t>Algal bloom events resulting deleterious effect on water quality have been reported in high numbers in Indian waters (D’ Silva et al. 2012). </a:t>
            </a:r>
          </a:p>
          <a:p>
            <a:pPr algn="just"/>
            <a:r>
              <a:rPr lang="en-IN" sz="1800" b="1" dirty="0">
                <a:latin typeface="Times New Roman" panose="02020603050405020304" pitchFamily="18" charset="0"/>
                <a:cs typeface="Times New Roman" panose="02020603050405020304" pitchFamily="18" charset="0"/>
              </a:rPr>
              <a:t> Blooms of phytoplankton groups such as diatoms, dinoflagellates, cyanobacteria, raphidophytes and haptophytes have been reported from coastal waters of the Arabian Sea and Bay of Bengal</a:t>
            </a:r>
            <a:r>
              <a:rPr lang="en-IN" b="1" dirty="0">
                <a:latin typeface="Times New Roman" panose="02020603050405020304" pitchFamily="18" charset="0"/>
                <a:cs typeface="Times New Roman" panose="02020603050405020304" pitchFamily="18" charset="0"/>
              </a:rPr>
              <a:t>. </a:t>
            </a:r>
          </a:p>
          <a:p>
            <a:pPr algn="just"/>
            <a:endParaRPr lang="en-IN" b="1" dirty="0">
              <a:latin typeface="Times New Roman" panose="02020603050405020304" pitchFamily="18" charset="0"/>
              <a:cs typeface="Times New Roman" panose="02020603050405020304" pitchFamily="18" charset="0"/>
            </a:endParaRPr>
          </a:p>
          <a:p>
            <a:pPr algn="just"/>
            <a:endParaRPr lang="en-IN" b="1" dirty="0"/>
          </a:p>
          <a:p>
            <a:endParaRPr lang="en-IN" dirty="0"/>
          </a:p>
        </p:txBody>
      </p:sp>
    </p:spTree>
    <p:extLst>
      <p:ext uri="{BB962C8B-B14F-4D97-AF65-F5344CB8AC3E}">
        <p14:creationId xmlns:p14="http://schemas.microsoft.com/office/powerpoint/2010/main" val="172351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456" y="896684"/>
            <a:ext cx="4067960" cy="862297"/>
          </a:xfrm>
        </p:spPr>
        <p:txBody>
          <a:bodyPr anchor="ctr">
            <a:normAutofit/>
          </a:bodyPr>
          <a:lstStyle/>
          <a:p>
            <a:pPr algn="r"/>
            <a:r>
              <a:rPr lang="en-US" sz="1800" dirty="0">
                <a:latin typeface="Times New Roman" panose="02020603050405020304"/>
                <a:cs typeface="Arial" panose="020B0604020202020204"/>
              </a:rPr>
              <a:t>ABSTRACT</a:t>
            </a:r>
            <a:endParaRPr lang="en-US" sz="1800" dirty="0">
              <a:latin typeface="Times New Roman" panose="02020603050405020304"/>
            </a:endParaRPr>
          </a:p>
        </p:txBody>
      </p:sp>
      <p:sp>
        <p:nvSpPr>
          <p:cNvPr id="3" name="Content Placeholder 2"/>
          <p:cNvSpPr>
            <a:spLocks noGrp="1"/>
          </p:cNvSpPr>
          <p:nvPr>
            <p:ph idx="1"/>
          </p:nvPr>
        </p:nvSpPr>
        <p:spPr>
          <a:xfrm>
            <a:off x="1070436" y="973395"/>
            <a:ext cx="10704236" cy="5604386"/>
          </a:xfrm>
          <a:blipFill>
            <a:blip r:embed="rId2"/>
            <a:tile tx="0" ty="0" sx="100000" sy="100000" flip="none" algn="tl"/>
          </a:blipFill>
          <a:effectLst>
            <a:outerShdw blurRad="50800" dist="50800" dir="18540000" sx="105000" sy="105000" algn="ctr" rotWithShape="0">
              <a:schemeClr val="accent1">
                <a:alpha val="43000"/>
              </a:schemeClr>
            </a:outerShdw>
            <a:softEdge rad="0"/>
          </a:effectLst>
        </p:spPr>
        <p:txBody>
          <a:bodyPr vert="horz" lIns="91440" tIns="45720" rIns="91440" bIns="45720" rtlCol="0" anchor="ctr">
            <a:normAutofit fontScale="92500" lnSpcReduction="10000"/>
          </a:bodyPr>
          <a:lstStyle/>
          <a:p>
            <a:pPr marL="0" indent="0" algn="just">
              <a:buNone/>
            </a:pPr>
            <a:endParaRPr lang="en-US" sz="4500" dirty="0">
              <a:latin typeface="Times New Roman"/>
              <a:cs typeface="Calibri Ligh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r>
              <a:rPr lang="en-US" sz="2200" b="1" dirty="0">
                <a:latin typeface="Times New Roman" panose="02020603050405020304"/>
                <a:ea typeface="+mn-lt"/>
                <a:cs typeface="+mn-lt"/>
              </a:rPr>
              <a:t>     ABSTRACT</a:t>
            </a:r>
          </a:p>
          <a:p>
            <a:pPr marL="0" indent="0" algn="just">
              <a:lnSpc>
                <a:spcPct val="100000"/>
              </a:lnSpc>
              <a:buNone/>
            </a:pPr>
            <a:endParaRPr lang="en-US" sz="1400" b="1" dirty="0">
              <a:latin typeface="Times New Roman" panose="02020603050405020304"/>
              <a:ea typeface="+mn-lt"/>
              <a:cs typeface="+mn-lt"/>
            </a:endParaRPr>
          </a:p>
          <a:p>
            <a:pPr marL="0" indent="0" algn="just">
              <a:lnSpc>
                <a:spcPct val="160000"/>
              </a:lnSpc>
              <a:buNone/>
            </a:pPr>
            <a:r>
              <a:rPr lang="en-IN" sz="1800" dirty="0">
                <a:effectLst/>
                <a:latin typeface="Times New Roman"/>
                <a:ea typeface="Calibri" panose="020F0502020204030204" pitchFamily="34" charset="0"/>
                <a:cs typeface="Times New Roman"/>
              </a:rPr>
              <a:t>As of today, sea cage culture and farming fish in oceans become mandate of the nation under Blue economy goals through blue revolution. The success of cage culture depends on maintaining good water quality around the fish cages and so it is in the farmer’s best interests to minimize environmental impacts.</a:t>
            </a:r>
            <a:endParaRPr lang="en-US" sz="1800" b="1" dirty="0">
              <a:latin typeface="Times New Roman"/>
              <a:ea typeface="+mn-lt"/>
              <a:cs typeface="Times New Roman"/>
            </a:endParaRPr>
          </a:p>
          <a:p>
            <a:pPr marL="0" indent="0" algn="just">
              <a:lnSpc>
                <a:spcPct val="160000"/>
              </a:lnSpc>
              <a:buNone/>
            </a:pPr>
            <a:r>
              <a:rPr lang="en-US" sz="1800" b="1" dirty="0">
                <a:latin typeface="Times New Roman" panose="02020603050405020304"/>
                <a:ea typeface="+mn-lt"/>
                <a:cs typeface="+mn-lt"/>
              </a:rPr>
              <a:t> </a:t>
            </a:r>
            <a:r>
              <a:rPr lang="en-US" sz="1800" dirty="0">
                <a:latin typeface="Times New Roman" panose="02020603050405020304"/>
                <a:ea typeface="+mn-lt"/>
                <a:cs typeface="+mn-lt"/>
              </a:rPr>
              <a:t>A Machine learning method is used to estimate the Sub surface temperature (ST) in the Indian Ocean from a suite of satellite remote sensing measurements. These include sea surface temperature(SST), sea surface height (SSH), and sea surface salinity (SSS). It is  proposed that  using the multisource sea surface parameters to establish a monthly machine learning  model to reconstruct the ocean subsurface temperature (ST) and use Argo data for accurate validation.</a:t>
            </a:r>
            <a:r>
              <a:rPr lang="en-IN" sz="1800" b="1" kern="1200" dirty="0">
                <a:solidFill>
                  <a:schemeClr val="dk1"/>
                </a:solidFill>
                <a:effectLst/>
                <a:latin typeface="Times New Roman"/>
                <a:cs typeface="Times New Roman"/>
              </a:rPr>
              <a:t>To derive HAB booms maps over the Indian ocean using MODIS satellite imagery data</a:t>
            </a:r>
            <a:endParaRPr lang="en-US" sz="1800" b="1" dirty="0">
              <a:solidFill>
                <a:schemeClr val="dk1"/>
              </a:solidFill>
              <a:latin typeface="Times New Roman"/>
              <a:ea typeface="+mn-lt"/>
              <a:cs typeface="Times New Roman"/>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0" indent="0" algn="just">
              <a:lnSpc>
                <a:spcPct val="100000"/>
              </a:lnSpc>
              <a:buNone/>
            </a:pPr>
            <a:endParaRPr lang="en-US" sz="1400" b="1" dirty="0">
              <a:latin typeface="Times New Roman" panose="02020603050405020304"/>
              <a:ea typeface="+mn-lt"/>
              <a:cs typeface="+mn-lt"/>
            </a:endParaRPr>
          </a:p>
          <a:p>
            <a:pPr marL="344170" indent="-344170"/>
            <a:endParaRPr lang="en-US" dirty="0"/>
          </a:p>
        </p:txBody>
      </p:sp>
      <p:cxnSp>
        <p:nvCxnSpPr>
          <p:cNvPr id="10" name="Straight Connector 9"/>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455" y="896684"/>
            <a:ext cx="6773838" cy="988100"/>
          </a:xfrm>
        </p:spPr>
        <p:txBody>
          <a:bodyPr anchor="ctr">
            <a:normAutofit/>
          </a:bodyPr>
          <a:lstStyle/>
          <a:p>
            <a:pPr algn="l"/>
            <a:r>
              <a:rPr lang="en-US" sz="2400" dirty="0">
                <a:latin typeface="Times New Roman" panose="02020603050405020304"/>
                <a:cs typeface="Arial" panose="020B0604020202020204"/>
              </a:rPr>
              <a:t>INTRODUCTION</a:t>
            </a:r>
            <a:endParaRPr lang="en-US" sz="2400" dirty="0">
              <a:latin typeface="Times New Roman" panose="02020603050405020304"/>
            </a:endParaRPr>
          </a:p>
        </p:txBody>
      </p:sp>
      <p:sp>
        <p:nvSpPr>
          <p:cNvPr id="3" name="Content Placeholder 2"/>
          <p:cNvSpPr>
            <a:spLocks noGrp="1"/>
          </p:cNvSpPr>
          <p:nvPr>
            <p:ph idx="1"/>
          </p:nvPr>
        </p:nvSpPr>
        <p:spPr>
          <a:xfrm>
            <a:off x="1203649" y="1514168"/>
            <a:ext cx="10182105" cy="4447149"/>
          </a:xfrm>
        </p:spPr>
        <p:txBody>
          <a:bodyPr vert="horz" lIns="91440" tIns="45720" rIns="91440" bIns="45720" rtlCol="0" anchor="ctr">
            <a:normAutofit/>
          </a:bodyPr>
          <a:lstStyle/>
          <a:p>
            <a:pPr marL="600075" lvl="1" indent="-344170" algn="just"/>
            <a:r>
              <a:rPr lang="en-US" sz="1800" dirty="0">
                <a:latin typeface="Times New Roman"/>
                <a:ea typeface="+mn-lt"/>
                <a:cs typeface="+mn-lt"/>
              </a:rPr>
              <a:t>A rapid growth of microscopic algae or cyanobacteria in water, often resulting in a colored scum on the surface. Along coastal regions and in freshwater systems, agricultural, city, and sewage runoff can cause algal blooms.  Algal blooms, especially large algal bloom events, can reduce the transparency of the water and can discolor the water.</a:t>
            </a:r>
          </a:p>
          <a:p>
            <a:pPr marL="603250" indent="0" algn="just">
              <a:buNone/>
            </a:pPr>
            <a:r>
              <a:rPr lang="en-US" sz="1800" dirty="0">
                <a:latin typeface="Times New Roman"/>
                <a:ea typeface="+mn-lt"/>
                <a:cs typeface="+mn-lt"/>
              </a:rPr>
              <a:t>Blooms are usually of green, yellow or red in </a:t>
            </a:r>
            <a:r>
              <a:rPr lang="en-US" sz="1800" dirty="0" err="1">
                <a:latin typeface="Times New Roman"/>
                <a:ea typeface="+mn-lt"/>
                <a:cs typeface="+mn-lt"/>
              </a:rPr>
              <a:t>colour</a:t>
            </a:r>
            <a:r>
              <a:rPr lang="en-US" sz="1800" dirty="0">
                <a:latin typeface="Times New Roman"/>
                <a:ea typeface="+mn-lt"/>
                <a:cs typeface="+mn-lt"/>
              </a:rPr>
              <a:t>. The process of discoloration occurs due to the increase in concentration of pigmented cells in water. Moreover, algal bloom is formed because of various nutrients like nitrogen, phosphorus which enters into the aquatic system through various fertilizers.</a:t>
            </a:r>
            <a:endParaRPr lang="en-US" sz="1800" dirty="0">
              <a:latin typeface="Times New Roman"/>
              <a:cs typeface="Calibri Light"/>
            </a:endParaRPr>
          </a:p>
          <a:p>
            <a:pPr marL="600075" lvl="1" indent="-344170" algn="just"/>
            <a:endParaRPr lang="en-US" sz="1800" dirty="0">
              <a:latin typeface="Times New Roman"/>
              <a:cs typeface="Calibri Light"/>
            </a:endParaRPr>
          </a:p>
          <a:p>
            <a:pPr marL="600075" lvl="1" indent="-344170" algn="just"/>
            <a:endParaRPr lang="en-US" sz="1400" dirty="0">
              <a:latin typeface="Times New Roman"/>
              <a:cs typeface="Calibri Light"/>
            </a:endParaRPr>
          </a:p>
        </p:txBody>
      </p:sp>
      <p:cxnSp>
        <p:nvCxnSpPr>
          <p:cNvPr id="10" name="Straight Connector 9"/>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362455" y="896684"/>
            <a:ext cx="7305683" cy="1053414"/>
          </a:xfrm>
        </p:spPr>
        <p:txBody>
          <a:bodyPr anchor="ctr">
            <a:normAutofit/>
          </a:bodyPr>
          <a:lstStyle/>
          <a:p>
            <a:pPr algn="l"/>
            <a:r>
              <a:rPr lang="en-US" sz="1800" dirty="0">
                <a:latin typeface="Times New Roman" panose="02020603050405020304"/>
                <a:cs typeface="Arial" panose="020B0604020202020204"/>
              </a:rPr>
              <a:t> </a:t>
            </a:r>
            <a:r>
              <a:rPr lang="en-US" sz="1800" dirty="0">
                <a:solidFill>
                  <a:srgbClr val="FF0000"/>
                </a:solidFill>
                <a:latin typeface="Times New Roman" panose="02020603050405020304"/>
                <a:cs typeface="Arial" panose="020B0604020202020204"/>
              </a:rPr>
              <a:t>Consequences of Algal Bloom</a:t>
            </a:r>
            <a:endParaRPr lang="en-US" sz="1800" dirty="0">
              <a:solidFill>
                <a:srgbClr val="FF0000"/>
              </a:solidFill>
              <a:latin typeface="Times New Roman" panose="02020603050405020304"/>
            </a:endParaRPr>
          </a:p>
        </p:txBody>
      </p:sp>
      <p:sp>
        <p:nvSpPr>
          <p:cNvPr id="3" name="Content Placeholder 2"/>
          <p:cNvSpPr>
            <a:spLocks noGrp="1"/>
          </p:cNvSpPr>
          <p:nvPr>
            <p:ph idx="1"/>
          </p:nvPr>
        </p:nvSpPr>
        <p:spPr>
          <a:xfrm>
            <a:off x="830424" y="1614197"/>
            <a:ext cx="9639456" cy="3909526"/>
          </a:xfrm>
          <a:blipFill>
            <a:blip r:embed="rId2"/>
            <a:tile tx="0" ty="0" sx="100000" sy="100000" flip="none" algn="tl"/>
          </a:blipFill>
        </p:spPr>
        <p:txBody>
          <a:bodyPr vert="horz" lIns="91440" tIns="45720" rIns="91440" bIns="45720" rtlCol="0" anchor="ctr">
            <a:normAutofit/>
          </a:bodyPr>
          <a:lstStyle/>
          <a:p>
            <a:pPr marL="344170" indent="-344170" algn="just"/>
            <a:r>
              <a:rPr lang="en-US" sz="1800" dirty="0">
                <a:latin typeface="Times New Roman" panose="02020603050405020304"/>
                <a:ea typeface="+mn-lt"/>
                <a:cs typeface="+mn-lt"/>
              </a:rPr>
              <a:t>According to scientists, increasing temperature due to global warming has contributed to the growth of harmful algal bloom. The high temperatures break down nutrients in water bodies which are then easily consumed by algae causing them to excessively proliferate.</a:t>
            </a:r>
            <a:endParaRPr lang="en-US" sz="1800" dirty="0"/>
          </a:p>
          <a:p>
            <a:pPr marL="344170" indent="-344170" algn="just"/>
            <a:r>
              <a:rPr lang="en-US" sz="1800" dirty="0">
                <a:latin typeface="Times New Roman" panose="02020603050405020304"/>
                <a:ea typeface="+mn-lt"/>
                <a:cs typeface="+mn-lt"/>
              </a:rPr>
              <a:t>An algal bloom is generally observed where the water resources are still. For example, ponds or where aquaculture is done in the limited space, the chances of algal bloom increases. A large amount of water with no disturbance causes a massive increase in algal growth.</a:t>
            </a:r>
          </a:p>
          <a:p>
            <a:pPr marL="344170" indent="-344170"/>
            <a:endParaRPr lang="en-US" sz="1800" dirty="0">
              <a:ea typeface="+mn-lt"/>
              <a:cs typeface="+mn-lt"/>
            </a:endParaRPr>
          </a:p>
        </p:txBody>
      </p:sp>
      <p:cxnSp>
        <p:nvCxnSpPr>
          <p:cNvPr id="10" name="Straight Connector 9"/>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106045" y="137350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7" name="Title 6"/>
          <p:cNvSpPr>
            <a:spLocks noGrp="1"/>
          </p:cNvSpPr>
          <p:nvPr>
            <p:ph type="title"/>
          </p:nvPr>
        </p:nvSpPr>
        <p:spPr>
          <a:xfrm>
            <a:off x="567055" y="3331210"/>
            <a:ext cx="1704340" cy="1778000"/>
          </a:xfrm>
        </p:spPr>
        <p:txBody>
          <a:bodyPr/>
          <a:lstStyle/>
          <a:p>
            <a:r>
              <a:rPr lang="en-IN" altLang="en-US" sz="1800">
                <a:latin typeface="Times New Roman" panose="02020603050405020304" charset="0"/>
                <a:cs typeface="Times New Roman" panose="02020603050405020304"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139075477"/>
              </p:ext>
            </p:extLst>
          </p:nvPr>
        </p:nvGraphicFramePr>
        <p:xfrm>
          <a:off x="2061210" y="537210"/>
          <a:ext cx="8787875" cy="8778240"/>
        </p:xfrm>
        <a:graphic>
          <a:graphicData uri="http://schemas.openxmlformats.org/drawingml/2006/table">
            <a:tbl>
              <a:tblPr firstRow="1" bandRow="1">
                <a:tableStyleId>{5C22544A-7EE6-4342-B048-85BDC9FD1C3A}</a:tableStyleId>
              </a:tblPr>
              <a:tblGrid>
                <a:gridCol w="1166599">
                  <a:extLst>
                    <a:ext uri="{9D8B030D-6E8A-4147-A177-3AD203B41FA5}">
                      <a16:colId xmlns:a16="http://schemas.microsoft.com/office/drawing/2014/main" val="20000"/>
                    </a:ext>
                  </a:extLst>
                </a:gridCol>
                <a:gridCol w="1166600">
                  <a:extLst>
                    <a:ext uri="{9D8B030D-6E8A-4147-A177-3AD203B41FA5}">
                      <a16:colId xmlns:a16="http://schemas.microsoft.com/office/drawing/2014/main" val="20001"/>
                    </a:ext>
                  </a:extLst>
                </a:gridCol>
                <a:gridCol w="1166599">
                  <a:extLst>
                    <a:ext uri="{9D8B030D-6E8A-4147-A177-3AD203B41FA5}">
                      <a16:colId xmlns:a16="http://schemas.microsoft.com/office/drawing/2014/main" val="20002"/>
                    </a:ext>
                  </a:extLst>
                </a:gridCol>
                <a:gridCol w="2146239">
                  <a:extLst>
                    <a:ext uri="{9D8B030D-6E8A-4147-A177-3AD203B41FA5}">
                      <a16:colId xmlns:a16="http://schemas.microsoft.com/office/drawing/2014/main" val="20003"/>
                    </a:ext>
                  </a:extLst>
                </a:gridCol>
                <a:gridCol w="1473449">
                  <a:extLst>
                    <a:ext uri="{9D8B030D-6E8A-4147-A177-3AD203B41FA5}">
                      <a16:colId xmlns:a16="http://schemas.microsoft.com/office/drawing/2014/main" val="20004"/>
                    </a:ext>
                  </a:extLst>
                </a:gridCol>
                <a:gridCol w="1668389">
                  <a:extLst>
                    <a:ext uri="{9D8B030D-6E8A-4147-A177-3AD203B41FA5}">
                      <a16:colId xmlns:a16="http://schemas.microsoft.com/office/drawing/2014/main" val="20005"/>
                    </a:ext>
                  </a:extLst>
                </a:gridCol>
              </a:tblGrid>
              <a:tr h="566201">
                <a:tc>
                  <a:txBody>
                    <a:bodyPr/>
                    <a:lstStyle/>
                    <a:p>
                      <a:pPr>
                        <a:buNone/>
                      </a:pPr>
                      <a:r>
                        <a:rPr lang="en-IN" altLang="en-US"/>
                        <a:t>S.No</a:t>
                      </a:r>
                    </a:p>
                  </a:txBody>
                  <a:tcPr/>
                </a:tc>
                <a:tc>
                  <a:txBody>
                    <a:bodyPr/>
                    <a:lstStyle/>
                    <a:p>
                      <a:pPr>
                        <a:buNone/>
                      </a:pPr>
                      <a:r>
                        <a:rPr lang="en-IN" altLang="en-US"/>
                        <a:t>Author</a:t>
                      </a:r>
                    </a:p>
                  </a:txBody>
                  <a:tcPr/>
                </a:tc>
                <a:tc>
                  <a:txBody>
                    <a:bodyPr/>
                    <a:lstStyle/>
                    <a:p>
                      <a:pPr>
                        <a:buNone/>
                      </a:pPr>
                      <a:r>
                        <a:rPr lang="en-IN" altLang="en-US"/>
                        <a:t>Title</a:t>
                      </a:r>
                    </a:p>
                  </a:txBody>
                  <a:tcPr/>
                </a:tc>
                <a:tc>
                  <a:txBody>
                    <a:bodyPr/>
                    <a:lstStyle/>
                    <a:p>
                      <a:pPr>
                        <a:buNone/>
                      </a:pPr>
                      <a:r>
                        <a:rPr lang="en-IN" altLang="en-US"/>
                        <a:t>AIM</a:t>
                      </a:r>
                    </a:p>
                  </a:txBody>
                  <a:tcPr/>
                </a:tc>
                <a:tc>
                  <a:txBody>
                    <a:bodyPr/>
                    <a:lstStyle/>
                    <a:p>
                      <a:pPr>
                        <a:buNone/>
                      </a:pPr>
                      <a:r>
                        <a:rPr lang="en-IN" altLang="en-US"/>
                        <a:t>HAB Species</a:t>
                      </a:r>
                    </a:p>
                  </a:txBody>
                  <a:tcPr/>
                </a:tc>
                <a:tc>
                  <a:txBody>
                    <a:bodyPr/>
                    <a:lstStyle/>
                    <a:p>
                      <a:pPr>
                        <a:buNone/>
                      </a:pPr>
                      <a:r>
                        <a:rPr lang="en-IN" altLang="en-US"/>
                        <a:t>Method/Procedure</a:t>
                      </a:r>
                    </a:p>
                  </a:txBody>
                  <a:tcPr/>
                </a:tc>
                <a:extLst>
                  <a:ext uri="{0D108BD9-81ED-4DB2-BD59-A6C34878D82A}">
                    <a16:rowId xmlns:a16="http://schemas.microsoft.com/office/drawing/2014/main" val="10000"/>
                  </a:ext>
                </a:extLst>
              </a:tr>
              <a:tr h="3720746">
                <a:tc>
                  <a:txBody>
                    <a:bodyPr/>
                    <a:lstStyle/>
                    <a:p>
                      <a:pPr>
                        <a:buNone/>
                      </a:pPr>
                      <a:r>
                        <a:rPr lang="en-IN" altLang="en-US"/>
                        <a:t>1</a:t>
                      </a:r>
                    </a:p>
                  </a:txBody>
                  <a:tcPr/>
                </a:tc>
                <a:tc>
                  <a:txBody>
                    <a:bodyPr/>
                    <a:lstStyle/>
                    <a:p>
                      <a:pPr>
                        <a:buNone/>
                      </a:pPr>
                      <a:r>
                        <a:rPr lang="en-US"/>
                        <a:t>Eko Siswanto</a:t>
                      </a:r>
                    </a:p>
                  </a:txBody>
                  <a:tcPr/>
                </a:tc>
                <a:tc>
                  <a:txBody>
                    <a:bodyPr/>
                    <a:lstStyle/>
                    <a:p>
                      <a:pPr>
                        <a:buNone/>
                      </a:pPr>
                      <a:r>
                        <a:rPr lang="en-US" dirty="0"/>
                        <a:t>Detection of harmful algal blooms of Karenia </a:t>
                      </a:r>
                      <a:r>
                        <a:rPr lang="en-US" dirty="0" err="1"/>
                        <a:t>mikimotoi</a:t>
                      </a:r>
                      <a:r>
                        <a:rPr lang="en-US" dirty="0"/>
                        <a:t> using MODIS measurements:</a:t>
                      </a:r>
                    </a:p>
                    <a:p>
                      <a:pPr>
                        <a:buNone/>
                      </a:pPr>
                      <a:r>
                        <a:rPr lang="en-US" dirty="0"/>
                        <a:t>A case study of </a:t>
                      </a:r>
                      <a:r>
                        <a:rPr lang="en-US" dirty="0" err="1"/>
                        <a:t>Seto</a:t>
                      </a:r>
                      <a:r>
                        <a:rPr lang="en-US" dirty="0"/>
                        <a:t>-Inland Sea, Japan</a:t>
                      </a:r>
                    </a:p>
                  </a:txBody>
                  <a:tcPr/>
                </a:tc>
                <a:tc>
                  <a:txBody>
                    <a:bodyPr/>
                    <a:lstStyle/>
                    <a:p>
                      <a:pPr>
                        <a:buNone/>
                      </a:pPr>
                      <a:r>
                        <a:rPr lang="en-US" dirty="0"/>
                        <a:t>Based on MODIS and in situ data collected in the coastal region of the western part of </a:t>
                      </a:r>
                      <a:r>
                        <a:rPr lang="en-US" dirty="0" err="1"/>
                        <a:t>Seto</a:t>
                      </a:r>
                      <a:r>
                        <a:rPr lang="en-US" dirty="0"/>
                        <a:t>-Inland</a:t>
                      </a:r>
                    </a:p>
                    <a:p>
                      <a:pPr>
                        <a:buNone/>
                      </a:pPr>
                      <a:r>
                        <a:rPr lang="en-US" dirty="0"/>
                        <a:t>Sea, Japan with HAB-forming algae Karenia </a:t>
                      </a:r>
                      <a:r>
                        <a:rPr lang="en-US" dirty="0" err="1"/>
                        <a:t>mikimotoi</a:t>
                      </a:r>
                      <a:r>
                        <a:rPr lang="en-US" dirty="0"/>
                        <a:t>, a simpler new satellite remote sensing-based HAB detection method was developed</a:t>
                      </a:r>
                    </a:p>
                  </a:txBody>
                  <a:tcPr/>
                </a:tc>
                <a:tc>
                  <a:txBody>
                    <a:bodyPr/>
                    <a:lstStyle/>
                    <a:p>
                      <a:pPr>
                        <a:buNone/>
                      </a:pPr>
                      <a:r>
                        <a:rPr lang="en-IN" altLang="en-US"/>
                        <a:t>1.Karenia mikimotso</a:t>
                      </a:r>
                    </a:p>
                  </a:txBody>
                  <a:tcPr/>
                </a:tc>
                <a:tc>
                  <a:txBody>
                    <a:bodyPr/>
                    <a:lstStyle/>
                    <a:p>
                      <a:pPr>
                        <a:buNone/>
                      </a:pPr>
                      <a:r>
                        <a:rPr lang="en-US"/>
                        <a:t> Moderate Resolution Imaging Spectroradiometer</a:t>
                      </a:r>
                    </a:p>
                    <a:p>
                      <a:pPr>
                        <a:buNone/>
                      </a:pPr>
                      <a:r>
                        <a:rPr lang="en-US"/>
                        <a:t>(MODIS)</a:t>
                      </a:r>
                    </a:p>
                  </a:txBody>
                  <a:tcPr/>
                </a:tc>
                <a:extLst>
                  <a:ext uri="{0D108BD9-81ED-4DB2-BD59-A6C34878D82A}">
                    <a16:rowId xmlns:a16="http://schemas.microsoft.com/office/drawing/2014/main" val="10001"/>
                  </a:ext>
                </a:extLst>
              </a:tr>
              <a:tr h="3478102">
                <a:tc>
                  <a:txBody>
                    <a:bodyPr/>
                    <a:lstStyle/>
                    <a:p>
                      <a:pPr>
                        <a:buNone/>
                      </a:pPr>
                      <a:r>
                        <a:rPr lang="en-IN" altLang="en-US"/>
                        <a:t>2</a:t>
                      </a:r>
                    </a:p>
                  </a:txBody>
                  <a:tcPr/>
                </a:tc>
                <a:tc>
                  <a:txBody>
                    <a:bodyPr/>
                    <a:lstStyle/>
                    <a:p>
                      <a:pPr>
                        <a:buNone/>
                      </a:pPr>
                      <a:r>
                        <a:rPr lang="en-US"/>
                        <a:t>Elamurugu Alias Gokul and Palanisamy Shanmugam</a:t>
                      </a:r>
                    </a:p>
                  </a:txBody>
                  <a:tcPr/>
                </a:tc>
                <a:tc>
                  <a:txBody>
                    <a:bodyPr/>
                    <a:lstStyle/>
                    <a:p>
                      <a:pPr>
                        <a:buNone/>
                      </a:pPr>
                      <a:r>
                        <a:rPr lang="en-US"/>
                        <a:t>An optical system for detecting and describing major algal</a:t>
                      </a:r>
                    </a:p>
                    <a:p>
                      <a:pPr>
                        <a:buNone/>
                      </a:pPr>
                      <a:r>
                        <a:rPr lang="en-US"/>
                        <a:t>blooms in coastal and oceanic waters around India</a:t>
                      </a:r>
                    </a:p>
                  </a:txBody>
                  <a:tcPr/>
                </a:tc>
                <a:tc>
                  <a:txBody>
                    <a:bodyPr/>
                    <a:lstStyle/>
                    <a:p>
                      <a:pPr>
                        <a:buNone/>
                      </a:pPr>
                      <a:r>
                        <a:rPr lang="en-US"/>
                        <a:t>An optical system is developed with the aim to detect and monitor three major algal blooms</a:t>
                      </a:r>
                    </a:p>
                    <a:p>
                      <a:pPr>
                        <a:buNone/>
                      </a:pPr>
                      <a:r>
                        <a:rPr lang="en-US"/>
                        <a:t>  to strengthen</a:t>
                      </a:r>
                    </a:p>
                    <a:p>
                      <a:pPr>
                        <a:buNone/>
                      </a:pPr>
                      <a:r>
                        <a:rPr lang="en-US"/>
                        <a:t>algal forecasting system</a:t>
                      </a:r>
                    </a:p>
                  </a:txBody>
                  <a:tcPr/>
                </a:tc>
                <a:tc>
                  <a:txBody>
                    <a:bodyPr/>
                    <a:lstStyle/>
                    <a:p>
                      <a:pPr>
                        <a:buNone/>
                      </a:pPr>
                      <a:r>
                        <a:rPr lang="en-IN" altLang="en-US"/>
                        <a:t>1.e Noctiluca scintillans/miliaris</a:t>
                      </a:r>
                    </a:p>
                    <a:p>
                      <a:pPr>
                        <a:buNone/>
                      </a:pPr>
                      <a:r>
                        <a:rPr lang="en-IN" altLang="en-US"/>
                        <a:t>2.Trichodesmium erythraeum</a:t>
                      </a:r>
                    </a:p>
                    <a:p>
                      <a:pPr>
                        <a:buNone/>
                      </a:pPr>
                      <a:r>
                        <a:rPr lang="en-IN" altLang="en-US"/>
                        <a:t>3.Cochlodinium polykrikoides</a:t>
                      </a:r>
                    </a:p>
                  </a:txBody>
                  <a:tcPr/>
                </a:tc>
                <a:tc>
                  <a:txBody>
                    <a:bodyPr/>
                    <a:lstStyle/>
                    <a:p>
                      <a:pPr>
                        <a:buNone/>
                      </a:pPr>
                      <a:r>
                        <a:rPr lang="en-US"/>
                        <a:t> Moderate Resolution Imaging Spectroradiometer</a:t>
                      </a:r>
                    </a:p>
                    <a:p>
                      <a:pPr>
                        <a:buNone/>
                      </a:pPr>
                      <a:r>
                        <a:rPr lang="en-US"/>
                        <a:t>(MODIS)</a:t>
                      </a:r>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6949" y="948876"/>
            <a:ext cx="2979252" cy="4979728"/>
          </a:xfrm>
        </p:spPr>
        <p:txBody>
          <a:bodyPr anchor="ctr">
            <a:normAutofit/>
          </a:bodyPr>
          <a:lstStyle/>
          <a:p>
            <a:pPr algn="r"/>
            <a:r>
              <a:rPr lang="en-US" sz="1800" dirty="0">
                <a:latin typeface="Times New Roman" panose="02020603050405020304"/>
                <a:cs typeface="Calibri Light" panose="020F0302020204030204"/>
              </a:rPr>
              <a:t>OBSERVATIONS</a:t>
            </a:r>
            <a:endParaRPr lang="en-US" sz="1800" dirty="0">
              <a:latin typeface="Times New Roman" panose="02020603050405020304"/>
            </a:endParaRPr>
          </a:p>
        </p:txBody>
      </p:sp>
      <p:pic>
        <p:nvPicPr>
          <p:cNvPr id="4" name="Picture 4" descr="Graphical user interface, application&#10;&#10;Description automatically generated"/>
          <p:cNvPicPr>
            <a:picLocks noGrp="1" noChangeAspect="1"/>
          </p:cNvPicPr>
          <p:nvPr>
            <p:ph idx="1"/>
          </p:nvPr>
        </p:nvPicPr>
        <p:blipFill>
          <a:blip r:embed="rId3"/>
          <a:stretch>
            <a:fillRect/>
          </a:stretch>
        </p:blipFill>
        <p:spPr>
          <a:xfrm>
            <a:off x="3637322" y="1439406"/>
            <a:ext cx="7735712" cy="4351338"/>
          </a:xfrm>
          <a:ln>
            <a:solidFill>
              <a:schemeClr val="tx1"/>
            </a:solidFill>
          </a:ln>
        </p:spPr>
      </p:pic>
      <p:cxnSp>
        <p:nvCxnSpPr>
          <p:cNvPr id="10" name="Straight Connector 9"/>
          <p:cNvCxnSpPr>
            <a:cxnSpLocks noGrp="1" noRot="1" noChangeAspect="1" noMove="1" noResize="1" noEditPoints="1" noAdjustHandles="1" noChangeArrowheads="1" noChangeShapeType="1"/>
          </p:cNvCxnSpPr>
          <p:nvPr/>
        </p:nvCxnSpPr>
        <p:spPr>
          <a:xfrm>
            <a:off x="4663440" y="2071116"/>
            <a:ext cx="0" cy="2715768"/>
          </a:xfrm>
          <a:prstGeom prst="line">
            <a:avLst/>
          </a:prstGeom>
          <a:ln>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5" name="Picture 5" descr="Graphical user interface, application&#10;&#10;Description automatically generated"/>
          <p:cNvPicPr>
            <a:picLocks noGrp="1" noChangeAspect="1"/>
          </p:cNvPicPr>
          <p:nvPr>
            <p:ph type="pic" idx="1"/>
          </p:nvPr>
        </p:nvPicPr>
        <p:blipFill rotWithShape="1">
          <a:blip r:embed="rId3"/>
          <a:srcRect l="14381" r="14381"/>
          <a:stretch>
            <a:fillRect/>
          </a:stretch>
        </p:blipFill>
        <p:spPr>
          <a:xfrm>
            <a:off x="1822038" y="987425"/>
            <a:ext cx="9188885" cy="4873625"/>
          </a:xfrm>
          <a:prstGeom prst="rect">
            <a:avLst/>
          </a:prstGeom>
          <a:ln>
            <a:solidFill>
              <a:schemeClr val="tx1"/>
            </a:solidFill>
          </a:ln>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975</Words>
  <Application>Microsoft Office PowerPoint</Application>
  <PresentationFormat>Widescreen</PresentationFormat>
  <Paragraphs>82</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        </vt:lpstr>
      <vt:lpstr>CONTENTS</vt:lpstr>
      <vt:lpstr>Orgin of the project</vt:lpstr>
      <vt:lpstr>ABSTRACT</vt:lpstr>
      <vt:lpstr>INTRODUCTION</vt:lpstr>
      <vt:lpstr> Consequences of Algal Bloom</vt:lpstr>
      <vt:lpstr>Literature Survey</vt:lpstr>
      <vt:lpstr>OBSERVATIONS</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450</cp:revision>
  <dcterms:created xsi:type="dcterms:W3CDTF">2022-08-23T16:13:22Z</dcterms:created>
  <dcterms:modified xsi:type="dcterms:W3CDTF">2022-08-29T05:15:42Z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5A523440095A46B59429CB4F1DADA8F2</vt:lpwstr>
  </property>
  <property fmtid="{D5CDD505-2E9C-101B-9397-08002B2CF9AE}" pid="4" name="KSOProductBuildVer">
    <vt:lpwstr>1033-11.2.0.11254</vt:lpwstr>
  </property>
</Properties>
</file>