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1"/>
  </c:pivotSource>
  <c:chart>
    <c:title>
      <c:tx>
        <c:rich>
          <a:bodyPr rot="0" spcFirstLastPara="0" vertOverflow="ellipsis" vert="horz" wrap="square" anchor="ctr" anchorCtr="1"/>
          <a:lstStyle/>
          <a:p>
            <a:pPr>
              <a:defRPr lang="en-IN" sz="1800" b="1" i="0" u="none" strike="noStrike" kern="1200" baseline="0">
                <a:solidFill>
                  <a:schemeClr val="tx1"/>
                </a:solidFill>
                <a:latin typeface="+mn-lt"/>
                <a:ea typeface="+mn-ea"/>
                <a:cs typeface="+mn-cs"/>
              </a:defRPr>
            </a:pPr>
            <a:r>
              <a:rPr lang="en-IN">
                <a:latin typeface="Times New Roman" panose="02020603050405020304" pitchFamily="18" charset="0"/>
                <a:cs typeface="Times New Roman" panose="02020603050405020304" pitchFamily="18" charset="0"/>
              </a:rPr>
              <a:t>Employee</a:t>
            </a:r>
            <a:r>
              <a:rPr lang="en-IN" baseline="0">
                <a:latin typeface="Times New Roman" panose="02020603050405020304" pitchFamily="18" charset="0"/>
                <a:cs typeface="Times New Roman" panose="02020603050405020304" pitchFamily="18" charset="0"/>
              </a:rPr>
              <a:t> performance analysis</a:t>
            </a:r>
            <a:endParaRPr lang="en-IN">
              <a:latin typeface="Times New Roman" panose="02020603050405020304" pitchFamily="18" charset="0"/>
              <a:cs typeface="Times New Roman" panose="02020603050405020304" pitchFamily="18" charset="0"/>
            </a:endParaRPr>
          </a:p>
        </c:rich>
      </c:tx>
      <c:layout>
        <c:manualLayout>
          <c:xMode val="edge"/>
          <c:yMode val="edge"/>
          <c:x val="0.0641248906386702"/>
          <c:y val="0.0972222222222223"/>
        </c:manualLayout>
      </c:layout>
      <c:overlay val="0"/>
    </c:title>
    <c:autoTitleDeleted val="0"/>
    <c:plotArea>
      <c:layout>
        <c:manualLayout>
          <c:layoutTarget val="inner"/>
          <c:xMode val="edge"/>
          <c:yMode val="edge"/>
          <c:x val="0.0860717410323709"/>
          <c:y val="0.463322032662584"/>
          <c:w val="0.906319116360455"/>
          <c:h val="0.420698089822106"/>
        </c:manualLayout>
      </c:layout>
      <c:barChart>
        <c:barDir val="col"/>
        <c:grouping val="clustered"/>
        <c:varyColors val="0"/>
        <c:ser>
          <c:idx val="0"/>
          <c:order val="0"/>
          <c:tx>
            <c:strRef>
              <c:f>Sheet2!$B$4:$B$5</c:f>
              <c:strCache>
                <c:ptCount val="1"/>
                <c:pt idx="0">
                  <c:v>HIGH</c:v>
                </c:pt>
              </c:strCache>
            </c:strRef>
          </c:tx>
          <c:invertIfNegative val="0"/>
          <c:dLbls>
            <c:delete val="1"/>
          </c:dLbls>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invertIfNegative val="0"/>
          <c:dLbls>
            <c:delete val="1"/>
          </c:dLbls>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invertIfNegative val="0"/>
          <c:dLbls>
            <c:delete val="1"/>
          </c:dLbls>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invertIfNegative val="0"/>
          <c:dLbls>
            <c:delete val="1"/>
          </c:dLbls>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150"/>
        <c:axId val="81102336"/>
        <c:axId val="81103872"/>
      </c:barChart>
      <c:catAx>
        <c:axId val="81102336"/>
        <c:scaling>
          <c:orientation val="minMax"/>
        </c:scaling>
        <c:delete val="0"/>
        <c:axPos val="b"/>
        <c:majorTickMark val="none"/>
        <c:minorTickMark val="none"/>
        <c:tickLblPos val="nextTo"/>
        <c:txPr>
          <a:bodyPr rot="-60000000" spcFirstLastPara="0" vertOverflow="ellipsis" vert="horz" wrap="square" anchor="ctr" anchorCtr="1"/>
          <a:lstStyle/>
          <a:p>
            <a:pPr>
              <a:defRPr lang="en-IN" sz="1000" b="0" i="0" u="none" strike="noStrike" kern="1200" baseline="0">
                <a:solidFill>
                  <a:schemeClr val="tx1"/>
                </a:solidFill>
                <a:latin typeface="+mn-lt"/>
                <a:ea typeface="+mn-ea"/>
                <a:cs typeface="+mn-cs"/>
              </a:defRPr>
            </a:pPr>
          </a:p>
        </c:txPr>
        <c:crossAx val="81103872"/>
        <c:crosses val="autoZero"/>
        <c:auto val="1"/>
        <c:lblAlgn val="ctr"/>
        <c:lblOffset val="100"/>
        <c:noMultiLvlLbl val="0"/>
      </c:catAx>
      <c:valAx>
        <c:axId val="81103872"/>
        <c:scaling>
          <c:orientation val="minMax"/>
        </c:scaling>
        <c:delete val="0"/>
        <c:axPos val="l"/>
        <c:majorGridlines/>
        <c:numFmt formatCode="General" sourceLinked="1"/>
        <c:majorTickMark val="none"/>
        <c:minorTickMark val="none"/>
        <c:tickLblPos val="nextTo"/>
        <c:txPr>
          <a:bodyPr rot="-60000000" spcFirstLastPara="0" vertOverflow="ellipsis" vert="horz" wrap="square" anchor="ctr" anchorCtr="1"/>
          <a:lstStyle/>
          <a:p>
            <a:pPr>
              <a:defRPr lang="en-IN" sz="1000" b="0" i="0" u="none" strike="noStrike" kern="1200" baseline="0">
                <a:solidFill>
                  <a:schemeClr val="tx1"/>
                </a:solidFill>
                <a:latin typeface="+mn-lt"/>
                <a:ea typeface="+mn-ea"/>
                <a:cs typeface="+mn-cs"/>
              </a:defRPr>
            </a:pPr>
          </a:p>
        </c:txPr>
        <c:crossAx val="81102336"/>
        <c:crosses val="autoZero"/>
        <c:crossBetween val="between"/>
      </c:valAx>
    </c:plotArea>
    <c:legend>
      <c:legendPos val="r"/>
      <c:layout>
        <c:manualLayout>
          <c:xMode val="edge"/>
          <c:yMode val="edge"/>
          <c:x val="0.785001312335958"/>
          <c:y val="0.0524150627004958"/>
          <c:w val="0.145152547420934"/>
          <c:h val="0.247923405461207"/>
        </c:manualLayout>
      </c:layout>
      <c:overlay val="0"/>
      <c:txPr>
        <a:bodyPr rot="0" spcFirstLastPara="0" vertOverflow="ellipsis" vert="horz" wrap="square" anchor="ctr" anchorCtr="1"/>
        <a:lstStyle/>
        <a:p>
          <a:pPr>
            <a:defRPr lang="en-I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1"/>
  </c:pivotSource>
  <c:chart>
    <c:title>
      <c:layout/>
      <c:overlay val="0"/>
      <c:txPr>
        <a:bodyPr rot="0" spcFirstLastPara="0" vertOverflow="ellipsis" vert="horz" wrap="square" anchor="ctr" anchorCtr="1"/>
        <a:lstStyle/>
        <a:p>
          <a:pPr>
            <a:defRPr lang="en-IN" sz="1800" b="1" i="0" u="none" strike="noStrike" kern="1200" baseline="0">
              <a:solidFill>
                <a:schemeClr val="tx1"/>
              </a:solidFill>
              <a:latin typeface="+mn-lt"/>
              <a:ea typeface="+mn-ea"/>
              <a:cs typeface="+mn-cs"/>
            </a:defRPr>
          </a:pPr>
        </a:p>
      </c:txPr>
    </c:title>
    <c:autoTitleDeleted val="0"/>
    <c:view3D>
      <c:rotX val="30"/>
      <c:rotY val="0"/>
      <c:depthPercent val="100"/>
      <c:rAngAx val="0"/>
      <c:perspective val="30"/>
    </c:view3D>
    <c:floor>
      <c:thickness val="0"/>
    </c:floor>
    <c:sideWall>
      <c:thickness val="0"/>
    </c:sideWall>
    <c:backWall>
      <c:thickness val="0"/>
    </c:backWall>
    <c:plotArea>
      <c:layout/>
      <c:pie3DChart>
        <c:varyColors val="1"/>
        <c:ser>
          <c:idx val="0"/>
          <c:order val="0"/>
          <c:tx>
            <c:strRef>
              <c:f>Sheet2!$B$4:$B$5</c:f>
              <c:strCache>
                <c:ptCount val="1"/>
                <c:pt idx="0">
                  <c:v>HIGH</c:v>
                </c:pt>
              </c:strCache>
            </c:strRef>
          </c:tx>
          <c:explosion val="0"/>
          <c:dPt>
            <c:idx val="0"/>
            <c:bubble3D val="0"/>
          </c:dPt>
          <c:dPt>
            <c:idx val="1"/>
            <c:bubble3D val="0"/>
          </c:dPt>
          <c:dPt>
            <c:idx val="2"/>
            <c:bubble3D val="0"/>
          </c:dPt>
          <c:dPt>
            <c:idx val="3"/>
            <c:bubble3D val="0"/>
          </c:dPt>
          <c:dPt>
            <c:idx val="4"/>
            <c:bubble3D val="0"/>
          </c:dPt>
          <c:dPt>
            <c:idx val="5"/>
            <c:bubble3D val="0"/>
          </c:dPt>
          <c:dPt>
            <c:idx val="6"/>
            <c:bubble3D val="0"/>
          </c:dPt>
          <c:dPt>
            <c:idx val="7"/>
            <c:bubble3D val="0"/>
          </c:dPt>
          <c:dPt>
            <c:idx val="8"/>
            <c:bubble3D val="0"/>
          </c:dPt>
          <c:dPt>
            <c:idx val="9"/>
            <c:bubble3D val="0"/>
          </c:dPt>
          <c:dLbls>
            <c:delete val="1"/>
          </c:dLbls>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explosion val="0"/>
          <c:dPt>
            <c:idx val="0"/>
            <c:bubble3D val="0"/>
          </c:dPt>
          <c:dPt>
            <c:idx val="1"/>
            <c:bubble3D val="0"/>
          </c:dPt>
          <c:dPt>
            <c:idx val="2"/>
            <c:bubble3D val="0"/>
          </c:dPt>
          <c:dPt>
            <c:idx val="3"/>
            <c:bubble3D val="0"/>
          </c:dPt>
          <c:dPt>
            <c:idx val="4"/>
            <c:bubble3D val="0"/>
          </c:dPt>
          <c:dPt>
            <c:idx val="5"/>
            <c:bubble3D val="0"/>
          </c:dPt>
          <c:dPt>
            <c:idx val="6"/>
            <c:bubble3D val="0"/>
          </c:dPt>
          <c:dPt>
            <c:idx val="7"/>
            <c:bubble3D val="0"/>
          </c:dPt>
          <c:dPt>
            <c:idx val="8"/>
            <c:bubble3D val="0"/>
          </c:dPt>
          <c:dPt>
            <c:idx val="9"/>
            <c:bubble3D val="0"/>
          </c:dPt>
          <c:dLbls>
            <c:delete val="1"/>
          </c:dLbls>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explosion val="0"/>
          <c:dPt>
            <c:idx val="0"/>
            <c:bubble3D val="0"/>
          </c:dPt>
          <c:dPt>
            <c:idx val="1"/>
            <c:bubble3D val="0"/>
          </c:dPt>
          <c:dPt>
            <c:idx val="2"/>
            <c:bubble3D val="0"/>
          </c:dPt>
          <c:dPt>
            <c:idx val="3"/>
            <c:bubble3D val="0"/>
          </c:dPt>
          <c:dPt>
            <c:idx val="4"/>
            <c:bubble3D val="0"/>
          </c:dPt>
          <c:dPt>
            <c:idx val="5"/>
            <c:bubble3D val="0"/>
          </c:dPt>
          <c:dPt>
            <c:idx val="6"/>
            <c:bubble3D val="0"/>
          </c:dPt>
          <c:dPt>
            <c:idx val="7"/>
            <c:bubble3D val="0"/>
          </c:dPt>
          <c:dPt>
            <c:idx val="8"/>
            <c:bubble3D val="0"/>
          </c:dPt>
          <c:dPt>
            <c:idx val="9"/>
            <c:bubble3D val="0"/>
          </c:dPt>
          <c:dLbls>
            <c:delete val="1"/>
          </c:dLbls>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explosion val="0"/>
          <c:dPt>
            <c:idx val="0"/>
            <c:bubble3D val="0"/>
          </c:dPt>
          <c:dPt>
            <c:idx val="1"/>
            <c:bubble3D val="0"/>
          </c:dPt>
          <c:dPt>
            <c:idx val="2"/>
            <c:bubble3D val="0"/>
          </c:dPt>
          <c:dPt>
            <c:idx val="3"/>
            <c:bubble3D val="0"/>
          </c:dPt>
          <c:dPt>
            <c:idx val="4"/>
            <c:bubble3D val="0"/>
          </c:dPt>
          <c:dPt>
            <c:idx val="5"/>
            <c:bubble3D val="0"/>
          </c:dPt>
          <c:dPt>
            <c:idx val="6"/>
            <c:bubble3D val="0"/>
          </c:dPt>
          <c:dPt>
            <c:idx val="7"/>
            <c:bubble3D val="0"/>
          </c:dPt>
          <c:dPt>
            <c:idx val="8"/>
            <c:bubble3D val="0"/>
          </c:dPt>
          <c:dPt>
            <c:idx val="9"/>
            <c:bubble3D val="0"/>
          </c:dPt>
          <c:dLbls>
            <c:delete val="1"/>
          </c:dLbls>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pie3DChart>
    </c:plotArea>
    <c:legend>
      <c:legendPos val="r"/>
      <c:layout/>
      <c:overlay val="0"/>
      <c:txPr>
        <a:bodyPr rot="0" spcFirstLastPara="0" vertOverflow="ellipsis" vert="horz" wrap="square" anchor="ctr" anchorCtr="1"/>
        <a:lstStyle/>
        <a:p>
          <a:pPr>
            <a:defRPr lang="en-I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fld>
            <a:endParaRPr lang="en-US"/>
          </a:p>
        </p:txBody>
      </p:sp>
      <p:sp>
        <p:nvSpPr>
          <p:cNvPr id="19" name="Footer Placeholder 18"/>
          <p:cNvSpPr>
            <a:spLocks noGrp="1"/>
          </p:cNvSpPr>
          <p:nvPr>
            <p:ph type="ftr" sz="quarter" idx="11"/>
          </p:nvPr>
        </p:nvSpPr>
        <p:spPr>
          <a:xfrm>
            <a:off x="4775200" y="76201"/>
            <a:ext cx="3860800" cy="288925"/>
          </a:xfrm>
        </p:spPr>
        <p:txBody>
          <a:bodyPr/>
          <a:lstStyle/>
          <a:p>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19" name="Date Placeholder 18"/>
          <p:cNvSpPr>
            <a:spLocks noGrp="1"/>
          </p:cNvSpPr>
          <p:nvPr>
            <p:ph type="dt" sz="half" idx="10"/>
          </p:nvPr>
        </p:nvSpPr>
        <p:spPr/>
        <p:txBody>
          <a:bodyPr/>
          <a:lstStyle/>
          <a:p>
            <a:fld id="{1D8BD707-D9CF-40AE-B4C6-C98DA3205C09}" type="datetimeFigureOut">
              <a:rPr lang="en-US" smtClean="0"/>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pPr marL="38100">
              <a:lnSpc>
                <a:spcPct val="100000"/>
              </a:lnSpc>
              <a:spcBef>
                <a:spcPts val="55"/>
              </a:spcBef>
            </a:pPr>
            <a:fld id="{81D60167-4931-47E6-BA6A-407CBD079E47}" type="slidenum">
              <a:rPr lang="en-US" spc="10" smtClean="0"/>
            </a:fld>
            <a:endParaRPr lang="en-US" spc="10"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fld>
            <a:endParaRPr lang="en-US"/>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pPr marL="38100">
              <a:lnSpc>
                <a:spcPct val="100000"/>
              </a:lnSpc>
              <a:spcBef>
                <a:spcPts val="55"/>
              </a:spcBef>
            </a:pPr>
            <a:fld id="{81D60167-4931-47E6-BA6A-407CBD079E47}" type="slidenum">
              <a:rPr lang="en-US" spc="10" smtClean="0"/>
            </a:fld>
            <a:endParaRPr lang="en-US" spc="10"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609600" y="304800"/>
            <a:ext cx="9982200" cy="94000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767392" y="4928705"/>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981200" y="3048003"/>
            <a:ext cx="8610600" cy="2676525"/>
          </a:xfrm>
          <a:prstGeom prst="rect">
            <a:avLst/>
          </a:prstGeom>
          <a:noFill/>
        </p:spPr>
        <p:txBody>
          <a:bodyPr wrap="square" rtlCol="0">
            <a:spAutoFit/>
          </a:bodyPr>
          <a:lstStyle/>
          <a:p>
            <a:r>
              <a:rPr lang="en-US" sz="2800" dirty="0"/>
              <a:t>STUDENT NAME</a:t>
            </a:r>
            <a:r>
              <a:rPr lang="en-US" sz="2800" dirty="0" smtClean="0"/>
              <a:t>:  </a:t>
            </a:r>
            <a:r>
              <a:rPr lang="en-US" sz="2800" dirty="0" smtClean="0">
                <a:solidFill>
                  <a:srgbClr val="0070C0"/>
                </a:solidFill>
              </a:rPr>
              <a:t>Rishitha Gogineni</a:t>
            </a:r>
            <a:endParaRPr lang="en-US" sz="2800" dirty="0">
              <a:solidFill>
                <a:srgbClr val="0070C0"/>
              </a:solidFill>
            </a:endParaRPr>
          </a:p>
          <a:p>
            <a:r>
              <a:rPr lang="en-US" sz="2800" dirty="0"/>
              <a:t>REGISTER NO</a:t>
            </a:r>
            <a:r>
              <a:rPr lang="en-US" sz="2800" smtClean="0"/>
              <a:t>:  </a:t>
            </a:r>
            <a:r>
              <a:rPr lang="en-US" sz="2800" smtClean="0">
                <a:solidFill>
                  <a:srgbClr val="0070C0"/>
                </a:solidFill>
              </a:rPr>
              <a:t>312216144</a:t>
            </a:r>
            <a:endParaRPr lang="en-US" sz="2800" dirty="0">
              <a:solidFill>
                <a:srgbClr val="0070C0"/>
              </a:solidFill>
            </a:endParaRPr>
          </a:p>
          <a:p>
            <a:r>
              <a:rPr lang="en-US" sz="2800" dirty="0"/>
              <a:t>DEPARTMENT</a:t>
            </a:r>
            <a:r>
              <a:rPr lang="en-US" sz="2800" dirty="0" smtClean="0"/>
              <a:t>:</a:t>
            </a:r>
            <a:r>
              <a:rPr lang="en-US" sz="2800" dirty="0" smtClean="0">
                <a:solidFill>
                  <a:srgbClr val="0070C0"/>
                </a:solidFill>
              </a:rPr>
              <a:t> 3</a:t>
            </a:r>
            <a:r>
              <a:rPr lang="en-US" sz="2800" baseline="30000" dirty="0" smtClean="0">
                <a:solidFill>
                  <a:srgbClr val="0070C0"/>
                </a:solidFill>
              </a:rPr>
              <a:t>rd</a:t>
            </a:r>
            <a:r>
              <a:rPr lang="en-US" sz="2800" dirty="0" smtClean="0">
                <a:solidFill>
                  <a:srgbClr val="0070C0"/>
                </a:solidFill>
              </a:rPr>
              <a:t>  B.com(A&amp;F) </a:t>
            </a:r>
            <a:endParaRPr lang="en-US" sz="2800" dirty="0">
              <a:solidFill>
                <a:srgbClr val="0070C0"/>
              </a:solidFill>
            </a:endParaRPr>
          </a:p>
          <a:p>
            <a:r>
              <a:rPr lang="en-US" sz="2800" dirty="0" smtClean="0"/>
              <a:t>COLLEGE: </a:t>
            </a:r>
            <a:r>
              <a:rPr lang="en-US" sz="2800" dirty="0" smtClean="0">
                <a:solidFill>
                  <a:srgbClr val="0070C0"/>
                </a:solidFill>
              </a:rPr>
              <a:t> Shri shankarla sundarbai shasun jain college for women </a:t>
            </a:r>
            <a:endParaRPr lang="en-US" sz="2800" dirty="0">
              <a:solidFill>
                <a:srgbClr val="0070C0"/>
              </a:solidFill>
            </a:endParaRPr>
          </a:p>
          <a:p>
            <a:r>
              <a:rPr lang="en-US" sz="2800" dirty="0">
                <a:solidFill>
                  <a:srgbClr val="0070C0"/>
                </a:solidFill>
              </a:rPr>
              <a:t>           </a:t>
            </a:r>
            <a:endParaRPr lang="en-IN" sz="2800" dirty="0">
              <a:solidFill>
                <a:srgbClr val="0070C0"/>
              </a:solidFill>
            </a:endParaRPr>
          </a:p>
        </p:txBody>
      </p:sp>
    </p:spTree>
  </p:cSld>
  <p:clrMapOvr>
    <a:masterClrMapping/>
  </p:clrMapOvr>
  <p:transition>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7" name="Rectangle 6"/>
          <p:cNvSpPr/>
          <p:nvPr/>
        </p:nvSpPr>
        <p:spPr>
          <a:xfrm>
            <a:off x="1219200" y="1371604"/>
            <a:ext cx="7391400" cy="4893647"/>
          </a:xfrm>
          <a:prstGeom prst="rect">
            <a:avLst/>
          </a:prstGeom>
        </p:spPr>
        <p:txBody>
          <a:bodyPr wrap="square">
            <a:spAutoFit/>
          </a:bodyPr>
          <a:lstStyle/>
          <a:p>
            <a:pPr marL="342900" indent="-342900" algn="just">
              <a:buAutoNum type="arabicPeriod"/>
            </a:pPr>
            <a:r>
              <a:rPr lang="en-IN" sz="2400" b="1" u="sng" dirty="0" smtClean="0">
                <a:solidFill>
                  <a:srgbClr val="FF0000"/>
                </a:solidFill>
                <a:latin typeface="Times New Roman" panose="02020603050405020304" pitchFamily="18" charset="0"/>
                <a:cs typeface="Times New Roman" panose="02020603050405020304" pitchFamily="18" charset="0"/>
              </a:rPr>
              <a:t> Data Collection: </a:t>
            </a:r>
            <a:endParaRPr lang="en-IN" sz="2400" b="1" u="sng" dirty="0" smtClean="0">
              <a:solidFill>
                <a:srgbClr val="FF0000"/>
              </a:solidFill>
              <a:latin typeface="Times New Roman" panose="02020603050405020304" pitchFamily="18" charset="0"/>
              <a:cs typeface="Times New Roman" panose="02020603050405020304" pitchFamily="18" charset="0"/>
            </a:endParaRPr>
          </a:p>
          <a:p>
            <a:pPr marL="342900" indent="-342900" algn="just"/>
            <a:r>
              <a:rPr lang="en-IN" sz="2400" b="1" i="1" dirty="0" smtClean="0">
                <a:latin typeface="Times New Roman" panose="02020603050405020304" pitchFamily="18" charset="0"/>
                <a:cs typeface="Times New Roman" panose="02020603050405020304" pitchFamily="18" charset="0"/>
              </a:rPr>
              <a:t>                   </a:t>
            </a:r>
            <a:r>
              <a:rPr lang="en-IN" sz="2400" b="1" i="1" dirty="0" smtClean="0">
                <a:solidFill>
                  <a:srgbClr val="002060"/>
                </a:solidFill>
                <a:latin typeface="Times New Roman" panose="02020603050405020304" pitchFamily="18" charset="0"/>
                <a:cs typeface="Times New Roman" panose="02020603050405020304" pitchFamily="18" charset="0"/>
              </a:rPr>
              <a:t>Data sourced from Edunet dashboard. </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r>
              <a:rPr lang="en-IN" sz="2400" b="1" i="1" dirty="0" smtClean="0">
                <a:latin typeface="Times New Roman" panose="02020603050405020304" pitchFamily="18" charset="0"/>
                <a:cs typeface="Times New Roman" panose="02020603050405020304" pitchFamily="18" charset="0"/>
              </a:rPr>
              <a:t> </a:t>
            </a:r>
            <a:r>
              <a:rPr lang="en-IN" sz="2400" b="1" i="1" dirty="0" smtClean="0">
                <a:solidFill>
                  <a:srgbClr val="FF0000"/>
                </a:solidFill>
                <a:latin typeface="Times New Roman" panose="02020603050405020304" pitchFamily="18" charset="0"/>
                <a:cs typeface="Times New Roman" panose="02020603050405020304" pitchFamily="18" charset="0"/>
              </a:rPr>
              <a:t>2.  </a:t>
            </a:r>
            <a:r>
              <a:rPr lang="en-IN" sz="2400" b="1" u="sng" dirty="0" smtClean="0">
                <a:solidFill>
                  <a:srgbClr val="FF0000"/>
                </a:solidFill>
                <a:latin typeface="Times New Roman" panose="02020603050405020304" pitchFamily="18" charset="0"/>
                <a:cs typeface="Times New Roman" panose="02020603050405020304" pitchFamily="18" charset="0"/>
              </a:rPr>
              <a:t>Feature Collection</a:t>
            </a:r>
            <a:r>
              <a:rPr lang="en-IN" sz="2400" b="1" i="1" dirty="0" smtClean="0">
                <a:solidFill>
                  <a:srgbClr val="FF0000"/>
                </a:solidFill>
                <a:latin typeface="Times New Roman" panose="02020603050405020304" pitchFamily="18" charset="0"/>
                <a:cs typeface="Times New Roman" panose="02020603050405020304" pitchFamily="18" charset="0"/>
              </a:rPr>
              <a:t>:</a:t>
            </a:r>
            <a:endParaRPr lang="en-IN" sz="2400" b="1" i="1" dirty="0" smtClean="0">
              <a:solidFill>
                <a:srgbClr val="FF0000"/>
              </a:solidFill>
              <a:latin typeface="Times New Roman" panose="02020603050405020304" pitchFamily="18" charset="0"/>
              <a:cs typeface="Times New Roman" panose="02020603050405020304" pitchFamily="18" charset="0"/>
            </a:endParaRPr>
          </a:p>
          <a:p>
            <a:pPr marL="342900" indent="-342900" algn="just"/>
            <a:r>
              <a:rPr lang="en-IN" sz="2400" b="1" i="1" dirty="0" smtClean="0">
                <a:latin typeface="Times New Roman" panose="02020603050405020304" pitchFamily="18" charset="0"/>
                <a:cs typeface="Times New Roman" panose="02020603050405020304" pitchFamily="18" charset="0"/>
              </a:rPr>
              <a:t>                   </a:t>
            </a:r>
            <a:r>
              <a:rPr lang="en-IN" sz="2400" b="1" i="1" dirty="0" smtClean="0">
                <a:solidFill>
                  <a:srgbClr val="002060"/>
                </a:solidFill>
                <a:latin typeface="Times New Roman" panose="02020603050405020304" pitchFamily="18" charset="0"/>
                <a:cs typeface="Times New Roman" panose="02020603050405020304" pitchFamily="18" charset="0"/>
              </a:rPr>
              <a:t>The listed 10 features selected for analysis.  </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r>
              <a:rPr lang="en-IN" sz="2400" b="1" i="1" dirty="0" smtClean="0">
                <a:solidFill>
                  <a:srgbClr val="FF0000"/>
                </a:solidFill>
                <a:latin typeface="Times New Roman" panose="02020603050405020304" pitchFamily="18" charset="0"/>
                <a:cs typeface="Times New Roman" panose="02020603050405020304" pitchFamily="18" charset="0"/>
              </a:rPr>
              <a:t>3.  </a:t>
            </a:r>
            <a:r>
              <a:rPr lang="en-IN" sz="2400" b="1" u="sng" dirty="0" smtClean="0">
                <a:solidFill>
                  <a:srgbClr val="FF0000"/>
                </a:solidFill>
                <a:latin typeface="Times New Roman" panose="02020603050405020304" pitchFamily="18" charset="0"/>
                <a:cs typeface="Times New Roman" panose="02020603050405020304" pitchFamily="18" charset="0"/>
              </a:rPr>
              <a:t>Data Cleaning:</a:t>
            </a:r>
            <a:endParaRPr lang="en-IN" sz="2400" b="1" u="sng" dirty="0" smtClean="0">
              <a:solidFill>
                <a:srgbClr val="FF0000"/>
              </a:solidFill>
              <a:latin typeface="Times New Roman" panose="02020603050405020304" pitchFamily="18" charset="0"/>
              <a:cs typeface="Times New Roman" panose="02020603050405020304" pitchFamily="18" charset="0"/>
            </a:endParaRPr>
          </a:p>
          <a:p>
            <a:pPr marL="342900" indent="-342900" algn="just"/>
            <a:r>
              <a:rPr lang="en-IN" sz="2400" b="1" i="1" dirty="0" smtClean="0">
                <a:latin typeface="Times New Roman" panose="02020603050405020304" pitchFamily="18" charset="0"/>
                <a:cs typeface="Times New Roman" panose="02020603050405020304" pitchFamily="18" charset="0"/>
              </a:rPr>
              <a:t>                   </a:t>
            </a:r>
            <a:r>
              <a:rPr lang="en-IN" sz="2400" b="1" i="1" dirty="0" smtClean="0">
                <a:solidFill>
                  <a:srgbClr val="002060"/>
                </a:solidFill>
                <a:latin typeface="Times New Roman" panose="02020603050405020304" pitchFamily="18" charset="0"/>
                <a:cs typeface="Times New Roman" panose="02020603050405020304" pitchFamily="18" charset="0"/>
              </a:rPr>
              <a:t>Handling missing values.  </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r>
              <a:rPr lang="en-IN" sz="2400" b="1" i="1" dirty="0" smtClean="0">
                <a:solidFill>
                  <a:srgbClr val="FF0000"/>
                </a:solidFill>
                <a:latin typeface="Times New Roman" panose="02020603050405020304" pitchFamily="18" charset="0"/>
                <a:cs typeface="Times New Roman" panose="02020603050405020304" pitchFamily="18" charset="0"/>
              </a:rPr>
              <a:t>4.  </a:t>
            </a:r>
            <a:r>
              <a:rPr lang="en-IN" sz="2400" b="1" u="sng" dirty="0" smtClean="0">
                <a:solidFill>
                  <a:srgbClr val="FF0000"/>
                </a:solidFill>
                <a:latin typeface="Times New Roman" panose="02020603050405020304" pitchFamily="18" charset="0"/>
                <a:cs typeface="Times New Roman" panose="02020603050405020304" pitchFamily="18" charset="0"/>
              </a:rPr>
              <a:t>Calculation of Performance Level</a:t>
            </a:r>
            <a:r>
              <a:rPr lang="en-IN" sz="2400" b="1" i="1" dirty="0" smtClean="0">
                <a:solidFill>
                  <a:srgbClr val="FF0000"/>
                </a:solidFill>
                <a:latin typeface="Times New Roman" panose="02020603050405020304" pitchFamily="18" charset="0"/>
                <a:cs typeface="Times New Roman" panose="02020603050405020304" pitchFamily="18" charset="0"/>
              </a:rPr>
              <a:t>:</a:t>
            </a:r>
            <a:endParaRPr lang="en-IN" sz="2400" b="1" i="1" dirty="0" smtClean="0">
              <a:solidFill>
                <a:srgbClr val="FF0000"/>
              </a:solidFill>
              <a:latin typeface="Times New Roman" panose="02020603050405020304" pitchFamily="18" charset="0"/>
              <a:cs typeface="Times New Roman" panose="02020603050405020304" pitchFamily="18" charset="0"/>
            </a:endParaRPr>
          </a:p>
          <a:p>
            <a:pPr marL="342900" indent="-342900" algn="just"/>
            <a:r>
              <a:rPr lang="en-IN" sz="2400" b="1" i="1" dirty="0" smtClean="0">
                <a:solidFill>
                  <a:srgbClr val="002060"/>
                </a:solidFill>
                <a:latin typeface="Times New Roman" panose="02020603050405020304" pitchFamily="18" charset="0"/>
                <a:cs typeface="Times New Roman" panose="02020603050405020304" pitchFamily="18" charset="0"/>
              </a:rPr>
              <a:t>                  Using employee rating to determine performance. </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r>
              <a:rPr lang="en-IN" sz="2400" b="1" i="1" dirty="0" smtClean="0">
                <a:solidFill>
                  <a:srgbClr val="002060"/>
                </a:solidFill>
                <a:latin typeface="Times New Roman" panose="02020603050405020304" pitchFamily="18" charset="0"/>
                <a:cs typeface="Times New Roman" panose="02020603050405020304" pitchFamily="18" charset="0"/>
              </a:rPr>
              <a:t> </a:t>
            </a:r>
            <a:r>
              <a:rPr lang="en-IN" sz="2400" b="1" i="1" dirty="0" smtClean="0">
                <a:solidFill>
                  <a:srgbClr val="FF0000"/>
                </a:solidFill>
                <a:latin typeface="Times New Roman" panose="02020603050405020304" pitchFamily="18" charset="0"/>
                <a:cs typeface="Times New Roman" panose="02020603050405020304" pitchFamily="18" charset="0"/>
              </a:rPr>
              <a:t>5.  </a:t>
            </a:r>
            <a:r>
              <a:rPr lang="en-IN" sz="2400" b="1" u="sng" dirty="0" smtClean="0">
                <a:solidFill>
                  <a:srgbClr val="FF0000"/>
                </a:solidFill>
                <a:latin typeface="Times New Roman" panose="02020603050405020304" pitchFamily="18" charset="0"/>
                <a:cs typeface="Times New Roman" panose="02020603050405020304" pitchFamily="18" charset="0"/>
              </a:rPr>
              <a:t>Summary of Pivot Level: </a:t>
            </a:r>
            <a:endParaRPr lang="en-IN" sz="2400" b="1" u="sng" dirty="0" smtClean="0">
              <a:solidFill>
                <a:srgbClr val="FF0000"/>
              </a:solidFill>
              <a:latin typeface="Times New Roman" panose="02020603050405020304" pitchFamily="18" charset="0"/>
              <a:cs typeface="Times New Roman" panose="02020603050405020304" pitchFamily="18" charset="0"/>
            </a:endParaRPr>
          </a:p>
          <a:p>
            <a:pPr marL="342900" indent="-342900" algn="just"/>
            <a:r>
              <a:rPr lang="en-IN" sz="2400" b="1" i="1" dirty="0" smtClean="0">
                <a:solidFill>
                  <a:srgbClr val="002060"/>
                </a:solidFill>
                <a:latin typeface="Times New Roman" panose="02020603050405020304" pitchFamily="18" charset="0"/>
                <a:cs typeface="Times New Roman" panose="02020603050405020304" pitchFamily="18" charset="0"/>
              </a:rPr>
              <a:t>                  Organizing data using pivot tables. </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r>
              <a:rPr lang="en-IN" sz="2400" b="1" i="1" dirty="0" smtClean="0">
                <a:solidFill>
                  <a:srgbClr val="002060"/>
                </a:solidFill>
                <a:latin typeface="Times New Roman" panose="02020603050405020304" pitchFamily="18" charset="0"/>
                <a:cs typeface="Times New Roman" panose="02020603050405020304" pitchFamily="18" charset="0"/>
              </a:rPr>
              <a:t> </a:t>
            </a:r>
            <a:r>
              <a:rPr lang="en-IN" sz="2400" b="1" i="1" dirty="0" smtClean="0">
                <a:solidFill>
                  <a:srgbClr val="FF0000"/>
                </a:solidFill>
                <a:latin typeface="Times New Roman" panose="02020603050405020304" pitchFamily="18" charset="0"/>
                <a:cs typeface="Times New Roman" panose="02020603050405020304" pitchFamily="18" charset="0"/>
              </a:rPr>
              <a:t>6.  </a:t>
            </a:r>
            <a:r>
              <a:rPr lang="en-IN" sz="2400" b="1" u="sng" dirty="0" smtClean="0">
                <a:solidFill>
                  <a:srgbClr val="FF0000"/>
                </a:solidFill>
                <a:latin typeface="Times New Roman" panose="02020603050405020304" pitchFamily="18" charset="0"/>
                <a:cs typeface="Times New Roman" panose="02020603050405020304" pitchFamily="18" charset="0"/>
              </a:rPr>
              <a:t>Visualization: </a:t>
            </a:r>
            <a:endParaRPr lang="en-IN" sz="2400" b="1" u="sng" dirty="0" smtClean="0">
              <a:solidFill>
                <a:srgbClr val="FF0000"/>
              </a:solidFill>
              <a:latin typeface="Times New Roman" panose="02020603050405020304" pitchFamily="18" charset="0"/>
              <a:cs typeface="Times New Roman" panose="02020603050405020304" pitchFamily="18" charset="0"/>
            </a:endParaRPr>
          </a:p>
          <a:p>
            <a:pPr marL="342900" indent="-342900" algn="just"/>
            <a:r>
              <a:rPr lang="en-IN" sz="2400" b="1" i="1" dirty="0" smtClean="0">
                <a:solidFill>
                  <a:srgbClr val="002060"/>
                </a:solidFill>
                <a:latin typeface="Times New Roman" panose="02020603050405020304" pitchFamily="18" charset="0"/>
                <a:cs typeface="Times New Roman" panose="02020603050405020304" pitchFamily="18" charset="0"/>
              </a:rPr>
              <a:t>                 Graphical representation using pivot tables</a:t>
            </a:r>
            <a:r>
              <a:rPr lang="en-IN" sz="2400" b="1" i="1" dirty="0" smtClean="0">
                <a:latin typeface="Times New Roman" panose="02020603050405020304" pitchFamily="18" charset="0"/>
                <a:cs typeface="Times New Roman" panose="02020603050405020304" pitchFamily="18" charset="0"/>
              </a:rPr>
              <a:t>.</a:t>
            </a:r>
            <a:endParaRPr lang="en-IN" sz="2400" b="1" i="1" dirty="0">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1" y="426061"/>
            <a:ext cx="5178901" cy="47513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9" y="6483613"/>
            <a:ext cx="485775" cy="181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Rectangle 7"/>
          <p:cNvSpPr/>
          <p:nvPr/>
        </p:nvSpPr>
        <p:spPr>
          <a:xfrm>
            <a:off x="762000" y="1676402"/>
            <a:ext cx="7467600" cy="923330"/>
          </a:xfrm>
          <a:prstGeom prst="rect">
            <a:avLst/>
          </a:prstGeom>
        </p:spPr>
        <p:txBody>
          <a:bodyPr wrap="square">
            <a:spAutoFit/>
          </a:bodyPr>
          <a:lstStyle/>
          <a:p>
            <a:r>
              <a:rPr lang="en-IN" dirty="0" smtClean="0"/>
              <a:t>=IF(AND(Z8&gt;=5),"VERY HIGH",IF(AND(Z8&gt;=4),"HIGH",IF(AND(Z8&gt;=3),"MED","LOW")))</a:t>
            </a:r>
            <a:endParaRPr lang="en-IN" dirty="0" smtClean="0"/>
          </a:p>
          <a:p>
            <a:endParaRPr lang="en-IN" dirty="0"/>
          </a:p>
        </p:txBody>
      </p:sp>
      <p:graphicFrame>
        <p:nvGraphicFramePr>
          <p:cNvPr id="10" name="Chart 9"/>
          <p:cNvGraphicFramePr/>
          <p:nvPr/>
        </p:nvGraphicFramePr>
        <p:xfrm>
          <a:off x="4876802" y="1905004"/>
          <a:ext cx="5372100" cy="370522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Chart 10"/>
          <p:cNvGraphicFramePr/>
          <p:nvPr/>
        </p:nvGraphicFramePr>
        <p:xfrm>
          <a:off x="0" y="2895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295404"/>
            <a:ext cx="7162800" cy="4524315"/>
          </a:xfrm>
          <a:prstGeom prst="rect">
            <a:avLst/>
          </a:prstGeom>
        </p:spPr>
        <p:txBody>
          <a:bodyPr wrap="square">
            <a:spAutoFit/>
          </a:bodyPr>
          <a:lstStyle/>
          <a:p>
            <a:pPr algn="just">
              <a:lnSpc>
                <a:spcPct val="150000"/>
              </a:lnSpc>
            </a:pPr>
            <a:r>
              <a:rPr lang="en-IN" sz="2400" b="1" i="1" dirty="0" smtClean="0">
                <a:solidFill>
                  <a:srgbClr val="002060"/>
                </a:solidFill>
                <a:latin typeface="Times New Roman" panose="02020603050405020304" pitchFamily="18" charset="0"/>
                <a:cs typeface="Times New Roman" panose="02020603050405020304" pitchFamily="18" charset="0"/>
              </a:rPr>
              <a:t>The employee data analysis conducted using Excel has provided valuable insights into workforce performance and trends within the organization. By systematically collecting, cleaning, and analyzing key employee data, we have been able to:</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IN" sz="2400" b="1" i="1" dirty="0" smtClean="0">
                <a:solidFill>
                  <a:srgbClr val="002060"/>
                </a:solidFill>
                <a:latin typeface="Times New Roman" panose="02020603050405020304" pitchFamily="18" charset="0"/>
                <a:cs typeface="Times New Roman" panose="02020603050405020304" pitchFamily="18" charset="0"/>
              </a:rPr>
              <a:t>Identify Performance Trends </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lnSpc>
                <a:spcPct val="150000"/>
              </a:lnSpc>
            </a:pPr>
            <a:r>
              <a:rPr lang="en-IN" sz="2400" b="1" i="1" dirty="0" smtClean="0">
                <a:solidFill>
                  <a:srgbClr val="002060"/>
                </a:solidFill>
                <a:latin typeface="Times New Roman" panose="02020603050405020304" pitchFamily="18" charset="0"/>
                <a:cs typeface="Times New Roman" panose="02020603050405020304" pitchFamily="18" charset="0"/>
              </a:rPr>
              <a:t> 2. Highlight Key Metrics</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lnSpc>
                <a:spcPct val="150000"/>
              </a:lnSpc>
            </a:pPr>
            <a:r>
              <a:rPr lang="en-IN" sz="2400" b="1" i="1" dirty="0" smtClean="0">
                <a:solidFill>
                  <a:srgbClr val="002060"/>
                </a:solidFill>
                <a:latin typeface="Times New Roman" panose="02020603050405020304" pitchFamily="18" charset="0"/>
                <a:cs typeface="Times New Roman" panose="02020603050405020304" pitchFamily="18" charset="0"/>
              </a:rPr>
              <a:t>3. Utilize Advanced Excel Tools</a:t>
            </a:r>
            <a:endParaRPr lang="en-IN" sz="24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739778" y="829630"/>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anose="02020603050405020304" pitchFamily="18" charset="0"/>
                <a:cs typeface="Times New Roman" panose="02020603050405020304" pitchFamily="18" charset="0"/>
              </a:rPr>
              <a:t>PROJECT</a:t>
            </a:r>
            <a:r>
              <a:rPr sz="3600" spc="-8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TITLE</a:t>
            </a:r>
            <a:endParaRPr sz="36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3" y="2123271"/>
            <a:ext cx="8593228" cy="1446550"/>
          </a:xfrm>
          <a:prstGeom prst="rect">
            <a:avLst/>
          </a:prstGeom>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b="1" i="1" dirty="0">
                <a:solidFill>
                  <a:srgbClr val="7030A0"/>
                </a:solidFill>
                <a:latin typeface="Times New Roman" panose="02020603050405020304" pitchFamily="18" charset="0"/>
                <a:cs typeface="Times New Roman" panose="02020603050405020304" pitchFamily="18" charset="0"/>
              </a:rPr>
              <a:t>Employee Performance Analysis using Excel</a:t>
            </a:r>
            <a:endParaRPr lang="en-IN" sz="2800" i="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49" y="6134100"/>
            <a:ext cx="247651" cy="247650"/>
          </a:xfrm>
          <a:prstGeom prst="rect">
            <a:avLst/>
          </a:prstGeom>
        </p:spPr>
      </p:pic>
      <p:pic>
        <p:nvPicPr>
          <p:cNvPr id="20" name="object 20"/>
          <p:cNvPicPr/>
          <p:nvPr/>
        </p:nvPicPr>
        <p:blipFill>
          <a:blip r:embed="rId2" cstate="print"/>
          <a:stretch>
            <a:fillRect/>
          </a:stretch>
        </p:blipFill>
        <p:spPr>
          <a:xfrm>
            <a:off x="9753600" y="3505200"/>
            <a:ext cx="2438400" cy="3352800"/>
          </a:xfrm>
          <a:prstGeom prst="rect">
            <a:avLst/>
          </a:prstGeom>
        </p:spPr>
      </p:pic>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a:t>
            </a:r>
            <a:endParaRPr sz="4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362200" y="733248"/>
            <a:ext cx="5029200" cy="6124754"/>
          </a:xfrm>
          <a:prstGeom prst="rect">
            <a:avLst/>
          </a:prstGeom>
          <a:noFill/>
        </p:spPr>
        <p:txBody>
          <a:bodyPr wrap="square" rtlCol="0" anchor="ctr">
            <a:spAutoFit/>
          </a:bodyPr>
          <a:lstStyle/>
          <a:p>
            <a:pPr algn="l"/>
            <a:endParaRPr lang="en-US" sz="2800" b="0" i="0"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Problem Statement</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Project Overview</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End Users</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Our Solution And Proposition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latin typeface="Times New Roman" panose="02020603050405020304" pitchFamily="18" charset="0"/>
                <a:cs typeface="Times New Roman" panose="02020603050405020304" pitchFamily="18" charset="0"/>
              </a:rPr>
              <a:t> Dataset Description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Modelling Approach</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Results And </a:t>
            </a:r>
            <a:r>
              <a:rPr lang="en-US" sz="2800" b="1" i="1" dirty="0" smtClean="0">
                <a:solidFill>
                  <a:srgbClr val="002060"/>
                </a:solidFill>
                <a:latin typeface="Times New Roman" panose="02020603050405020304" pitchFamily="18" charset="0"/>
                <a:cs typeface="Times New Roman" panose="02020603050405020304" pitchFamily="18" charset="0"/>
              </a:rPr>
              <a:t>Discussion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Conclusion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1" cstate="print"/>
          <a:stretch>
            <a:fillRect/>
          </a:stretch>
        </p:blipFill>
        <p:spPr>
          <a:xfrm>
            <a:off x="8686800" y="2971800"/>
            <a:ext cx="2762251" cy="3257550"/>
          </a:xfrm>
          <a:prstGeom prst="rect">
            <a:avLst/>
          </a:prstGeom>
        </p:spPr>
      </p:pic>
      <p:sp>
        <p:nvSpPr>
          <p:cNvPr id="7" name="object 7"/>
          <p:cNvSpPr txBox="1">
            <a:spLocks noGrp="1"/>
          </p:cNvSpPr>
          <p:nvPr>
            <p:ph type="title"/>
          </p:nvPr>
        </p:nvSpPr>
        <p:spPr>
          <a:xfrm>
            <a:off x="834072" y="575056"/>
            <a:ext cx="5636895" cy="19787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Rectangle 10"/>
          <p:cNvSpPr/>
          <p:nvPr/>
        </p:nvSpPr>
        <p:spPr>
          <a:xfrm>
            <a:off x="685800" y="2057401"/>
            <a:ext cx="7620000" cy="3970318"/>
          </a:xfrm>
          <a:prstGeom prst="rect">
            <a:avLst/>
          </a:prstGeom>
        </p:spPr>
        <p:txBody>
          <a:bodyPr wrap="square" anchor="ctr">
            <a:spAutoFit/>
          </a:bodyPr>
          <a:lstStyle/>
          <a:p>
            <a:pPr algn="just"/>
            <a:r>
              <a:rPr lang="en-IN" sz="2800" b="1" i="1" dirty="0" smtClean="0">
                <a:solidFill>
                  <a:srgbClr val="002060"/>
                </a:solidFill>
                <a:latin typeface="Times New Roman" panose="02020603050405020304" pitchFamily="18" charset="0"/>
                <a:cs typeface="Times New Roman" panose="02020603050405020304"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1" cstate="print"/>
          <a:stretch>
            <a:fillRect/>
          </a:stretch>
        </p:blipFill>
        <p:spPr>
          <a:xfrm>
            <a:off x="8305800" y="2743200"/>
            <a:ext cx="3533775" cy="3810000"/>
          </a:xfrm>
          <a:prstGeom prst="rect">
            <a:avLst/>
          </a:prstGeom>
        </p:spPr>
      </p:pic>
      <p:sp>
        <p:nvSpPr>
          <p:cNvPr id="7" name="object 7"/>
          <p:cNvSpPr txBox="1">
            <a:spLocks noGrp="1"/>
          </p:cNvSpPr>
          <p:nvPr>
            <p:ph type="title"/>
          </p:nvPr>
        </p:nvSpPr>
        <p:spPr>
          <a:xfrm>
            <a:off x="739777" y="829627"/>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4"/>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066800" y="2209804"/>
            <a:ext cx="6781800" cy="3477875"/>
          </a:xfrm>
          <a:prstGeom prst="rect">
            <a:avLst/>
          </a:prstGeom>
        </p:spPr>
        <p:txBody>
          <a:bodyPr wrap="square">
            <a:spAutoFit/>
          </a:bodyPr>
          <a:lstStyle/>
          <a:p>
            <a:pPr algn="just"/>
            <a:r>
              <a:rPr lang="en-IN" sz="2000" b="1" i="1" dirty="0" smtClean="0">
                <a:solidFill>
                  <a:srgbClr val="002060"/>
                </a:solidFill>
                <a:latin typeface="Times New Roman" panose="02020603050405020304" pitchFamily="18" charset="0"/>
                <a:cs typeface="Times New Roman" panose="02020603050405020304"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lang="en-IN" sz="20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4"/>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Rectangle 8"/>
          <p:cNvSpPr/>
          <p:nvPr/>
        </p:nvSpPr>
        <p:spPr>
          <a:xfrm>
            <a:off x="1219200" y="1752601"/>
            <a:ext cx="8077200" cy="4616648"/>
          </a:xfrm>
          <a:prstGeom prst="rect">
            <a:avLst/>
          </a:prstGeom>
        </p:spPr>
        <p:txBody>
          <a:bodyPr wrap="square">
            <a:spAutoFit/>
          </a:bodyPr>
          <a:lstStyle/>
          <a:p>
            <a:pPr algn="just">
              <a:lnSpc>
                <a:spcPct val="150000"/>
              </a:lnSpc>
            </a:pPr>
            <a:r>
              <a:rPr lang="en-IN" sz="2800" b="1" i="1" dirty="0" smtClean="0">
                <a:solidFill>
                  <a:srgbClr val="002060"/>
                </a:solidFill>
                <a:latin typeface="Times New Roman" panose="02020603050405020304" pitchFamily="18" charset="0"/>
                <a:cs typeface="Times New Roman" panose="02020603050405020304" pitchFamily="18" charset="0"/>
              </a:rPr>
              <a:t>1. Human Resources (HR) Departments</a:t>
            </a:r>
            <a:endParaRPr lang="en-IN" sz="2800" b="1" i="1" dirty="0" smtClean="0">
              <a:solidFill>
                <a:srgbClr val="002060"/>
              </a:solidFill>
              <a:latin typeface="Times New Roman" panose="02020603050405020304" pitchFamily="18" charset="0"/>
              <a:cs typeface="Times New Roman" panose="02020603050405020304" pitchFamily="18" charset="0"/>
            </a:endParaRPr>
          </a:p>
          <a:p>
            <a:pPr algn="just">
              <a:lnSpc>
                <a:spcPct val="150000"/>
              </a:lnSpc>
            </a:pPr>
            <a:r>
              <a:rPr lang="en-IN" sz="2800" b="1" i="1" dirty="0" smtClean="0">
                <a:solidFill>
                  <a:srgbClr val="002060"/>
                </a:solidFill>
                <a:latin typeface="Times New Roman" panose="02020603050405020304" pitchFamily="18" charset="0"/>
                <a:cs typeface="Times New Roman" panose="02020603050405020304" pitchFamily="18" charset="0"/>
              </a:rPr>
              <a:t>2. Managers and Supervisors</a:t>
            </a:r>
            <a:endParaRPr lang="en-IN" sz="2800" b="1" i="1" dirty="0" smtClean="0">
              <a:solidFill>
                <a:srgbClr val="002060"/>
              </a:solidFill>
              <a:latin typeface="Times New Roman" panose="02020603050405020304" pitchFamily="18" charset="0"/>
              <a:cs typeface="Times New Roman" panose="02020603050405020304" pitchFamily="18" charset="0"/>
            </a:endParaRPr>
          </a:p>
          <a:p>
            <a:pPr algn="just">
              <a:lnSpc>
                <a:spcPct val="150000"/>
              </a:lnSpc>
            </a:pPr>
            <a:r>
              <a:rPr lang="en-IN" sz="2800" b="1" i="1" dirty="0" smtClean="0">
                <a:solidFill>
                  <a:srgbClr val="002060"/>
                </a:solidFill>
                <a:latin typeface="Times New Roman" panose="02020603050405020304" pitchFamily="18" charset="0"/>
                <a:cs typeface="Times New Roman" panose="02020603050405020304" pitchFamily="18" charset="0"/>
              </a:rPr>
              <a:t>3. Executives and Senior Management</a:t>
            </a:r>
            <a:endParaRPr lang="en-IN" sz="2800" b="1" i="1" dirty="0" smtClean="0">
              <a:solidFill>
                <a:srgbClr val="002060"/>
              </a:solidFill>
              <a:latin typeface="Times New Roman" panose="02020603050405020304" pitchFamily="18" charset="0"/>
              <a:cs typeface="Times New Roman" panose="02020603050405020304" pitchFamily="18" charset="0"/>
            </a:endParaRPr>
          </a:p>
          <a:p>
            <a:pPr algn="just">
              <a:lnSpc>
                <a:spcPct val="150000"/>
              </a:lnSpc>
            </a:pPr>
            <a:r>
              <a:rPr lang="en-IN" sz="2800" b="1" i="1" dirty="0" smtClean="0">
                <a:solidFill>
                  <a:srgbClr val="002060"/>
                </a:solidFill>
                <a:latin typeface="Times New Roman" panose="02020603050405020304" pitchFamily="18" charset="0"/>
                <a:cs typeface="Times New Roman" panose="02020603050405020304" pitchFamily="18" charset="0"/>
              </a:rPr>
              <a:t>4. Employees</a:t>
            </a:r>
            <a:endParaRPr lang="en-IN" sz="2800" b="1" i="1" dirty="0" smtClean="0">
              <a:solidFill>
                <a:srgbClr val="002060"/>
              </a:solidFill>
              <a:latin typeface="Times New Roman" panose="02020603050405020304" pitchFamily="18" charset="0"/>
              <a:cs typeface="Times New Roman" panose="02020603050405020304" pitchFamily="18" charset="0"/>
            </a:endParaRPr>
          </a:p>
          <a:p>
            <a:pPr algn="just">
              <a:lnSpc>
                <a:spcPct val="150000"/>
              </a:lnSpc>
            </a:pPr>
            <a:r>
              <a:rPr lang="en-IN" sz="2800" b="1" i="1" dirty="0" smtClean="0">
                <a:solidFill>
                  <a:srgbClr val="002060"/>
                </a:solidFill>
                <a:latin typeface="Times New Roman" panose="02020603050405020304" pitchFamily="18" charset="0"/>
                <a:cs typeface="Times New Roman" panose="02020603050405020304" pitchFamily="18" charset="0"/>
              </a:rPr>
              <a:t>5. Training and Development Teams</a:t>
            </a:r>
            <a:endParaRPr lang="en-IN" sz="2800" b="1" i="1" dirty="0" smtClean="0">
              <a:solidFill>
                <a:srgbClr val="002060"/>
              </a:solidFill>
              <a:latin typeface="Times New Roman" panose="02020603050405020304" pitchFamily="18" charset="0"/>
              <a:cs typeface="Times New Roman" panose="02020603050405020304" pitchFamily="18" charset="0"/>
            </a:endParaRPr>
          </a:p>
          <a:p>
            <a:pPr algn="just">
              <a:lnSpc>
                <a:spcPct val="150000"/>
              </a:lnSpc>
            </a:pPr>
            <a:r>
              <a:rPr lang="en-IN" sz="2800" b="1" i="1" dirty="0" smtClean="0">
                <a:solidFill>
                  <a:srgbClr val="002060"/>
                </a:solidFill>
                <a:latin typeface="Times New Roman" panose="02020603050405020304" pitchFamily="18" charset="0"/>
                <a:cs typeface="Times New Roman" panose="02020603050405020304" pitchFamily="18" charset="0"/>
              </a:rPr>
              <a:t>6. Compensation and Benefits Teams</a:t>
            </a:r>
            <a:endParaRPr lang="en-IN" sz="2800" b="1" i="1" dirty="0" smtClean="0">
              <a:solidFill>
                <a:srgbClr val="002060"/>
              </a:solidFill>
              <a:latin typeface="Times New Roman" panose="02020603050405020304" pitchFamily="18" charset="0"/>
              <a:cs typeface="Times New Roman" panose="02020603050405020304" pitchFamily="18" charset="0"/>
            </a:endParaRPr>
          </a:p>
          <a:p>
            <a:pPr algn="just">
              <a:lnSpc>
                <a:spcPct val="150000"/>
              </a:lnSpc>
            </a:pPr>
            <a:r>
              <a:rPr lang="en-IN" sz="2800" b="1" i="1" dirty="0" smtClean="0">
                <a:solidFill>
                  <a:srgbClr val="002060"/>
                </a:solidFill>
                <a:latin typeface="Times New Roman" panose="02020603050405020304" pitchFamily="18" charset="0"/>
                <a:cs typeface="Times New Roman" panose="02020603050405020304" pitchFamily="18" charset="0"/>
              </a:rPr>
              <a:t>7. Consultants and Analysts</a:t>
            </a:r>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 y="3609975"/>
            <a:ext cx="2695575" cy="3248025"/>
          </a:xfrm>
          <a:prstGeom prst="rect">
            <a:avLst/>
          </a:prstGeom>
        </p:spPr>
      </p:pic>
      <p:sp>
        <p:nvSpPr>
          <p:cNvPr id="6" name="object 6"/>
          <p:cNvSpPr txBox="1">
            <a:spLocks noGrp="1"/>
          </p:cNvSpPr>
          <p:nvPr>
            <p:ph type="title"/>
          </p:nvPr>
        </p:nvSpPr>
        <p:spPr>
          <a:xfrm>
            <a:off x="558167" y="857886"/>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9" name="object 9"/>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Rectangle 9"/>
          <p:cNvSpPr/>
          <p:nvPr/>
        </p:nvSpPr>
        <p:spPr>
          <a:xfrm>
            <a:off x="609600" y="1981200"/>
            <a:ext cx="7239000" cy="1200329"/>
          </a:xfrm>
          <a:prstGeom prst="rect">
            <a:avLst/>
          </a:prstGeom>
        </p:spPr>
        <p:txBody>
          <a:bodyPr wrap="square" anchor="ctr">
            <a:spAutoFit/>
          </a:bodyPr>
          <a:lstStyle/>
          <a:p>
            <a:pPr algn="just"/>
            <a:r>
              <a:rPr lang="en-IN" sz="2400" b="1" i="1" dirty="0" smtClean="0">
                <a:latin typeface="Times New Roman" panose="02020603050405020304" pitchFamily="18" charset="0"/>
                <a:cs typeface="Times New Roman" panose="02020603050405020304" pitchFamily="18" charset="0"/>
              </a:rPr>
              <a:t>    </a:t>
            </a:r>
            <a:r>
              <a:rPr lang="en-IN" sz="2400" b="1" i="1" dirty="0" smtClean="0">
                <a:solidFill>
                  <a:srgbClr val="002060"/>
                </a:solidFill>
                <a:latin typeface="Times New Roman" panose="02020603050405020304" pitchFamily="18" charset="0"/>
                <a:cs typeface="Times New Roman" panose="02020603050405020304" pitchFamily="18" charset="0"/>
              </a:rPr>
              <a:t>Your solution leverages Excel to provide a comprehensive, user-friendly, and cost-effective approach to employee performance analysis.</a:t>
            </a:r>
            <a:endParaRPr lang="en-IN" sz="2400" b="1" i="1"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124200" y="3581400"/>
            <a:ext cx="6096000" cy="2369880"/>
          </a:xfrm>
          <a:prstGeom prst="rect">
            <a:avLst/>
          </a:prstGeom>
        </p:spPr>
        <p:txBody>
          <a:bodyPr wrap="square">
            <a:spAutoFit/>
          </a:bodyPr>
          <a:lstStyle/>
          <a:p>
            <a:r>
              <a:rPr lang="en-IN" sz="2800" b="1" dirty="0" smtClean="0"/>
              <a:t>Value Proposition:</a:t>
            </a:r>
            <a:endParaRPr lang="en-IN" sz="2800" b="1" dirty="0" smtClean="0"/>
          </a:p>
          <a:p>
            <a:pPr algn="just"/>
            <a:r>
              <a:rPr lang="en-IN" sz="2400" b="1" i="1" dirty="0" smtClean="0">
                <a:solidFill>
                  <a:srgbClr val="002060"/>
                </a:solidFill>
                <a:latin typeface="Times New Roman" panose="02020603050405020304" pitchFamily="18" charset="0"/>
                <a:cs typeface="Times New Roman" panose="02020603050405020304" pitchFamily="18" charset="0"/>
              </a:rPr>
              <a:t> 1. Cost-Effectiveness</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algn="just"/>
            <a:r>
              <a:rPr lang="en-IN" sz="2400" b="1" i="1" dirty="0" smtClean="0">
                <a:solidFill>
                  <a:srgbClr val="002060"/>
                </a:solidFill>
                <a:latin typeface="Times New Roman" panose="02020603050405020304" pitchFamily="18" charset="0"/>
                <a:cs typeface="Times New Roman" panose="02020603050405020304" pitchFamily="18" charset="0"/>
              </a:rPr>
              <a:t> 2. Ease of Use</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algn="just"/>
            <a:r>
              <a:rPr lang="en-IN" sz="2400" b="1" i="1" dirty="0" smtClean="0">
                <a:solidFill>
                  <a:srgbClr val="002060"/>
                </a:solidFill>
                <a:latin typeface="Times New Roman" panose="02020603050405020304" pitchFamily="18" charset="0"/>
                <a:cs typeface="Times New Roman" panose="02020603050405020304" pitchFamily="18" charset="0"/>
              </a:rPr>
              <a:t> 3. Data Management</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algn="just"/>
            <a:r>
              <a:rPr lang="en-IN" sz="2400" b="1" i="1" dirty="0" smtClean="0">
                <a:solidFill>
                  <a:srgbClr val="002060"/>
                </a:solidFill>
                <a:latin typeface="Times New Roman" panose="02020603050405020304" pitchFamily="18" charset="0"/>
                <a:cs typeface="Times New Roman" panose="02020603050405020304" pitchFamily="18" charset="0"/>
              </a:rPr>
              <a:t> 4. Customizable Analysis</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algn="just"/>
            <a:r>
              <a:rPr lang="en-IN" sz="2400" b="1" i="1" dirty="0" smtClean="0">
                <a:solidFill>
                  <a:srgbClr val="002060"/>
                </a:solidFill>
                <a:latin typeface="Times New Roman" panose="02020603050405020304" pitchFamily="18" charset="0"/>
                <a:cs typeface="Times New Roman" panose="02020603050405020304" pitchFamily="18" charset="0"/>
              </a:rPr>
              <a:t> 5. Real-Time Analysis</a:t>
            </a:r>
            <a:endParaRPr lang="en-IN" sz="2400" b="1" i="1" dirty="0" smtClean="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Rectangle 2"/>
          <p:cNvSpPr/>
          <p:nvPr/>
        </p:nvSpPr>
        <p:spPr>
          <a:xfrm>
            <a:off x="1066800" y="2514600"/>
            <a:ext cx="6096000" cy="4154984"/>
          </a:xfrm>
          <a:prstGeom prst="rect">
            <a:avLst/>
          </a:prstGeom>
        </p:spPr>
        <p:txBody>
          <a:bodyPr>
            <a:spAutoFit/>
          </a:bodyPr>
          <a:lstStyle/>
          <a:p>
            <a:pPr algn="just"/>
            <a:r>
              <a:rPr lang="en-IN" sz="2400" b="1" dirty="0" smtClean="0">
                <a:latin typeface="Times New Roman" panose="02020603050405020304" pitchFamily="18" charset="0"/>
                <a:cs typeface="Times New Roman" panose="02020603050405020304" pitchFamily="18" charset="0"/>
              </a:rPr>
              <a:t>Listed Features:</a:t>
            </a:r>
            <a:endParaRPr lang="en-IN" sz="2400" b="1" dirty="0" smtClean="0">
              <a:latin typeface="Times New Roman" panose="02020603050405020304" pitchFamily="18" charset="0"/>
              <a:cs typeface="Times New Roman" panose="02020603050405020304" pitchFamily="18" charset="0"/>
            </a:endParaRPr>
          </a:p>
          <a:p>
            <a:pPr algn="just"/>
            <a:r>
              <a:rPr lang="en-IN" sz="2400" b="1" i="1" dirty="0" smtClean="0">
                <a:solidFill>
                  <a:srgbClr val="002060"/>
                </a:solidFill>
                <a:latin typeface="Times New Roman" panose="02020603050405020304" pitchFamily="18" charset="0"/>
                <a:cs typeface="Times New Roman" panose="02020603050405020304" pitchFamily="18" charset="0"/>
              </a:rPr>
              <a:t>  1. Employee ID   </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algn="just"/>
            <a:r>
              <a:rPr lang="en-IN" sz="2400" b="1" i="1" dirty="0" smtClean="0">
                <a:solidFill>
                  <a:srgbClr val="002060"/>
                </a:solidFill>
                <a:latin typeface="Times New Roman" panose="02020603050405020304" pitchFamily="18" charset="0"/>
                <a:cs typeface="Times New Roman" panose="02020603050405020304" pitchFamily="18" charset="0"/>
              </a:rPr>
              <a:t>  2. First name  </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algn="just"/>
            <a:r>
              <a:rPr lang="en-IN" sz="2400" b="1" i="1" dirty="0" smtClean="0">
                <a:solidFill>
                  <a:srgbClr val="002060"/>
                </a:solidFill>
                <a:latin typeface="Times New Roman" panose="02020603050405020304" pitchFamily="18" charset="0"/>
                <a:cs typeface="Times New Roman" panose="02020603050405020304" pitchFamily="18" charset="0"/>
              </a:rPr>
              <a:t>  3. Last name  </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algn="just"/>
            <a:r>
              <a:rPr lang="en-IN" sz="2400" b="1" i="1" dirty="0" smtClean="0">
                <a:solidFill>
                  <a:srgbClr val="002060"/>
                </a:solidFill>
                <a:latin typeface="Times New Roman" panose="02020603050405020304" pitchFamily="18" charset="0"/>
                <a:cs typeface="Times New Roman" panose="02020603050405020304" pitchFamily="18" charset="0"/>
              </a:rPr>
              <a:t>  4. Business unit </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algn="just"/>
            <a:r>
              <a:rPr lang="en-IN" sz="2400" b="1" i="1" dirty="0" smtClean="0">
                <a:solidFill>
                  <a:srgbClr val="002060"/>
                </a:solidFill>
                <a:latin typeface="Times New Roman" panose="02020603050405020304" pitchFamily="18" charset="0"/>
                <a:cs typeface="Times New Roman" panose="02020603050405020304" pitchFamily="18" charset="0"/>
              </a:rPr>
              <a:t>  5. Employee Type </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algn="just"/>
            <a:r>
              <a:rPr lang="en-IN" sz="2400" b="1" i="1" dirty="0" smtClean="0">
                <a:solidFill>
                  <a:srgbClr val="002060"/>
                </a:solidFill>
                <a:latin typeface="Times New Roman" panose="02020603050405020304" pitchFamily="18" charset="0"/>
                <a:cs typeface="Times New Roman" panose="02020603050405020304" pitchFamily="18" charset="0"/>
              </a:rPr>
              <a:t>  6. Employee Status  </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algn="just"/>
            <a:r>
              <a:rPr lang="en-IN" sz="2400" b="1" i="1" dirty="0" smtClean="0">
                <a:solidFill>
                  <a:srgbClr val="002060"/>
                </a:solidFill>
                <a:latin typeface="Times New Roman" panose="02020603050405020304" pitchFamily="18" charset="0"/>
                <a:cs typeface="Times New Roman" panose="02020603050405020304" pitchFamily="18" charset="0"/>
              </a:rPr>
              <a:t>  7. Employee classification type  </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algn="just"/>
            <a:r>
              <a:rPr lang="en-IN" sz="2400" b="1" i="1" dirty="0" smtClean="0">
                <a:solidFill>
                  <a:srgbClr val="002060"/>
                </a:solidFill>
                <a:latin typeface="Times New Roman" panose="02020603050405020304" pitchFamily="18" charset="0"/>
                <a:cs typeface="Times New Roman" panose="02020603050405020304" pitchFamily="18" charset="0"/>
              </a:rPr>
              <a:t>  8. Gender Code</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algn="just"/>
            <a:r>
              <a:rPr lang="en-IN" sz="2400" b="1" i="1" dirty="0" smtClean="0">
                <a:solidFill>
                  <a:srgbClr val="002060"/>
                </a:solidFill>
                <a:latin typeface="Times New Roman" panose="02020603050405020304" pitchFamily="18" charset="0"/>
                <a:cs typeface="Times New Roman" panose="02020603050405020304" pitchFamily="18" charset="0"/>
              </a:rPr>
              <a:t>  9. Performance Score </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algn="just"/>
            <a:r>
              <a:rPr lang="en-IN" sz="2400" b="1" i="1" dirty="0" smtClean="0">
                <a:solidFill>
                  <a:srgbClr val="002060"/>
                </a:solidFill>
                <a:latin typeface="Times New Roman" panose="02020603050405020304" pitchFamily="18" charset="0"/>
                <a:cs typeface="Times New Roman" panose="02020603050405020304" pitchFamily="18" charset="0"/>
              </a:rPr>
              <a:t>10. Current employee rating</a:t>
            </a:r>
            <a:endParaRPr lang="en-IN" sz="2400" b="1" i="1" dirty="0" smtClean="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81000" y="1295402"/>
            <a:ext cx="6096000" cy="830997"/>
          </a:xfrm>
          <a:prstGeom prst="rect">
            <a:avLst/>
          </a:prstGeom>
        </p:spPr>
        <p:txBody>
          <a:bodyPr>
            <a:spAutoFit/>
          </a:bodyPr>
          <a:lstStyle/>
          <a:p>
            <a:pPr lvl="2"/>
            <a:r>
              <a:rPr lang="en-IN" sz="2400" b="1" i="1" dirty="0" smtClean="0">
                <a:solidFill>
                  <a:srgbClr val="002060"/>
                </a:solidFill>
                <a:latin typeface="Times New Roman" panose="02020603050405020304" pitchFamily="18" charset="0"/>
                <a:cs typeface="Times New Roman" panose="02020603050405020304" pitchFamily="18" charset="0"/>
              </a:rPr>
              <a:t>*Employee data set taken from kaggle.</a:t>
            </a:r>
            <a:endParaRPr lang="en-IN" sz="2400" b="1" i="1" dirty="0" smtClean="0">
              <a:solidFill>
                <a:srgbClr val="002060"/>
              </a:solidFill>
              <a:latin typeface="Times New Roman" panose="02020603050405020304" pitchFamily="18" charset="0"/>
              <a:cs typeface="Times New Roman" panose="02020603050405020304" pitchFamily="18" charset="0"/>
            </a:endParaRPr>
          </a:p>
          <a:p>
            <a:r>
              <a:rPr lang="en-IN" sz="2400" b="1" i="1" dirty="0" smtClean="0">
                <a:solidFill>
                  <a:srgbClr val="002060"/>
                </a:solidFill>
                <a:latin typeface="Times New Roman" panose="02020603050405020304" pitchFamily="18" charset="0"/>
                <a:cs typeface="Times New Roman" panose="02020603050405020304" pitchFamily="18" charset="0"/>
              </a:rPr>
              <a:t>           *Out of 26 features, 9 were selected.  </a:t>
            </a:r>
            <a:endParaRPr lang="en-IN" sz="2400" b="1" i="1" dirty="0" smtClean="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1324722"/>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Rectangle 9"/>
          <p:cNvSpPr/>
          <p:nvPr/>
        </p:nvSpPr>
        <p:spPr>
          <a:xfrm>
            <a:off x="2819400" y="2133600"/>
            <a:ext cx="6096000" cy="3785652"/>
          </a:xfrm>
          <a:prstGeom prst="rect">
            <a:avLst/>
          </a:prstGeom>
        </p:spPr>
        <p:txBody>
          <a:bodyPr>
            <a:spAutoFit/>
          </a:bodyPr>
          <a:lstStyle/>
          <a:p>
            <a:pPr marL="342900" indent="-342900" algn="just">
              <a:buAutoNum type="arabicPeriod"/>
            </a:pPr>
            <a:r>
              <a:rPr lang="en-IN" sz="2400" b="1" i="1" dirty="0" smtClean="0">
                <a:solidFill>
                  <a:srgbClr val="002060"/>
                </a:solidFill>
                <a:latin typeface="Times New Roman" panose="02020603050405020304" pitchFamily="18" charset="0"/>
                <a:cs typeface="Times New Roman" panose="02020603050405020304" pitchFamily="18" charset="0"/>
              </a:rPr>
              <a:t> Interactive Dashboards</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r>
              <a:rPr lang="en-IN" sz="2400" b="1" i="1" dirty="0" smtClean="0">
                <a:solidFill>
                  <a:srgbClr val="002060"/>
                </a:solidFill>
                <a:latin typeface="Times New Roman" panose="02020603050405020304" pitchFamily="18" charset="0"/>
                <a:cs typeface="Times New Roman" panose="02020603050405020304" pitchFamily="18" charset="0"/>
              </a:rPr>
              <a:t>2.  Data Visualization</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r>
              <a:rPr lang="en-IN" sz="2400" b="1" i="1" dirty="0" smtClean="0">
                <a:solidFill>
                  <a:srgbClr val="002060"/>
                </a:solidFill>
                <a:latin typeface="Times New Roman" panose="02020603050405020304" pitchFamily="18" charset="0"/>
                <a:cs typeface="Times New Roman" panose="02020603050405020304" pitchFamily="18" charset="0"/>
              </a:rPr>
              <a:t>3.  Automated Reporting</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r>
              <a:rPr lang="en-IN" sz="2400" b="1" i="1" dirty="0" smtClean="0">
                <a:solidFill>
                  <a:srgbClr val="002060"/>
                </a:solidFill>
                <a:latin typeface="Times New Roman" panose="02020603050405020304" pitchFamily="18" charset="0"/>
                <a:cs typeface="Times New Roman" panose="02020603050405020304" pitchFamily="18" charset="0"/>
              </a:rPr>
              <a:t>4.  Predictive Analysis</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r>
              <a:rPr lang="en-IN" sz="2400" b="1" i="1" dirty="0" smtClean="0">
                <a:solidFill>
                  <a:srgbClr val="002060"/>
                </a:solidFill>
                <a:latin typeface="Times New Roman" panose="02020603050405020304" pitchFamily="18" charset="0"/>
                <a:cs typeface="Times New Roman" panose="02020603050405020304" pitchFamily="18" charset="0"/>
              </a:rPr>
              <a:t>5.  Scorecards and Balanced Scorecards</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r>
              <a:rPr lang="en-IN" sz="2400" b="1" i="1" dirty="0" smtClean="0">
                <a:solidFill>
                  <a:srgbClr val="002060"/>
                </a:solidFill>
                <a:latin typeface="Times New Roman" panose="02020603050405020304" pitchFamily="18" charset="0"/>
                <a:cs typeface="Times New Roman" panose="02020603050405020304" pitchFamily="18" charset="0"/>
              </a:rPr>
              <a:t>6.  Employee Ranking and Comparison</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r>
              <a:rPr lang="en-IN" sz="2400" b="1" i="1" dirty="0" smtClean="0">
                <a:solidFill>
                  <a:srgbClr val="002060"/>
                </a:solidFill>
                <a:latin typeface="Times New Roman" panose="02020603050405020304" pitchFamily="18" charset="0"/>
                <a:cs typeface="Times New Roman" panose="02020603050405020304" pitchFamily="18" charset="0"/>
              </a:rPr>
              <a:t>7.  Training and Development Analysis</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342900" indent="-342900" algn="just"/>
            <a:r>
              <a:rPr lang="en-IN" sz="2400" b="1" i="1" dirty="0" smtClean="0">
                <a:solidFill>
                  <a:srgbClr val="002060"/>
                </a:solidFill>
                <a:latin typeface="Times New Roman" panose="02020603050405020304" pitchFamily="18" charset="0"/>
                <a:cs typeface="Times New Roman" panose="02020603050405020304" pitchFamily="18" charset="0"/>
              </a:rPr>
              <a:t>8.  Employee Feedback and Sentiment </a:t>
            </a:r>
            <a:r>
              <a:rPr lang="en-IN" sz="2400" b="1" i="1" dirty="0" err="1" smtClean="0">
                <a:solidFill>
                  <a:srgbClr val="002060"/>
                </a:solidFill>
                <a:latin typeface="Times New Roman" panose="02020603050405020304" pitchFamily="18" charset="0"/>
                <a:cs typeface="Times New Roman" panose="02020603050405020304" pitchFamily="18" charset="0"/>
              </a:rPr>
              <a:t>Anlysis</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457200" indent="-457200" algn="just"/>
            <a:r>
              <a:rPr lang="en-IN" sz="2400" b="1" i="1" dirty="0" smtClean="0">
                <a:solidFill>
                  <a:srgbClr val="002060"/>
                </a:solidFill>
                <a:latin typeface="Times New Roman" panose="02020603050405020304" pitchFamily="18" charset="0"/>
                <a:cs typeface="Times New Roman" panose="02020603050405020304" pitchFamily="18" charset="0"/>
              </a:rPr>
              <a:t>9.  KPI Tracking with Alerts</a:t>
            </a:r>
            <a:endParaRPr lang="en-IN" sz="2400" b="1" i="1" dirty="0" smtClean="0">
              <a:solidFill>
                <a:srgbClr val="002060"/>
              </a:solidFill>
              <a:latin typeface="Times New Roman" panose="02020603050405020304" pitchFamily="18" charset="0"/>
              <a:cs typeface="Times New Roman" panose="02020603050405020304" pitchFamily="18" charset="0"/>
            </a:endParaRPr>
          </a:p>
          <a:p>
            <a:pPr marL="457200" indent="-457200" algn="just"/>
            <a:r>
              <a:rPr lang="en-IN" sz="2400" b="1" i="1" dirty="0" smtClean="0">
                <a:solidFill>
                  <a:srgbClr val="002060"/>
                </a:solidFill>
                <a:latin typeface="Times New Roman" panose="02020603050405020304" pitchFamily="18" charset="0"/>
                <a:cs typeface="Times New Roman" panose="02020603050405020304" pitchFamily="18" charset="0"/>
              </a:rPr>
              <a:t>10. Data Security and Privacy</a:t>
            </a:r>
            <a:endParaRPr lang="en-IN" sz="24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3551</Words>
  <Application>WPS Presentation</Application>
  <PresentationFormat>Custom</PresentationFormat>
  <Paragraphs>135</Paragraphs>
  <Slides>12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2</vt:lpstr>
      <vt:lpstr>Times New Roman</vt:lpstr>
      <vt:lpstr>Roboto</vt:lpstr>
      <vt:lpstr>Trebuchet MS</vt:lpstr>
      <vt:lpstr>Franklin Gothic Book</vt:lpstr>
      <vt:lpstr>Franklin Gothic Medium</vt:lpstr>
      <vt:lpstr>Microsoft YaHei</vt:lpstr>
      <vt:lpstr>Arial Unicode MS</vt:lpstr>
      <vt:lpstr>Calibri</vt:lpstr>
      <vt:lpstr>Trek</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32</cp:revision>
  <dcterms:created xsi:type="dcterms:W3CDTF">2024-03-29T15:07:00Z</dcterms:created>
  <dcterms:modified xsi:type="dcterms:W3CDTF">2024-09-22T09:12:43Z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B034FBB6BD1141009A31C87F93E08DD4_12</vt:lpwstr>
  </property>
  <property fmtid="{D5CDD505-2E9C-101B-9397-08002B2CF9AE}" pid="5" name="KSOProductBuildVer">
    <vt:lpwstr>1033-12.2.0.18283</vt:lpwstr>
  </property>
</Properties>
</file>