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1" r:id="rId23"/>
    <p:sldId id="258" r:id="rId24"/>
    <p:sldId id="27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48" autoAdjust="0"/>
  </p:normalViewPr>
  <p:slideViewPr>
    <p:cSldViewPr snapToGrid="0">
      <p:cViewPr>
        <p:scale>
          <a:sx n="93" d="100"/>
          <a:sy n="93" d="100"/>
        </p:scale>
        <p:origin x="25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88C60-12F2-4A97-8911-67E8D2AF9B9E}" type="doc">
      <dgm:prSet loTypeId="urn:microsoft.com/office/officeart/2011/layout/CircleProcess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84D2620-56F9-48FD-8B28-82C1D9DAE980}">
      <dgm:prSet phldrT="[Text]" phldr="0"/>
      <dgm:spPr/>
      <dgm:t>
        <a:bodyPr/>
        <a:lstStyle/>
        <a:p>
          <a:r>
            <a:rPr lang="en-IN" dirty="0"/>
            <a:t>User</a:t>
          </a:r>
        </a:p>
        <a:p>
          <a:r>
            <a:rPr lang="en-IN" dirty="0"/>
            <a:t>(Uploads resume)</a:t>
          </a:r>
        </a:p>
      </dgm:t>
    </dgm:pt>
    <dgm:pt modelId="{7177181B-2FF1-41C3-B849-B99AFBFB4C22}" type="parTrans" cxnId="{D2C3DBDD-E823-4155-B281-5AEB6A7E95B0}">
      <dgm:prSet/>
      <dgm:spPr/>
      <dgm:t>
        <a:bodyPr/>
        <a:lstStyle/>
        <a:p>
          <a:endParaRPr lang="en-IN"/>
        </a:p>
      </dgm:t>
    </dgm:pt>
    <dgm:pt modelId="{9FB6EAE2-9FD3-4D8E-824F-26765930F036}" type="sibTrans" cxnId="{D2C3DBDD-E823-4155-B281-5AEB6A7E95B0}">
      <dgm:prSet/>
      <dgm:spPr/>
      <dgm:t>
        <a:bodyPr/>
        <a:lstStyle/>
        <a:p>
          <a:endParaRPr lang="en-IN"/>
        </a:p>
      </dgm:t>
    </dgm:pt>
    <dgm:pt modelId="{C6C5F728-62AC-4FD3-8632-30EF6BDBE832}">
      <dgm:prSet phldrT="[Text]" phldr="0"/>
      <dgm:spPr/>
      <dgm:t>
        <a:bodyPr/>
        <a:lstStyle/>
        <a:p>
          <a:pPr algn="ctr"/>
          <a:r>
            <a:rPr lang="en-IN" u="sng" dirty="0"/>
            <a:t>Resume processor</a:t>
          </a:r>
        </a:p>
        <a:p>
          <a:pPr algn="l"/>
          <a:r>
            <a:rPr lang="en-IN" dirty="0"/>
            <a:t> </a:t>
          </a:r>
          <a:r>
            <a:rPr lang="en-IN" dirty="0" err="1"/>
            <a:t>i</a:t>
          </a:r>
          <a:r>
            <a:rPr lang="en-IN" dirty="0"/>
            <a:t>) Pdf/Docx/text processor</a:t>
          </a:r>
        </a:p>
        <a:p>
          <a:pPr algn="l"/>
          <a:r>
            <a:rPr lang="en-IN" dirty="0"/>
            <a:t> ii) </a:t>
          </a:r>
          <a:r>
            <a:rPr lang="en-IN" dirty="0" err="1"/>
            <a:t>Nlp</a:t>
          </a:r>
          <a:r>
            <a:rPr lang="en-IN" dirty="0"/>
            <a:t> feature  extract</a:t>
          </a:r>
        </a:p>
        <a:p>
          <a:pPr algn="l"/>
          <a:r>
            <a:rPr lang="en-IN" dirty="0"/>
            <a:t> iii)Skill  </a:t>
          </a:r>
          <a:r>
            <a:rPr lang="en-IN" dirty="0" err="1"/>
            <a:t>categorazation</a:t>
          </a:r>
          <a:endParaRPr lang="en-IN" dirty="0"/>
        </a:p>
      </dgm:t>
    </dgm:pt>
    <dgm:pt modelId="{6DF1C8E3-0077-47C4-9ED0-620ABC1CEA22}" type="parTrans" cxnId="{8F2BEB22-02B0-4BDC-AE8A-AE938067E8AD}">
      <dgm:prSet/>
      <dgm:spPr/>
      <dgm:t>
        <a:bodyPr/>
        <a:lstStyle/>
        <a:p>
          <a:endParaRPr lang="en-IN"/>
        </a:p>
      </dgm:t>
    </dgm:pt>
    <dgm:pt modelId="{3369D506-1401-48F3-A652-BF96AAA24DFB}" type="sibTrans" cxnId="{8F2BEB22-02B0-4BDC-AE8A-AE938067E8AD}">
      <dgm:prSet/>
      <dgm:spPr/>
      <dgm:t>
        <a:bodyPr/>
        <a:lstStyle/>
        <a:p>
          <a:endParaRPr lang="en-IN"/>
        </a:p>
      </dgm:t>
    </dgm:pt>
    <dgm:pt modelId="{DAD98F21-5EF5-4AE2-A28F-8A9694CE7D63}">
      <dgm:prSet phldrT="[Text]" phldr="0"/>
      <dgm:spPr/>
      <dgm:t>
        <a:bodyPr/>
        <a:lstStyle/>
        <a:p>
          <a:r>
            <a:rPr lang="en-IN" dirty="0"/>
            <a:t>Job Search Engine</a:t>
          </a:r>
        </a:p>
        <a:p>
          <a:r>
            <a:rPr lang="en-IN" dirty="0"/>
            <a:t>(APIs- </a:t>
          </a:r>
          <a:r>
            <a:rPr lang="en-IN" dirty="0" err="1"/>
            <a:t>Jsearch</a:t>
          </a:r>
          <a:r>
            <a:rPr lang="en-IN" dirty="0"/>
            <a:t>, Reed, </a:t>
          </a:r>
          <a:r>
            <a:rPr lang="en-IN" dirty="0" err="1"/>
            <a:t>Adzuna</a:t>
          </a:r>
          <a:r>
            <a:rPr lang="en-IN" dirty="0"/>
            <a:t>)</a:t>
          </a:r>
        </a:p>
      </dgm:t>
    </dgm:pt>
    <dgm:pt modelId="{9AA294CE-153B-4A3A-9160-7249EED24EB4}" type="parTrans" cxnId="{E6A055D7-D40E-48EC-801E-CB94179A5E62}">
      <dgm:prSet/>
      <dgm:spPr/>
      <dgm:t>
        <a:bodyPr/>
        <a:lstStyle/>
        <a:p>
          <a:endParaRPr lang="en-IN"/>
        </a:p>
      </dgm:t>
    </dgm:pt>
    <dgm:pt modelId="{D8CF0BA2-B0BB-4718-B3C6-EADD83EBCDC9}" type="sibTrans" cxnId="{E6A055D7-D40E-48EC-801E-CB94179A5E62}">
      <dgm:prSet/>
      <dgm:spPr/>
      <dgm:t>
        <a:bodyPr/>
        <a:lstStyle/>
        <a:p>
          <a:endParaRPr lang="en-IN"/>
        </a:p>
      </dgm:t>
    </dgm:pt>
    <dgm:pt modelId="{7237E4ED-4917-407C-ACB5-045A223A2699}">
      <dgm:prSet phldrT="[Text]" phldr="0"/>
      <dgm:spPr/>
      <dgm:t>
        <a:bodyPr/>
        <a:lstStyle/>
        <a:p>
          <a:r>
            <a:rPr lang="en-IN" dirty="0"/>
            <a:t>RL Agent</a:t>
          </a:r>
        </a:p>
        <a:p>
          <a:r>
            <a:rPr lang="en-IN" dirty="0"/>
            <a:t>(DQN Model)</a:t>
          </a:r>
        </a:p>
        <a:p>
          <a:r>
            <a:rPr lang="en-IN" dirty="0" err="1"/>
            <a:t>i</a:t>
          </a:r>
          <a:r>
            <a:rPr lang="en-IN" dirty="0"/>
            <a:t>) State: 25D</a:t>
          </a:r>
        </a:p>
        <a:p>
          <a:r>
            <a:rPr lang="en-IN" dirty="0"/>
            <a:t>ii)Actions: N</a:t>
          </a:r>
        </a:p>
        <a:p>
          <a:r>
            <a:rPr lang="en-IN" dirty="0"/>
            <a:t>iii)Reward: Multi</a:t>
          </a:r>
        </a:p>
      </dgm:t>
    </dgm:pt>
    <dgm:pt modelId="{7ED6B8E7-804A-4011-99B5-82E97696C3BF}" type="parTrans" cxnId="{A170E3C6-D48C-42EA-84FB-65AD7A8AF556}">
      <dgm:prSet/>
      <dgm:spPr/>
      <dgm:t>
        <a:bodyPr/>
        <a:lstStyle/>
        <a:p>
          <a:endParaRPr lang="en-IN"/>
        </a:p>
      </dgm:t>
    </dgm:pt>
    <dgm:pt modelId="{86C573C2-0CC2-44D7-8BDC-267EC13BC9EA}" type="sibTrans" cxnId="{A170E3C6-D48C-42EA-84FB-65AD7A8AF556}">
      <dgm:prSet/>
      <dgm:spPr/>
      <dgm:t>
        <a:bodyPr/>
        <a:lstStyle/>
        <a:p>
          <a:endParaRPr lang="en-IN"/>
        </a:p>
      </dgm:t>
    </dgm:pt>
    <dgm:pt modelId="{10B80320-0FE3-4854-AE55-8AF4B8D343EE}">
      <dgm:prSet phldrT="[Text]" phldr="0"/>
      <dgm:spPr/>
      <dgm:t>
        <a:bodyPr/>
        <a:lstStyle/>
        <a:p>
          <a:r>
            <a:rPr lang="en-IN" dirty="0"/>
            <a:t>Recommendations: Top 10 Jobs(User Feedback)</a:t>
          </a:r>
        </a:p>
      </dgm:t>
    </dgm:pt>
    <dgm:pt modelId="{2EC556F8-B906-4D99-ABE5-726B3BF5785E}" type="parTrans" cxnId="{3250E535-4666-4B0B-BF93-3CAE63EEFA0F}">
      <dgm:prSet/>
      <dgm:spPr/>
      <dgm:t>
        <a:bodyPr/>
        <a:lstStyle/>
        <a:p>
          <a:endParaRPr lang="en-IN"/>
        </a:p>
      </dgm:t>
    </dgm:pt>
    <dgm:pt modelId="{E7DA5DC0-8E29-45B2-B957-DE2513D4D41E}" type="sibTrans" cxnId="{3250E535-4666-4B0B-BF93-3CAE63EEFA0F}">
      <dgm:prSet/>
      <dgm:spPr/>
      <dgm:t>
        <a:bodyPr/>
        <a:lstStyle/>
        <a:p>
          <a:endParaRPr lang="en-IN"/>
        </a:p>
      </dgm:t>
    </dgm:pt>
    <dgm:pt modelId="{E1E2AAB7-A7E5-4EC8-9573-1A5662A6F79C}">
      <dgm:prSet phldrT="[Text]" phldr="0"/>
      <dgm:spPr/>
      <dgm:t>
        <a:bodyPr/>
        <a:lstStyle/>
        <a:p>
          <a:r>
            <a:rPr lang="en-IN" dirty="0"/>
            <a:t>Continuous Learning Loop</a:t>
          </a:r>
        </a:p>
      </dgm:t>
    </dgm:pt>
    <dgm:pt modelId="{308F0AC2-8981-4FEC-AC49-BFBB127491DE}" type="parTrans" cxnId="{8143DC63-8328-4A62-AC99-1D28F447AA01}">
      <dgm:prSet/>
      <dgm:spPr/>
      <dgm:t>
        <a:bodyPr/>
        <a:lstStyle/>
        <a:p>
          <a:endParaRPr lang="en-IN"/>
        </a:p>
      </dgm:t>
    </dgm:pt>
    <dgm:pt modelId="{DB3B94A7-0D56-4206-B30F-26ADE00805AF}" type="sibTrans" cxnId="{8143DC63-8328-4A62-AC99-1D28F447AA01}">
      <dgm:prSet/>
      <dgm:spPr/>
      <dgm:t>
        <a:bodyPr/>
        <a:lstStyle/>
        <a:p>
          <a:endParaRPr lang="en-IN"/>
        </a:p>
      </dgm:t>
    </dgm:pt>
    <dgm:pt modelId="{80BAB056-16AC-441A-92FE-BCA47510B645}" type="pres">
      <dgm:prSet presAssocID="{54C88C60-12F2-4A97-8911-67E8D2AF9B9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D6F860A-FD89-461F-9630-591A73EF2B9E}" type="pres">
      <dgm:prSet presAssocID="{E1E2AAB7-A7E5-4EC8-9573-1A5662A6F79C}" presName="Accent6" presStyleCnt="0"/>
      <dgm:spPr/>
    </dgm:pt>
    <dgm:pt modelId="{D606E479-3079-488A-8FA5-6F0565AC40CA}" type="pres">
      <dgm:prSet presAssocID="{E1E2AAB7-A7E5-4EC8-9573-1A5662A6F79C}" presName="Accent" presStyleLbl="node1" presStyleIdx="0" presStyleCnt="6"/>
      <dgm:spPr/>
    </dgm:pt>
    <dgm:pt modelId="{031F9E20-4F47-4C02-B334-699E900D7699}" type="pres">
      <dgm:prSet presAssocID="{E1E2AAB7-A7E5-4EC8-9573-1A5662A6F79C}" presName="ParentBackground6" presStyleCnt="0"/>
      <dgm:spPr/>
    </dgm:pt>
    <dgm:pt modelId="{DDDDA09F-54F4-4DE9-9DB4-B718C4F82852}" type="pres">
      <dgm:prSet presAssocID="{E1E2AAB7-A7E5-4EC8-9573-1A5662A6F79C}" presName="ParentBackground" presStyleLbl="fgAcc1" presStyleIdx="0" presStyleCnt="6"/>
      <dgm:spPr/>
    </dgm:pt>
    <dgm:pt modelId="{321CEC92-8EC9-460B-A8D5-42773BDF4C35}" type="pres">
      <dgm:prSet presAssocID="{E1E2AAB7-A7E5-4EC8-9573-1A5662A6F79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39C5437-7390-4854-ACE4-B4347068E2E8}" type="pres">
      <dgm:prSet presAssocID="{10B80320-0FE3-4854-AE55-8AF4B8D343EE}" presName="Accent5" presStyleCnt="0"/>
      <dgm:spPr/>
    </dgm:pt>
    <dgm:pt modelId="{5D66ECFE-6F0C-4FFD-8984-CFBF6FA2A428}" type="pres">
      <dgm:prSet presAssocID="{10B80320-0FE3-4854-AE55-8AF4B8D343EE}" presName="Accent" presStyleLbl="node1" presStyleIdx="1" presStyleCnt="6"/>
      <dgm:spPr/>
    </dgm:pt>
    <dgm:pt modelId="{41BF13CB-807C-4CD0-9AA7-208873EB6C26}" type="pres">
      <dgm:prSet presAssocID="{10B80320-0FE3-4854-AE55-8AF4B8D343EE}" presName="ParentBackground5" presStyleCnt="0"/>
      <dgm:spPr/>
    </dgm:pt>
    <dgm:pt modelId="{60CBB90C-CF63-400D-8D1A-6C4CA394E1FD}" type="pres">
      <dgm:prSet presAssocID="{10B80320-0FE3-4854-AE55-8AF4B8D343EE}" presName="ParentBackground" presStyleLbl="fgAcc1" presStyleIdx="1" presStyleCnt="6"/>
      <dgm:spPr/>
    </dgm:pt>
    <dgm:pt modelId="{AE184961-5B3C-433E-9265-5C102B36057A}" type="pres">
      <dgm:prSet presAssocID="{10B80320-0FE3-4854-AE55-8AF4B8D343E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897DFD-3D55-4098-AFCF-CF09896F4F0A}" type="pres">
      <dgm:prSet presAssocID="{7237E4ED-4917-407C-ACB5-045A223A2699}" presName="Accent4" presStyleCnt="0"/>
      <dgm:spPr/>
    </dgm:pt>
    <dgm:pt modelId="{E7817DDB-A08A-4586-A117-55C9D41311E5}" type="pres">
      <dgm:prSet presAssocID="{7237E4ED-4917-407C-ACB5-045A223A2699}" presName="Accent" presStyleLbl="node1" presStyleIdx="2" presStyleCnt="6"/>
      <dgm:spPr/>
    </dgm:pt>
    <dgm:pt modelId="{8D04FDB2-A456-48BA-8A07-260A27B82A82}" type="pres">
      <dgm:prSet presAssocID="{7237E4ED-4917-407C-ACB5-045A223A2699}" presName="ParentBackground4" presStyleCnt="0"/>
      <dgm:spPr/>
    </dgm:pt>
    <dgm:pt modelId="{BB1022E1-6814-433C-9485-451B6B98A51A}" type="pres">
      <dgm:prSet presAssocID="{7237E4ED-4917-407C-ACB5-045A223A2699}" presName="ParentBackground" presStyleLbl="fgAcc1" presStyleIdx="2" presStyleCnt="6"/>
      <dgm:spPr/>
    </dgm:pt>
    <dgm:pt modelId="{09860070-C6FB-4980-B2DA-723D7A2B6E53}" type="pres">
      <dgm:prSet presAssocID="{7237E4ED-4917-407C-ACB5-045A223A2699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1D3CF17-40B5-4A78-96FD-781E95A497C6}" type="pres">
      <dgm:prSet presAssocID="{DAD98F21-5EF5-4AE2-A28F-8A9694CE7D63}" presName="Accent3" presStyleCnt="0"/>
      <dgm:spPr/>
    </dgm:pt>
    <dgm:pt modelId="{594A8945-7CA1-428A-AF51-C9304348CEE6}" type="pres">
      <dgm:prSet presAssocID="{DAD98F21-5EF5-4AE2-A28F-8A9694CE7D63}" presName="Accent" presStyleLbl="node1" presStyleIdx="3" presStyleCnt="6"/>
      <dgm:spPr/>
    </dgm:pt>
    <dgm:pt modelId="{FEB931F2-C831-46AC-914F-BB6D9A8EC9C1}" type="pres">
      <dgm:prSet presAssocID="{DAD98F21-5EF5-4AE2-A28F-8A9694CE7D63}" presName="ParentBackground3" presStyleCnt="0"/>
      <dgm:spPr/>
    </dgm:pt>
    <dgm:pt modelId="{CB5E090D-BB8C-40DA-AB35-5231169E2B08}" type="pres">
      <dgm:prSet presAssocID="{DAD98F21-5EF5-4AE2-A28F-8A9694CE7D63}" presName="ParentBackground" presStyleLbl="fgAcc1" presStyleIdx="3" presStyleCnt="6"/>
      <dgm:spPr/>
    </dgm:pt>
    <dgm:pt modelId="{1882C7F2-85F4-4E0E-B87B-878E612F4D27}" type="pres">
      <dgm:prSet presAssocID="{DAD98F21-5EF5-4AE2-A28F-8A9694CE7D63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65E0563-A2B0-40FA-A9B7-815C07A75255}" type="pres">
      <dgm:prSet presAssocID="{C6C5F728-62AC-4FD3-8632-30EF6BDBE832}" presName="Accent2" presStyleCnt="0"/>
      <dgm:spPr/>
    </dgm:pt>
    <dgm:pt modelId="{E6C09140-B2CC-4E0C-B851-A894F77B3130}" type="pres">
      <dgm:prSet presAssocID="{C6C5F728-62AC-4FD3-8632-30EF6BDBE832}" presName="Accent" presStyleLbl="node1" presStyleIdx="4" presStyleCnt="6"/>
      <dgm:spPr/>
    </dgm:pt>
    <dgm:pt modelId="{85672228-B3A6-4E63-BE6C-9245DE180553}" type="pres">
      <dgm:prSet presAssocID="{C6C5F728-62AC-4FD3-8632-30EF6BDBE832}" presName="ParentBackground2" presStyleCnt="0"/>
      <dgm:spPr/>
    </dgm:pt>
    <dgm:pt modelId="{9A75678D-06FC-490E-8635-21420EF4A603}" type="pres">
      <dgm:prSet presAssocID="{C6C5F728-62AC-4FD3-8632-30EF6BDBE832}" presName="ParentBackground" presStyleLbl="fgAcc1" presStyleIdx="4" presStyleCnt="6"/>
      <dgm:spPr/>
    </dgm:pt>
    <dgm:pt modelId="{E183A3D2-710E-4A79-9E4C-F1A1DAC3EB28}" type="pres">
      <dgm:prSet presAssocID="{C6C5F728-62AC-4FD3-8632-30EF6BDBE8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33D31EA-F0BD-443B-8D41-74B8D017191F}" type="pres">
      <dgm:prSet presAssocID="{984D2620-56F9-48FD-8B28-82C1D9DAE980}" presName="Accent1" presStyleCnt="0"/>
      <dgm:spPr/>
    </dgm:pt>
    <dgm:pt modelId="{8B4D43E4-C47F-4F09-AB27-F74A8ED05287}" type="pres">
      <dgm:prSet presAssocID="{984D2620-56F9-48FD-8B28-82C1D9DAE980}" presName="Accent" presStyleLbl="node1" presStyleIdx="5" presStyleCnt="6"/>
      <dgm:spPr/>
    </dgm:pt>
    <dgm:pt modelId="{698637EE-28F6-4C1B-80CC-4DD2D2A41F67}" type="pres">
      <dgm:prSet presAssocID="{984D2620-56F9-48FD-8B28-82C1D9DAE980}" presName="ParentBackground1" presStyleCnt="0"/>
      <dgm:spPr/>
    </dgm:pt>
    <dgm:pt modelId="{4E4FAC28-2672-482D-943E-7548417544FB}" type="pres">
      <dgm:prSet presAssocID="{984D2620-56F9-48FD-8B28-82C1D9DAE980}" presName="ParentBackground" presStyleLbl="fgAcc1" presStyleIdx="5" presStyleCnt="6"/>
      <dgm:spPr/>
    </dgm:pt>
    <dgm:pt modelId="{BAA1C927-8789-4301-8384-F74C5C70E532}" type="pres">
      <dgm:prSet presAssocID="{984D2620-56F9-48FD-8B28-82C1D9DAE98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C02880A-65A4-4100-B481-AEB8F48793A7}" type="presOf" srcId="{984D2620-56F9-48FD-8B28-82C1D9DAE980}" destId="{4E4FAC28-2672-482D-943E-7548417544FB}" srcOrd="0" destOrd="0" presId="urn:microsoft.com/office/officeart/2011/layout/CircleProcess"/>
    <dgm:cxn modelId="{8F2BEB22-02B0-4BDC-AE8A-AE938067E8AD}" srcId="{54C88C60-12F2-4A97-8911-67E8D2AF9B9E}" destId="{C6C5F728-62AC-4FD3-8632-30EF6BDBE832}" srcOrd="1" destOrd="0" parTransId="{6DF1C8E3-0077-47C4-9ED0-620ABC1CEA22}" sibTransId="{3369D506-1401-48F3-A652-BF96AAA24DFB}"/>
    <dgm:cxn modelId="{3250E535-4666-4B0B-BF93-3CAE63EEFA0F}" srcId="{54C88C60-12F2-4A97-8911-67E8D2AF9B9E}" destId="{10B80320-0FE3-4854-AE55-8AF4B8D343EE}" srcOrd="4" destOrd="0" parTransId="{2EC556F8-B906-4D99-ABE5-726B3BF5785E}" sibTransId="{E7DA5DC0-8E29-45B2-B957-DE2513D4D41E}"/>
    <dgm:cxn modelId="{8143DC63-8328-4A62-AC99-1D28F447AA01}" srcId="{54C88C60-12F2-4A97-8911-67E8D2AF9B9E}" destId="{E1E2AAB7-A7E5-4EC8-9573-1A5662A6F79C}" srcOrd="5" destOrd="0" parTransId="{308F0AC2-8981-4FEC-AC49-BFBB127491DE}" sibTransId="{DB3B94A7-0D56-4206-B30F-26ADE00805AF}"/>
    <dgm:cxn modelId="{03C20567-6074-4E6D-B6D3-B73976CF2CE1}" type="presOf" srcId="{984D2620-56F9-48FD-8B28-82C1D9DAE980}" destId="{BAA1C927-8789-4301-8384-F74C5C70E532}" srcOrd="1" destOrd="0" presId="urn:microsoft.com/office/officeart/2011/layout/CircleProcess"/>
    <dgm:cxn modelId="{2A076649-255A-4C4C-AD3E-458DB4E2CDAF}" type="presOf" srcId="{54C88C60-12F2-4A97-8911-67E8D2AF9B9E}" destId="{80BAB056-16AC-441A-92FE-BCA47510B645}" srcOrd="0" destOrd="0" presId="urn:microsoft.com/office/officeart/2011/layout/CircleProcess"/>
    <dgm:cxn modelId="{0C105E4E-0BAA-4FE4-B061-A430430CB7DD}" type="presOf" srcId="{DAD98F21-5EF5-4AE2-A28F-8A9694CE7D63}" destId="{CB5E090D-BB8C-40DA-AB35-5231169E2B08}" srcOrd="0" destOrd="0" presId="urn:microsoft.com/office/officeart/2011/layout/CircleProcess"/>
    <dgm:cxn modelId="{26C08157-5F54-4D08-8280-26671B1A4B90}" type="presOf" srcId="{DAD98F21-5EF5-4AE2-A28F-8A9694CE7D63}" destId="{1882C7F2-85F4-4E0E-B87B-878E612F4D27}" srcOrd="1" destOrd="0" presId="urn:microsoft.com/office/officeart/2011/layout/CircleProcess"/>
    <dgm:cxn modelId="{2FFC475A-F366-4659-9497-9EE9CF37CB7D}" type="presOf" srcId="{E1E2AAB7-A7E5-4EC8-9573-1A5662A6F79C}" destId="{DDDDA09F-54F4-4DE9-9DB4-B718C4F82852}" srcOrd="0" destOrd="0" presId="urn:microsoft.com/office/officeart/2011/layout/CircleProcess"/>
    <dgm:cxn modelId="{C8170AAA-E5A7-4D8F-86D8-68037258B047}" type="presOf" srcId="{C6C5F728-62AC-4FD3-8632-30EF6BDBE832}" destId="{E183A3D2-710E-4A79-9E4C-F1A1DAC3EB28}" srcOrd="1" destOrd="0" presId="urn:microsoft.com/office/officeart/2011/layout/CircleProcess"/>
    <dgm:cxn modelId="{622848C3-2484-4673-94D3-00A1CC51E26A}" type="presOf" srcId="{10B80320-0FE3-4854-AE55-8AF4B8D343EE}" destId="{60CBB90C-CF63-400D-8D1A-6C4CA394E1FD}" srcOrd="0" destOrd="0" presId="urn:microsoft.com/office/officeart/2011/layout/CircleProcess"/>
    <dgm:cxn modelId="{25BBFFC5-F60D-4F29-B6E5-10C1AC11A7B2}" type="presOf" srcId="{C6C5F728-62AC-4FD3-8632-30EF6BDBE832}" destId="{9A75678D-06FC-490E-8635-21420EF4A603}" srcOrd="0" destOrd="0" presId="urn:microsoft.com/office/officeart/2011/layout/CircleProcess"/>
    <dgm:cxn modelId="{A170E3C6-D48C-42EA-84FB-65AD7A8AF556}" srcId="{54C88C60-12F2-4A97-8911-67E8D2AF9B9E}" destId="{7237E4ED-4917-407C-ACB5-045A223A2699}" srcOrd="3" destOrd="0" parTransId="{7ED6B8E7-804A-4011-99B5-82E97696C3BF}" sibTransId="{86C573C2-0CC2-44D7-8BDC-267EC13BC9EA}"/>
    <dgm:cxn modelId="{E6A055D7-D40E-48EC-801E-CB94179A5E62}" srcId="{54C88C60-12F2-4A97-8911-67E8D2AF9B9E}" destId="{DAD98F21-5EF5-4AE2-A28F-8A9694CE7D63}" srcOrd="2" destOrd="0" parTransId="{9AA294CE-153B-4A3A-9160-7249EED24EB4}" sibTransId="{D8CF0BA2-B0BB-4718-B3C6-EADD83EBCDC9}"/>
    <dgm:cxn modelId="{D2C3DBDD-E823-4155-B281-5AEB6A7E95B0}" srcId="{54C88C60-12F2-4A97-8911-67E8D2AF9B9E}" destId="{984D2620-56F9-48FD-8B28-82C1D9DAE980}" srcOrd="0" destOrd="0" parTransId="{7177181B-2FF1-41C3-B849-B99AFBFB4C22}" sibTransId="{9FB6EAE2-9FD3-4D8E-824F-26765930F036}"/>
    <dgm:cxn modelId="{042C88E0-5CD0-4447-BA5E-3AF4950F7596}" type="presOf" srcId="{7237E4ED-4917-407C-ACB5-045A223A2699}" destId="{09860070-C6FB-4980-B2DA-723D7A2B6E53}" srcOrd="1" destOrd="0" presId="urn:microsoft.com/office/officeart/2011/layout/CircleProcess"/>
    <dgm:cxn modelId="{C44ABAE2-2D91-402D-BD1E-A136D89EB785}" type="presOf" srcId="{10B80320-0FE3-4854-AE55-8AF4B8D343EE}" destId="{AE184961-5B3C-433E-9265-5C102B36057A}" srcOrd="1" destOrd="0" presId="urn:microsoft.com/office/officeart/2011/layout/CircleProcess"/>
    <dgm:cxn modelId="{AC3BD7EB-C91D-45CD-AE8F-4B855991C9B4}" type="presOf" srcId="{7237E4ED-4917-407C-ACB5-045A223A2699}" destId="{BB1022E1-6814-433C-9485-451B6B98A51A}" srcOrd="0" destOrd="0" presId="urn:microsoft.com/office/officeart/2011/layout/CircleProcess"/>
    <dgm:cxn modelId="{925AB2FD-2474-4E4C-9E7D-10A83054E392}" type="presOf" srcId="{E1E2AAB7-A7E5-4EC8-9573-1A5662A6F79C}" destId="{321CEC92-8EC9-460B-A8D5-42773BDF4C35}" srcOrd="1" destOrd="0" presId="urn:microsoft.com/office/officeart/2011/layout/CircleProcess"/>
    <dgm:cxn modelId="{14B12004-4771-4A61-9E6C-ADECEE8E4BB2}" type="presParOf" srcId="{80BAB056-16AC-441A-92FE-BCA47510B645}" destId="{2D6F860A-FD89-461F-9630-591A73EF2B9E}" srcOrd="0" destOrd="0" presId="urn:microsoft.com/office/officeart/2011/layout/CircleProcess"/>
    <dgm:cxn modelId="{9CB308C9-5217-4C0E-9FAC-A679E5D1A651}" type="presParOf" srcId="{2D6F860A-FD89-461F-9630-591A73EF2B9E}" destId="{D606E479-3079-488A-8FA5-6F0565AC40CA}" srcOrd="0" destOrd="0" presId="urn:microsoft.com/office/officeart/2011/layout/CircleProcess"/>
    <dgm:cxn modelId="{7034A309-E909-4552-AD1D-DF0E55C7309A}" type="presParOf" srcId="{80BAB056-16AC-441A-92FE-BCA47510B645}" destId="{031F9E20-4F47-4C02-B334-699E900D7699}" srcOrd="1" destOrd="0" presId="urn:microsoft.com/office/officeart/2011/layout/CircleProcess"/>
    <dgm:cxn modelId="{1A5F2443-A6BC-4F71-A38B-B0FBE7D5E180}" type="presParOf" srcId="{031F9E20-4F47-4C02-B334-699E900D7699}" destId="{DDDDA09F-54F4-4DE9-9DB4-B718C4F82852}" srcOrd="0" destOrd="0" presId="urn:microsoft.com/office/officeart/2011/layout/CircleProcess"/>
    <dgm:cxn modelId="{8356480C-1190-4654-98EF-9ADBF5BCE268}" type="presParOf" srcId="{80BAB056-16AC-441A-92FE-BCA47510B645}" destId="{321CEC92-8EC9-460B-A8D5-42773BDF4C35}" srcOrd="2" destOrd="0" presId="urn:microsoft.com/office/officeart/2011/layout/CircleProcess"/>
    <dgm:cxn modelId="{08704964-E238-4DAC-AEAF-8AAA479FF525}" type="presParOf" srcId="{80BAB056-16AC-441A-92FE-BCA47510B645}" destId="{D39C5437-7390-4854-ACE4-B4347068E2E8}" srcOrd="3" destOrd="0" presId="urn:microsoft.com/office/officeart/2011/layout/CircleProcess"/>
    <dgm:cxn modelId="{903EF135-B86A-4E38-A25F-6F518CB47B90}" type="presParOf" srcId="{D39C5437-7390-4854-ACE4-B4347068E2E8}" destId="{5D66ECFE-6F0C-4FFD-8984-CFBF6FA2A428}" srcOrd="0" destOrd="0" presId="urn:microsoft.com/office/officeart/2011/layout/CircleProcess"/>
    <dgm:cxn modelId="{9F0B7977-CD95-4589-BD62-B8767EF7C168}" type="presParOf" srcId="{80BAB056-16AC-441A-92FE-BCA47510B645}" destId="{41BF13CB-807C-4CD0-9AA7-208873EB6C26}" srcOrd="4" destOrd="0" presId="urn:microsoft.com/office/officeart/2011/layout/CircleProcess"/>
    <dgm:cxn modelId="{BD23D570-7701-40B7-9BCC-80D9468B85BA}" type="presParOf" srcId="{41BF13CB-807C-4CD0-9AA7-208873EB6C26}" destId="{60CBB90C-CF63-400D-8D1A-6C4CA394E1FD}" srcOrd="0" destOrd="0" presId="urn:microsoft.com/office/officeart/2011/layout/CircleProcess"/>
    <dgm:cxn modelId="{2BB0C719-921B-4175-8AD3-363120E75DEA}" type="presParOf" srcId="{80BAB056-16AC-441A-92FE-BCA47510B645}" destId="{AE184961-5B3C-433E-9265-5C102B36057A}" srcOrd="5" destOrd="0" presId="urn:microsoft.com/office/officeart/2011/layout/CircleProcess"/>
    <dgm:cxn modelId="{00DAA6C5-27CB-479F-9487-7EBC6A6B705A}" type="presParOf" srcId="{80BAB056-16AC-441A-92FE-BCA47510B645}" destId="{84897DFD-3D55-4098-AFCF-CF09896F4F0A}" srcOrd="6" destOrd="0" presId="urn:microsoft.com/office/officeart/2011/layout/CircleProcess"/>
    <dgm:cxn modelId="{3873D393-2437-4B3D-82A9-A9113D2268F4}" type="presParOf" srcId="{84897DFD-3D55-4098-AFCF-CF09896F4F0A}" destId="{E7817DDB-A08A-4586-A117-55C9D41311E5}" srcOrd="0" destOrd="0" presId="urn:microsoft.com/office/officeart/2011/layout/CircleProcess"/>
    <dgm:cxn modelId="{ECD315A4-8383-4124-A356-DB9B903E7DF1}" type="presParOf" srcId="{80BAB056-16AC-441A-92FE-BCA47510B645}" destId="{8D04FDB2-A456-48BA-8A07-260A27B82A82}" srcOrd="7" destOrd="0" presId="urn:microsoft.com/office/officeart/2011/layout/CircleProcess"/>
    <dgm:cxn modelId="{A9C5DCAD-8B47-4893-96A0-4CE87EF394F0}" type="presParOf" srcId="{8D04FDB2-A456-48BA-8A07-260A27B82A82}" destId="{BB1022E1-6814-433C-9485-451B6B98A51A}" srcOrd="0" destOrd="0" presId="urn:microsoft.com/office/officeart/2011/layout/CircleProcess"/>
    <dgm:cxn modelId="{FCC98CAE-1C59-4339-9363-6DE0B253772D}" type="presParOf" srcId="{80BAB056-16AC-441A-92FE-BCA47510B645}" destId="{09860070-C6FB-4980-B2DA-723D7A2B6E53}" srcOrd="8" destOrd="0" presId="urn:microsoft.com/office/officeart/2011/layout/CircleProcess"/>
    <dgm:cxn modelId="{10C3A821-9A8F-4623-B122-BA8BB8C0D5A0}" type="presParOf" srcId="{80BAB056-16AC-441A-92FE-BCA47510B645}" destId="{B1D3CF17-40B5-4A78-96FD-781E95A497C6}" srcOrd="9" destOrd="0" presId="urn:microsoft.com/office/officeart/2011/layout/CircleProcess"/>
    <dgm:cxn modelId="{5B88EBC0-D2FC-4DDC-B508-5A942E94962A}" type="presParOf" srcId="{B1D3CF17-40B5-4A78-96FD-781E95A497C6}" destId="{594A8945-7CA1-428A-AF51-C9304348CEE6}" srcOrd="0" destOrd="0" presId="urn:microsoft.com/office/officeart/2011/layout/CircleProcess"/>
    <dgm:cxn modelId="{5E520C9A-1750-4709-A411-1ED7B9B18E8A}" type="presParOf" srcId="{80BAB056-16AC-441A-92FE-BCA47510B645}" destId="{FEB931F2-C831-46AC-914F-BB6D9A8EC9C1}" srcOrd="10" destOrd="0" presId="urn:microsoft.com/office/officeart/2011/layout/CircleProcess"/>
    <dgm:cxn modelId="{5EEDF02E-E218-4BC0-954B-F5E10C444015}" type="presParOf" srcId="{FEB931F2-C831-46AC-914F-BB6D9A8EC9C1}" destId="{CB5E090D-BB8C-40DA-AB35-5231169E2B08}" srcOrd="0" destOrd="0" presId="urn:microsoft.com/office/officeart/2011/layout/CircleProcess"/>
    <dgm:cxn modelId="{61F56AA2-000D-4515-99EF-2A9A56AEBFC7}" type="presParOf" srcId="{80BAB056-16AC-441A-92FE-BCA47510B645}" destId="{1882C7F2-85F4-4E0E-B87B-878E612F4D27}" srcOrd="11" destOrd="0" presId="urn:microsoft.com/office/officeart/2011/layout/CircleProcess"/>
    <dgm:cxn modelId="{789095AE-7671-4402-8A35-928389857530}" type="presParOf" srcId="{80BAB056-16AC-441A-92FE-BCA47510B645}" destId="{565E0563-A2B0-40FA-A9B7-815C07A75255}" srcOrd="12" destOrd="0" presId="urn:microsoft.com/office/officeart/2011/layout/CircleProcess"/>
    <dgm:cxn modelId="{898E8AF9-E776-48DD-8A86-17D3B5755A98}" type="presParOf" srcId="{565E0563-A2B0-40FA-A9B7-815C07A75255}" destId="{E6C09140-B2CC-4E0C-B851-A894F77B3130}" srcOrd="0" destOrd="0" presId="urn:microsoft.com/office/officeart/2011/layout/CircleProcess"/>
    <dgm:cxn modelId="{59B3D5C0-25D6-4406-ADFF-E4F0D8014292}" type="presParOf" srcId="{80BAB056-16AC-441A-92FE-BCA47510B645}" destId="{85672228-B3A6-4E63-BE6C-9245DE180553}" srcOrd="13" destOrd="0" presId="urn:microsoft.com/office/officeart/2011/layout/CircleProcess"/>
    <dgm:cxn modelId="{4516F6BE-62C4-4262-B0A6-0625A4A8DDD9}" type="presParOf" srcId="{85672228-B3A6-4E63-BE6C-9245DE180553}" destId="{9A75678D-06FC-490E-8635-21420EF4A603}" srcOrd="0" destOrd="0" presId="urn:microsoft.com/office/officeart/2011/layout/CircleProcess"/>
    <dgm:cxn modelId="{40F5AFF0-C9BC-4805-8F4C-65344F5C4EDB}" type="presParOf" srcId="{80BAB056-16AC-441A-92FE-BCA47510B645}" destId="{E183A3D2-710E-4A79-9E4C-F1A1DAC3EB28}" srcOrd="14" destOrd="0" presId="urn:microsoft.com/office/officeart/2011/layout/CircleProcess"/>
    <dgm:cxn modelId="{A5A9DC3C-F246-4FF7-AB9D-0F3448380E7F}" type="presParOf" srcId="{80BAB056-16AC-441A-92FE-BCA47510B645}" destId="{133D31EA-F0BD-443B-8D41-74B8D017191F}" srcOrd="15" destOrd="0" presId="urn:microsoft.com/office/officeart/2011/layout/CircleProcess"/>
    <dgm:cxn modelId="{F8C03161-6F71-46EC-919C-91B88EDD1AD7}" type="presParOf" srcId="{133D31EA-F0BD-443B-8D41-74B8D017191F}" destId="{8B4D43E4-C47F-4F09-AB27-F74A8ED05287}" srcOrd="0" destOrd="0" presId="urn:microsoft.com/office/officeart/2011/layout/CircleProcess"/>
    <dgm:cxn modelId="{C6A826E9-4141-4629-939F-E0D62A762F40}" type="presParOf" srcId="{80BAB056-16AC-441A-92FE-BCA47510B645}" destId="{698637EE-28F6-4C1B-80CC-4DD2D2A41F67}" srcOrd="16" destOrd="0" presId="urn:microsoft.com/office/officeart/2011/layout/CircleProcess"/>
    <dgm:cxn modelId="{19A5D1D6-D1E4-4858-82DA-B5CD4F79067E}" type="presParOf" srcId="{698637EE-28F6-4C1B-80CC-4DD2D2A41F67}" destId="{4E4FAC28-2672-482D-943E-7548417544FB}" srcOrd="0" destOrd="0" presId="urn:microsoft.com/office/officeart/2011/layout/CircleProcess"/>
    <dgm:cxn modelId="{1451440D-620F-4038-B9B9-39D56CE611A5}" type="presParOf" srcId="{80BAB056-16AC-441A-92FE-BCA47510B645}" destId="{BAA1C927-8789-4301-8384-F74C5C70E532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6E479-3079-488A-8FA5-6F0565AC40CA}">
      <dsp:nvSpPr>
        <dsp:cNvPr id="0" name=""/>
        <dsp:cNvSpPr/>
      </dsp:nvSpPr>
      <dsp:spPr>
        <a:xfrm>
          <a:off x="9237728" y="987989"/>
          <a:ext cx="1702881" cy="17025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DDA09F-54F4-4DE9-9DB4-B718C4F82852}">
      <dsp:nvSpPr>
        <dsp:cNvPr id="0" name=""/>
        <dsp:cNvSpPr/>
      </dsp:nvSpPr>
      <dsp:spPr>
        <a:xfrm>
          <a:off x="9295068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Continuous Learning Loop</a:t>
          </a:r>
        </a:p>
      </dsp:txBody>
      <dsp:txXfrm>
        <a:off x="9522263" y="1271798"/>
        <a:ext cx="1134893" cy="1134938"/>
      </dsp:txXfrm>
    </dsp:sp>
    <dsp:sp modelId="{5D66ECFE-6F0C-4FFD-8984-CFBF6FA2A428}">
      <dsp:nvSpPr>
        <dsp:cNvPr id="0" name=""/>
        <dsp:cNvSpPr/>
      </dsp:nvSpPr>
      <dsp:spPr>
        <a:xfrm rot="2700000">
          <a:off x="7478709" y="987798"/>
          <a:ext cx="1702641" cy="17026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CBB90C-CF63-400D-8D1A-6C4CA394E1FD}">
      <dsp:nvSpPr>
        <dsp:cNvPr id="0" name=""/>
        <dsp:cNvSpPr/>
      </dsp:nvSpPr>
      <dsp:spPr>
        <a:xfrm>
          <a:off x="7535929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Recommendations: Top 10 Jobs(User Feedback)</a:t>
          </a:r>
        </a:p>
      </dsp:txBody>
      <dsp:txXfrm>
        <a:off x="7763124" y="1271798"/>
        <a:ext cx="1134893" cy="1134938"/>
      </dsp:txXfrm>
    </dsp:sp>
    <dsp:sp modelId="{E7817DDB-A08A-4586-A117-55C9D41311E5}">
      <dsp:nvSpPr>
        <dsp:cNvPr id="0" name=""/>
        <dsp:cNvSpPr/>
      </dsp:nvSpPr>
      <dsp:spPr>
        <a:xfrm rot="2700000">
          <a:off x="5719570" y="987798"/>
          <a:ext cx="1702641" cy="17026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1022E1-6814-433C-9485-451B6B98A51A}">
      <dsp:nvSpPr>
        <dsp:cNvPr id="0" name=""/>
        <dsp:cNvSpPr/>
      </dsp:nvSpPr>
      <dsp:spPr>
        <a:xfrm>
          <a:off x="5776790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RL Agent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(DQN Model)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/>
            <a:t>i</a:t>
          </a:r>
          <a:r>
            <a:rPr lang="en-IN" sz="1000" kern="1200" dirty="0"/>
            <a:t>) State: 25D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ii)Actions: 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iii)Reward: Multi</a:t>
          </a:r>
        </a:p>
      </dsp:txBody>
      <dsp:txXfrm>
        <a:off x="6003985" y="1271798"/>
        <a:ext cx="1134893" cy="1134938"/>
      </dsp:txXfrm>
    </dsp:sp>
    <dsp:sp modelId="{594A8945-7CA1-428A-AF51-C9304348CEE6}">
      <dsp:nvSpPr>
        <dsp:cNvPr id="0" name=""/>
        <dsp:cNvSpPr/>
      </dsp:nvSpPr>
      <dsp:spPr>
        <a:xfrm rot="2700000">
          <a:off x="3960431" y="987798"/>
          <a:ext cx="1702641" cy="17026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5E090D-BB8C-40DA-AB35-5231169E2B08}">
      <dsp:nvSpPr>
        <dsp:cNvPr id="0" name=""/>
        <dsp:cNvSpPr/>
      </dsp:nvSpPr>
      <dsp:spPr>
        <a:xfrm>
          <a:off x="4017651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Job Search Engine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(APIs- </a:t>
          </a:r>
          <a:r>
            <a:rPr lang="en-IN" sz="1000" kern="1200" dirty="0" err="1"/>
            <a:t>Jsearch</a:t>
          </a:r>
          <a:r>
            <a:rPr lang="en-IN" sz="1000" kern="1200" dirty="0"/>
            <a:t>, Reed, </a:t>
          </a:r>
          <a:r>
            <a:rPr lang="en-IN" sz="1000" kern="1200" dirty="0" err="1"/>
            <a:t>Adzuna</a:t>
          </a:r>
          <a:r>
            <a:rPr lang="en-IN" sz="1000" kern="1200" dirty="0"/>
            <a:t>)</a:t>
          </a:r>
        </a:p>
      </dsp:txBody>
      <dsp:txXfrm>
        <a:off x="4243764" y="1271798"/>
        <a:ext cx="1134893" cy="1134938"/>
      </dsp:txXfrm>
    </dsp:sp>
    <dsp:sp modelId="{E6C09140-B2CC-4E0C-B851-A894F77B3130}">
      <dsp:nvSpPr>
        <dsp:cNvPr id="0" name=""/>
        <dsp:cNvSpPr/>
      </dsp:nvSpPr>
      <dsp:spPr>
        <a:xfrm rot="2700000">
          <a:off x="2201292" y="987798"/>
          <a:ext cx="1702641" cy="17026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75678D-06FC-490E-8635-21420EF4A603}">
      <dsp:nvSpPr>
        <dsp:cNvPr id="0" name=""/>
        <dsp:cNvSpPr/>
      </dsp:nvSpPr>
      <dsp:spPr>
        <a:xfrm>
          <a:off x="2258511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u="sng" kern="1200" dirty="0"/>
            <a:t>Resume processor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</a:t>
          </a:r>
          <a:r>
            <a:rPr lang="en-IN" sz="1000" kern="1200" dirty="0" err="1"/>
            <a:t>i</a:t>
          </a:r>
          <a:r>
            <a:rPr lang="en-IN" sz="1000" kern="1200" dirty="0"/>
            <a:t>) Pdf/Docx/text processor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ii) </a:t>
          </a:r>
          <a:r>
            <a:rPr lang="en-IN" sz="1000" kern="1200" dirty="0" err="1"/>
            <a:t>Nlp</a:t>
          </a:r>
          <a:r>
            <a:rPr lang="en-IN" sz="1000" kern="1200" dirty="0"/>
            <a:t> feature  extract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 iii)Skill  </a:t>
          </a:r>
          <a:r>
            <a:rPr lang="en-IN" sz="1000" kern="1200" dirty="0" err="1"/>
            <a:t>categorazation</a:t>
          </a:r>
          <a:endParaRPr lang="en-IN" sz="1000" kern="1200" dirty="0"/>
        </a:p>
      </dsp:txBody>
      <dsp:txXfrm>
        <a:off x="2484625" y="1271798"/>
        <a:ext cx="1134893" cy="1134938"/>
      </dsp:txXfrm>
    </dsp:sp>
    <dsp:sp modelId="{8B4D43E4-C47F-4F09-AB27-F74A8ED05287}">
      <dsp:nvSpPr>
        <dsp:cNvPr id="0" name=""/>
        <dsp:cNvSpPr/>
      </dsp:nvSpPr>
      <dsp:spPr>
        <a:xfrm rot="2700000">
          <a:off x="442153" y="987798"/>
          <a:ext cx="1702641" cy="170264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4FAC28-2672-482D-943E-7548417544FB}">
      <dsp:nvSpPr>
        <dsp:cNvPr id="0" name=""/>
        <dsp:cNvSpPr/>
      </dsp:nvSpPr>
      <dsp:spPr>
        <a:xfrm>
          <a:off x="498290" y="1044751"/>
          <a:ext cx="1589283" cy="1589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User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(Uploads resume)</a:t>
          </a:r>
        </a:p>
      </dsp:txBody>
      <dsp:txXfrm>
        <a:off x="725486" y="1271798"/>
        <a:ext cx="1134893" cy="1134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AI-POWERED JOB RECOMMENDATION SYSTEM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IN" dirty="0"/>
              <a:t>Using Deep Reinforcement Learning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0F84-9F45-37E9-08D8-1DBC4EAE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F32C-19CF-6400-92CE-AD460792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</a:t>
            </a:r>
            <a:r>
              <a:rPr lang="en-IN" dirty="0"/>
              <a:t>Phase 4 (Reward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F922-8419-23DD-D6FE-AEA0C981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60775"/>
            <a:ext cx="2727615" cy="4769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750" dirty="0"/>
              <a:t>def _</a:t>
            </a:r>
            <a:r>
              <a:rPr lang="en-IN" sz="750" dirty="0" err="1"/>
              <a:t>calculate_reward</a:t>
            </a:r>
            <a:r>
              <a:rPr lang="en-IN" sz="750" dirty="0"/>
              <a:t>(self, job):</a:t>
            </a:r>
          </a:p>
          <a:p>
            <a:pPr marL="0" indent="0">
              <a:buNone/>
            </a:pPr>
            <a:r>
              <a:rPr lang="en-IN" sz="750" dirty="0"/>
              <a:t>    reward = 0.0</a:t>
            </a:r>
          </a:p>
          <a:p>
            <a:pPr marL="0" indent="0">
              <a:buNone/>
            </a:pPr>
            <a:r>
              <a:rPr lang="en-IN" sz="750" dirty="0"/>
              <a:t>    # 1. SKILL MATCHING (Weight: 0.5 per skill)</a:t>
            </a:r>
          </a:p>
          <a:p>
            <a:pPr marL="0" indent="0">
              <a:buNone/>
            </a:pPr>
            <a:r>
              <a:rPr lang="en-IN" sz="750" dirty="0" err="1"/>
              <a:t>user_skills</a:t>
            </a:r>
            <a:r>
              <a:rPr lang="en-IN" sz="750" dirty="0"/>
              <a:t> = </a:t>
            </a:r>
            <a:r>
              <a:rPr lang="en-IN" sz="750" dirty="0" err="1"/>
              <a:t>self.user_profile</a:t>
            </a:r>
            <a:r>
              <a:rPr lang="en-IN" sz="750" dirty="0"/>
              <a:t>['skills']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job_skills</a:t>
            </a:r>
            <a:r>
              <a:rPr lang="en-IN" sz="750" dirty="0"/>
              <a:t> = </a:t>
            </a:r>
            <a:r>
              <a:rPr lang="en-IN" sz="750" dirty="0" err="1"/>
              <a:t>job.get</a:t>
            </a:r>
            <a:r>
              <a:rPr lang="en-IN" sz="750" dirty="0"/>
              <a:t>('</a:t>
            </a:r>
            <a:r>
              <a:rPr lang="en-IN" sz="750" dirty="0" err="1"/>
              <a:t>required_skills</a:t>
            </a:r>
            <a:r>
              <a:rPr lang="en-IN" sz="750" dirty="0"/>
              <a:t>', {})</a:t>
            </a:r>
          </a:p>
          <a:p>
            <a:pPr marL="0" indent="0">
              <a:buNone/>
            </a:pPr>
            <a:r>
              <a:rPr lang="en-IN" sz="750" dirty="0"/>
              <a:t>    </a:t>
            </a:r>
          </a:p>
          <a:p>
            <a:pPr marL="0" indent="0">
              <a:buNone/>
            </a:pPr>
            <a:r>
              <a:rPr lang="en-IN" sz="750" dirty="0"/>
              <a:t>    for </a:t>
            </a:r>
            <a:r>
              <a:rPr lang="en-IN" sz="750" dirty="0" err="1"/>
              <a:t>skill_category</a:t>
            </a:r>
            <a:r>
              <a:rPr lang="en-IN" sz="750" dirty="0"/>
              <a:t>, </a:t>
            </a:r>
            <a:r>
              <a:rPr lang="en-IN" sz="750" dirty="0" err="1"/>
              <a:t>required_level</a:t>
            </a:r>
            <a:r>
              <a:rPr lang="en-IN" sz="750" dirty="0"/>
              <a:t> in </a:t>
            </a:r>
            <a:r>
              <a:rPr lang="en-IN" sz="750" dirty="0" err="1"/>
              <a:t>job_skills.items</a:t>
            </a:r>
            <a:r>
              <a:rPr lang="en-IN" sz="750" dirty="0"/>
              <a:t>():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  <a:r>
              <a:rPr lang="en-IN" sz="750" dirty="0" err="1"/>
              <a:t>user_level</a:t>
            </a:r>
            <a:r>
              <a:rPr lang="en-IN" sz="750" dirty="0"/>
              <a:t> = </a:t>
            </a:r>
            <a:r>
              <a:rPr lang="en-IN" sz="750" dirty="0" err="1"/>
              <a:t>user_skills.get</a:t>
            </a:r>
            <a:r>
              <a:rPr lang="en-IN" sz="750" dirty="0"/>
              <a:t>(</a:t>
            </a:r>
            <a:r>
              <a:rPr lang="en-IN" sz="750" dirty="0" err="1"/>
              <a:t>skill_category</a:t>
            </a:r>
            <a:r>
              <a:rPr lang="en-IN" sz="750" dirty="0"/>
              <a:t>, 0)</a:t>
            </a:r>
          </a:p>
          <a:p>
            <a:pPr marL="0" indent="0">
              <a:buNone/>
            </a:pPr>
            <a:r>
              <a:rPr lang="en-IN" sz="750" dirty="0"/>
              <a:t>        if </a:t>
            </a:r>
            <a:r>
              <a:rPr lang="en-IN" sz="750" dirty="0" err="1"/>
              <a:t>user_level</a:t>
            </a:r>
            <a:r>
              <a:rPr lang="en-IN" sz="750" dirty="0"/>
              <a:t> &gt;= </a:t>
            </a:r>
            <a:r>
              <a:rPr lang="en-IN" sz="750" dirty="0" err="1"/>
              <a:t>required_level</a:t>
            </a:r>
            <a:r>
              <a:rPr lang="en-IN" sz="750" dirty="0"/>
              <a:t>:</a:t>
            </a:r>
          </a:p>
          <a:p>
            <a:pPr marL="0" indent="0">
              <a:buNone/>
            </a:pPr>
            <a:r>
              <a:rPr lang="en-IN" sz="750" dirty="0"/>
              <a:t>            reward += 0.5    # Perfect match!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  <a:r>
              <a:rPr lang="en-IN" sz="750" dirty="0" err="1"/>
              <a:t>elif</a:t>
            </a:r>
            <a:r>
              <a:rPr lang="en-IN" sz="750" dirty="0"/>
              <a:t> </a:t>
            </a:r>
            <a:r>
              <a:rPr lang="en-IN" sz="750" dirty="0" err="1"/>
              <a:t>user_level</a:t>
            </a:r>
            <a:r>
              <a:rPr lang="en-IN" sz="750" dirty="0"/>
              <a:t> &gt; 0:</a:t>
            </a:r>
          </a:p>
          <a:p>
            <a:pPr marL="0" indent="0">
              <a:buNone/>
            </a:pPr>
            <a:r>
              <a:rPr lang="en-IN" sz="750" dirty="0"/>
              <a:t>            reward += 0.2    # Partial match</a:t>
            </a:r>
          </a:p>
          <a:p>
            <a:pPr marL="0" indent="0">
              <a:buNone/>
            </a:pPr>
            <a:r>
              <a:rPr lang="en-IN" sz="750" dirty="0"/>
              <a:t>        else:</a:t>
            </a:r>
          </a:p>
          <a:p>
            <a:pPr marL="0" indent="0">
              <a:buNone/>
            </a:pPr>
            <a:r>
              <a:rPr lang="en-IN" sz="750" dirty="0"/>
              <a:t>            reward -= 0.2    # Missing skill (penalty)    </a:t>
            </a:r>
          </a:p>
          <a:p>
            <a:pPr marL="0" indent="0">
              <a:buNone/>
            </a:pPr>
            <a:r>
              <a:rPr lang="en-IN" sz="750" dirty="0"/>
              <a:t># 2. EXPERIENCE MATCHING (Weight: 0.8 max)</a:t>
            </a:r>
          </a:p>
          <a:p>
            <a:pPr marL="0" indent="0">
              <a:buNone/>
            </a:pPr>
            <a:r>
              <a:rPr lang="en-IN" sz="750" dirty="0" err="1"/>
              <a:t>job_experience</a:t>
            </a:r>
            <a:r>
              <a:rPr lang="en-IN" sz="750" dirty="0"/>
              <a:t> = </a:t>
            </a:r>
            <a:r>
              <a:rPr lang="en-IN" sz="750" dirty="0" err="1"/>
              <a:t>job.get</a:t>
            </a:r>
            <a:r>
              <a:rPr lang="en-IN" sz="750" dirty="0"/>
              <a:t>('</a:t>
            </a:r>
            <a:r>
              <a:rPr lang="en-IN" sz="750" dirty="0" err="1"/>
              <a:t>experience_required</a:t>
            </a:r>
            <a:r>
              <a:rPr lang="en-IN" sz="750" dirty="0"/>
              <a:t>', 0)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user_experience</a:t>
            </a:r>
            <a:r>
              <a:rPr lang="en-IN" sz="750" dirty="0"/>
              <a:t> = </a:t>
            </a:r>
            <a:r>
              <a:rPr lang="en-IN" sz="750" dirty="0" err="1"/>
              <a:t>self.user_profile</a:t>
            </a:r>
            <a:r>
              <a:rPr lang="en-IN" sz="750" dirty="0"/>
              <a:t>['</a:t>
            </a:r>
            <a:r>
              <a:rPr lang="en-IN" sz="750" dirty="0" err="1"/>
              <a:t>experience_score</a:t>
            </a:r>
            <a:r>
              <a:rPr lang="en-IN" sz="750" dirty="0"/>
              <a:t>']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experience_gap</a:t>
            </a:r>
            <a:r>
              <a:rPr lang="en-IN" sz="750" dirty="0"/>
              <a:t> = abs(</a:t>
            </a:r>
            <a:r>
              <a:rPr lang="en-IN" sz="750" dirty="0" err="1"/>
              <a:t>user_experience</a:t>
            </a:r>
            <a:r>
              <a:rPr lang="en-IN" sz="750" dirty="0"/>
              <a:t> - </a:t>
            </a:r>
            <a:r>
              <a:rPr lang="en-IN" sz="750" dirty="0" err="1"/>
              <a:t>job_experience</a:t>
            </a:r>
            <a:r>
              <a:rPr lang="en-IN" sz="750" dirty="0"/>
              <a:t>)</a:t>
            </a:r>
          </a:p>
          <a:p>
            <a:pPr marL="0" indent="0">
              <a:buNone/>
            </a:pPr>
            <a:r>
              <a:rPr lang="en-IN" sz="750" dirty="0"/>
              <a:t>    </a:t>
            </a:r>
          </a:p>
          <a:p>
            <a:pPr marL="0" indent="0">
              <a:buNone/>
            </a:pPr>
            <a:r>
              <a:rPr lang="en-IN" sz="750" dirty="0"/>
              <a:t>    if </a:t>
            </a:r>
            <a:r>
              <a:rPr lang="en-IN" sz="750" dirty="0" err="1"/>
              <a:t>experience_gap</a:t>
            </a:r>
            <a:r>
              <a:rPr lang="en-IN" sz="750" dirty="0"/>
              <a:t> &lt;= 1:</a:t>
            </a:r>
          </a:p>
          <a:p>
            <a:pPr marL="0" indent="0">
              <a:buNone/>
            </a:pPr>
            <a:r>
              <a:rPr lang="en-IN" sz="750" dirty="0"/>
              <a:t>        reward += 0.8    # Perfect level match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elif</a:t>
            </a:r>
            <a:r>
              <a:rPr lang="en-IN" sz="750" dirty="0"/>
              <a:t> </a:t>
            </a:r>
            <a:r>
              <a:rPr lang="en-IN" sz="750" dirty="0" err="1"/>
              <a:t>experience_gap</a:t>
            </a:r>
            <a:r>
              <a:rPr lang="en-IN" sz="750" dirty="0"/>
              <a:t> &lt;= 2:</a:t>
            </a:r>
          </a:p>
          <a:p>
            <a:pPr marL="0" indent="0">
              <a:buNone/>
            </a:pPr>
            <a:r>
              <a:rPr lang="en-IN" sz="750" dirty="0"/>
              <a:t>        reward += 0.4    # Close enough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1122-69A1-E1B3-17CA-DF05555D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0825" y="1960775"/>
            <a:ext cx="2899022" cy="4713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750" dirty="0"/>
              <a:t> </a:t>
            </a:r>
            <a:r>
              <a:rPr lang="en-IN" sz="750" dirty="0" err="1"/>
              <a:t>elif</a:t>
            </a:r>
            <a:r>
              <a:rPr lang="en-IN" sz="750" dirty="0"/>
              <a:t> </a:t>
            </a:r>
            <a:r>
              <a:rPr lang="en-IN" sz="750" dirty="0" err="1"/>
              <a:t>experience_gap</a:t>
            </a:r>
            <a:r>
              <a:rPr lang="en-IN" sz="750" dirty="0"/>
              <a:t> &lt;= 3:</a:t>
            </a:r>
          </a:p>
          <a:p>
            <a:pPr marL="0" indent="0">
              <a:buNone/>
            </a:pPr>
            <a:r>
              <a:rPr lang="en-IN" sz="750" dirty="0"/>
              <a:t>        reward += 0.1    # Acceptable</a:t>
            </a:r>
          </a:p>
          <a:p>
            <a:pPr marL="0" indent="0">
              <a:buNone/>
            </a:pPr>
            <a:r>
              <a:rPr lang="en-IN" sz="750" dirty="0"/>
              <a:t>    else:</a:t>
            </a:r>
          </a:p>
          <a:p>
            <a:pPr marL="0" indent="0">
              <a:buNone/>
            </a:pPr>
            <a:r>
              <a:rPr lang="en-IN" sz="750" dirty="0"/>
              <a:t>        reward -= 0.2    # Too different</a:t>
            </a:r>
          </a:p>
          <a:p>
            <a:pPr marL="0" indent="0">
              <a:buNone/>
            </a:pPr>
            <a:r>
              <a:rPr lang="en-IN" sz="750" dirty="0"/>
              <a:t>  # 3. SALARY APPROPRIATENESS (Weight: 0.3)</a:t>
            </a:r>
          </a:p>
          <a:p>
            <a:pPr marL="0" indent="0">
              <a:buNone/>
            </a:pPr>
            <a:r>
              <a:rPr lang="en-IN" sz="750" dirty="0"/>
              <a:t>salary = </a:t>
            </a:r>
            <a:r>
              <a:rPr lang="en-IN" sz="750" dirty="0" err="1"/>
              <a:t>job.get</a:t>
            </a:r>
            <a:r>
              <a:rPr lang="en-IN" sz="750" dirty="0"/>
              <a:t>('salary', 75000)</a:t>
            </a:r>
          </a:p>
          <a:p>
            <a:pPr marL="0" indent="0">
              <a:buNone/>
            </a:pPr>
            <a:r>
              <a:rPr lang="en-IN" sz="750" dirty="0"/>
              <a:t>    </a:t>
            </a:r>
          </a:p>
          <a:p>
            <a:pPr marL="0" indent="0">
              <a:buNone/>
            </a:pPr>
            <a:r>
              <a:rPr lang="en-IN" sz="750" dirty="0"/>
              <a:t>    if </a:t>
            </a:r>
            <a:r>
              <a:rPr lang="en-IN" sz="750" dirty="0" err="1"/>
              <a:t>user_experience</a:t>
            </a:r>
            <a:r>
              <a:rPr lang="en-IN" sz="750" dirty="0"/>
              <a:t> &lt;= 2 and salary &lt; 80000:</a:t>
            </a:r>
          </a:p>
          <a:p>
            <a:pPr marL="0" indent="0">
              <a:buNone/>
            </a:pPr>
            <a:r>
              <a:rPr lang="en-IN" sz="750" dirty="0"/>
              <a:t>        reward += 0.3    # Appropriate for junior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elif</a:t>
            </a:r>
            <a:r>
              <a:rPr lang="en-IN" sz="750" dirty="0"/>
              <a:t> 3 &lt;= </a:t>
            </a:r>
            <a:r>
              <a:rPr lang="en-IN" sz="750" dirty="0" err="1"/>
              <a:t>user_experience</a:t>
            </a:r>
            <a:r>
              <a:rPr lang="en-IN" sz="750" dirty="0"/>
              <a:t> &lt;= 5 and 80000 &lt;= salary &lt;= 120000:</a:t>
            </a:r>
          </a:p>
          <a:p>
            <a:pPr marL="0" indent="0">
              <a:buNone/>
            </a:pPr>
            <a:r>
              <a:rPr lang="en-IN" sz="750" dirty="0"/>
              <a:t>        reward += 0.3    # Appropriate for mid-level</a:t>
            </a:r>
          </a:p>
          <a:p>
            <a:pPr marL="0" indent="0">
              <a:buNone/>
            </a:pPr>
            <a:r>
              <a:rPr lang="en-IN" sz="750" dirty="0"/>
              <a:t>    </a:t>
            </a:r>
            <a:r>
              <a:rPr lang="en-IN" sz="750" dirty="0" err="1"/>
              <a:t>elif</a:t>
            </a:r>
            <a:r>
              <a:rPr lang="en-IN" sz="750" dirty="0"/>
              <a:t> </a:t>
            </a:r>
            <a:r>
              <a:rPr lang="en-IN" sz="750" dirty="0" err="1"/>
              <a:t>user_experience</a:t>
            </a:r>
            <a:r>
              <a:rPr lang="en-IN" sz="750" dirty="0"/>
              <a:t> &gt; 5 and salary &gt; 100000:</a:t>
            </a:r>
          </a:p>
          <a:p>
            <a:pPr marL="0" indent="0">
              <a:buNone/>
            </a:pPr>
            <a:r>
              <a:rPr lang="en-IN" sz="750" dirty="0"/>
              <a:t>        reward += 0.3    # Appropriate for senior</a:t>
            </a:r>
          </a:p>
          <a:p>
            <a:pPr marL="0" indent="0">
              <a:buNone/>
            </a:pPr>
            <a:r>
              <a:rPr lang="en-IN" sz="750" dirty="0"/>
              <a:t>    # 4. DIVERSITY BONUS (Weight: 0.2)</a:t>
            </a:r>
          </a:p>
          <a:p>
            <a:pPr marL="0" indent="0">
              <a:buNone/>
            </a:pPr>
            <a:r>
              <a:rPr lang="en-IN" sz="750" dirty="0"/>
              <a:t>if </a:t>
            </a:r>
            <a:r>
              <a:rPr lang="en-IN" sz="750" dirty="0" err="1"/>
              <a:t>len</a:t>
            </a:r>
            <a:r>
              <a:rPr lang="en-IN" sz="750" dirty="0"/>
              <a:t>(</a:t>
            </a:r>
            <a:r>
              <a:rPr lang="en-IN" sz="750" dirty="0" err="1"/>
              <a:t>self.current_episode_jobs</a:t>
            </a:r>
            <a:r>
              <a:rPr lang="en-IN" sz="750" dirty="0"/>
              <a:t>) &gt; 0: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  <a:r>
              <a:rPr lang="en-IN" sz="750" dirty="0" err="1"/>
              <a:t>current_categories</a:t>
            </a:r>
            <a:r>
              <a:rPr lang="en-IN" sz="750" dirty="0"/>
              <a:t> = [j['category'] for j in </a:t>
            </a:r>
            <a:r>
              <a:rPr lang="en-IN" sz="750" dirty="0" err="1"/>
              <a:t>self.current_episode_jobs</a:t>
            </a:r>
            <a:r>
              <a:rPr lang="en-IN" sz="750" dirty="0"/>
              <a:t>]</a:t>
            </a:r>
          </a:p>
          <a:p>
            <a:pPr marL="0" indent="0">
              <a:buNone/>
            </a:pPr>
            <a:r>
              <a:rPr lang="en-IN" sz="750" dirty="0"/>
              <a:t>        if job['category'] not in </a:t>
            </a:r>
            <a:r>
              <a:rPr lang="en-IN" sz="750" dirty="0" err="1"/>
              <a:t>current_categories</a:t>
            </a:r>
            <a:r>
              <a:rPr lang="en-IN" sz="750" dirty="0"/>
              <a:t>:</a:t>
            </a:r>
          </a:p>
          <a:p>
            <a:pPr marL="0" indent="0">
              <a:buNone/>
            </a:pPr>
            <a:r>
              <a:rPr lang="en-IN" sz="750" dirty="0"/>
              <a:t>            reward += 0.2    # Encourage variety</a:t>
            </a:r>
          </a:p>
          <a:p>
            <a:pPr marL="0" indent="0">
              <a:buNone/>
            </a:pPr>
            <a:r>
              <a:rPr lang="en-IN" sz="750" dirty="0"/>
              <a:t># 5. REPETITION PENALTY (Weight: -0.5)</a:t>
            </a:r>
          </a:p>
          <a:p>
            <a:pPr marL="0" indent="0">
              <a:buNone/>
            </a:pPr>
            <a:r>
              <a:rPr lang="en-IN" sz="750" dirty="0"/>
              <a:t>if job['id'] in </a:t>
            </a:r>
            <a:r>
              <a:rPr lang="en-IN" sz="750" dirty="0" err="1"/>
              <a:t>self.recommended_jobs</a:t>
            </a:r>
            <a:r>
              <a:rPr lang="en-IN" sz="750" dirty="0"/>
              <a:t>:</a:t>
            </a:r>
          </a:p>
          <a:p>
            <a:pPr marL="0" indent="0">
              <a:buNone/>
            </a:pPr>
            <a:r>
              <a:rPr lang="en-IN" sz="750" dirty="0"/>
              <a:t>        reward -= 0.5    # Don't repeat recommendations</a:t>
            </a:r>
          </a:p>
          <a:p>
            <a:pPr marL="0" indent="0">
              <a:buNone/>
            </a:pPr>
            <a:r>
              <a:rPr lang="en-IN" sz="750" dirty="0"/>
              <a:t>    return reward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3AEA4-5737-A8DE-FCD4-187D48CF3D60}"/>
              </a:ext>
            </a:extLst>
          </p:cNvPr>
          <p:cNvSpPr txBox="1"/>
          <p:nvPr/>
        </p:nvSpPr>
        <p:spPr>
          <a:xfrm>
            <a:off x="7607431" y="2228003"/>
            <a:ext cx="3421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Rewards:</a:t>
            </a:r>
          </a:p>
          <a:p>
            <a:pPr algn="just"/>
            <a:r>
              <a:rPr lang="en-IN" dirty="0"/>
              <a:t>Perfect match: + 0.5* 3 + 0.8 + 0.3 + 0.2 = +2.8 ✅</a:t>
            </a:r>
          </a:p>
          <a:p>
            <a:pPr algn="just"/>
            <a:r>
              <a:rPr lang="en-IN" dirty="0"/>
              <a:t>Poor match: -0.2* 2 + 0.1 - 0.2      = -0.5 ❌</a:t>
            </a:r>
          </a:p>
          <a:p>
            <a:pPr algn="just"/>
            <a:r>
              <a:rPr lang="en-IN" dirty="0"/>
              <a:t>Average: +0.2*2 + 0.4 + 0.3 = +1.1 🆗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80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17BA-31A3-56FE-D0A7-99AA6607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Phase 5: Deep Q-Network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87F8-58A4-B606-AD47-B298E9DB1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53006"/>
            <a:ext cx="2001751" cy="4213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750" dirty="0"/>
              <a:t>class </a:t>
            </a:r>
            <a:r>
              <a:rPr lang="en-IN" sz="750" dirty="0" err="1"/>
              <a:t>DQNNetwork</a:t>
            </a:r>
            <a:r>
              <a:rPr lang="en-IN" sz="750" dirty="0"/>
              <a:t>(</a:t>
            </a:r>
            <a:r>
              <a:rPr lang="en-IN" sz="750" dirty="0" err="1"/>
              <a:t>nn.Module</a:t>
            </a:r>
            <a:r>
              <a:rPr lang="en-IN" sz="750" dirty="0"/>
              <a:t>):</a:t>
            </a:r>
          </a:p>
          <a:p>
            <a:pPr marL="0" indent="0">
              <a:buNone/>
            </a:pPr>
            <a:r>
              <a:rPr lang="en-IN" sz="750" dirty="0"/>
              <a:t>    """ Deep Q-Network with 4 layers</a:t>
            </a:r>
          </a:p>
          <a:p>
            <a:pPr marL="0" indent="0">
              <a:buNone/>
            </a:pPr>
            <a:r>
              <a:rPr lang="en-IN" sz="750" dirty="0"/>
              <a:t>Predicts Q-value for each action (job recommendation)</a:t>
            </a:r>
          </a:p>
          <a:p>
            <a:pPr marL="0" indent="0">
              <a:buNone/>
            </a:pPr>
            <a:r>
              <a:rPr lang="en-IN" sz="750" dirty="0"/>
              <a:t>    """ </a:t>
            </a:r>
          </a:p>
          <a:p>
            <a:pPr marL="0" indent="0">
              <a:buNone/>
            </a:pPr>
            <a:r>
              <a:rPr lang="en-IN" sz="750" dirty="0"/>
              <a:t> def __</a:t>
            </a:r>
            <a:r>
              <a:rPr lang="en-IN" sz="750" dirty="0" err="1"/>
              <a:t>init</a:t>
            </a:r>
            <a:r>
              <a:rPr lang="en-IN" sz="750" dirty="0"/>
              <a:t>__(self, </a:t>
            </a:r>
            <a:r>
              <a:rPr lang="en-IN" sz="750" dirty="0" err="1"/>
              <a:t>state_size</a:t>
            </a:r>
            <a:r>
              <a:rPr lang="en-IN" sz="750" dirty="0"/>
              <a:t>=25, </a:t>
            </a:r>
            <a:r>
              <a:rPr lang="en-IN" sz="750" dirty="0" err="1"/>
              <a:t>action_size</a:t>
            </a:r>
            <a:r>
              <a:rPr lang="en-IN" sz="750" dirty="0"/>
              <a:t>=50, </a:t>
            </a:r>
            <a:r>
              <a:rPr lang="en-IN" sz="750" dirty="0" err="1"/>
              <a:t>hidden_size</a:t>
            </a:r>
            <a:r>
              <a:rPr lang="en-IN" sz="750" dirty="0"/>
              <a:t>=256):</a:t>
            </a:r>
          </a:p>
          <a:p>
            <a:pPr marL="0" indent="0">
              <a:buNone/>
            </a:pPr>
            <a:r>
              <a:rPr lang="en-IN" sz="750" dirty="0"/>
              <a:t>        super(</a:t>
            </a:r>
            <a:r>
              <a:rPr lang="en-IN" sz="750" dirty="0" err="1"/>
              <a:t>DQNNetwork</a:t>
            </a:r>
            <a:r>
              <a:rPr lang="en-IN" sz="750" dirty="0"/>
              <a:t>, self).__</a:t>
            </a:r>
            <a:r>
              <a:rPr lang="en-IN" sz="750" dirty="0" err="1"/>
              <a:t>init</a:t>
            </a:r>
            <a:r>
              <a:rPr lang="en-IN" sz="750" dirty="0"/>
              <a:t>__()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1: Input → Hidden (25 → 256)</a:t>
            </a:r>
          </a:p>
          <a:p>
            <a:pPr marL="0" indent="0">
              <a:buNone/>
            </a:pPr>
            <a:r>
              <a:rPr lang="en-IN" sz="750" dirty="0"/>
              <a:t>        self.fc1 = </a:t>
            </a:r>
            <a:r>
              <a:rPr lang="en-IN" sz="750" dirty="0" err="1"/>
              <a:t>nn.Linear</a:t>
            </a:r>
            <a:r>
              <a:rPr lang="en-IN" sz="750" dirty="0"/>
              <a:t>(</a:t>
            </a:r>
            <a:r>
              <a:rPr lang="en-IN" sz="750" dirty="0" err="1"/>
              <a:t>state_size</a:t>
            </a:r>
            <a:r>
              <a:rPr lang="en-IN" sz="750" dirty="0"/>
              <a:t>, </a:t>
            </a:r>
            <a:r>
              <a:rPr lang="en-IN" sz="750" dirty="0" err="1"/>
              <a:t>hidden_size</a:t>
            </a:r>
            <a:r>
              <a:rPr lang="en-IN" sz="750" dirty="0"/>
              <a:t>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2: Hidden → Hidden (256 → 256)</a:t>
            </a:r>
          </a:p>
          <a:p>
            <a:pPr marL="0" indent="0">
              <a:buNone/>
            </a:pPr>
            <a:r>
              <a:rPr lang="en-IN" sz="750" dirty="0"/>
              <a:t>        self.fc2 = </a:t>
            </a:r>
            <a:r>
              <a:rPr lang="en-IN" sz="750" dirty="0" err="1"/>
              <a:t>nn.Linear</a:t>
            </a:r>
            <a:r>
              <a:rPr lang="en-IN" sz="750" dirty="0"/>
              <a:t>(</a:t>
            </a:r>
            <a:r>
              <a:rPr lang="en-IN" sz="750" dirty="0" err="1"/>
              <a:t>hidden_size</a:t>
            </a:r>
            <a:r>
              <a:rPr lang="en-IN" sz="750" dirty="0"/>
              <a:t>, </a:t>
            </a:r>
            <a:r>
              <a:rPr lang="en-IN" sz="750" dirty="0" err="1"/>
              <a:t>hidden_size</a:t>
            </a:r>
            <a:r>
              <a:rPr lang="en-IN" sz="750" dirty="0"/>
              <a:t>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3: Hidden → Smaller (256 → 128)</a:t>
            </a:r>
          </a:p>
          <a:p>
            <a:pPr marL="0" indent="0">
              <a:buNone/>
            </a:pPr>
            <a:r>
              <a:rPr lang="en-IN" sz="750" dirty="0"/>
              <a:t>        self.fc3 = </a:t>
            </a:r>
            <a:r>
              <a:rPr lang="en-IN" sz="750" dirty="0" err="1"/>
              <a:t>nn.Linear</a:t>
            </a:r>
            <a:r>
              <a:rPr lang="en-IN" sz="750" dirty="0"/>
              <a:t>(</a:t>
            </a:r>
            <a:r>
              <a:rPr lang="en-IN" sz="750" dirty="0" err="1"/>
              <a:t>hidden_size</a:t>
            </a:r>
            <a:r>
              <a:rPr lang="en-IN" sz="750" dirty="0"/>
              <a:t>, </a:t>
            </a:r>
            <a:r>
              <a:rPr lang="en-IN" sz="750" dirty="0" err="1"/>
              <a:t>hidden_size</a:t>
            </a:r>
            <a:r>
              <a:rPr lang="en-IN" sz="750" dirty="0"/>
              <a:t> // 2)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4: Output Q-values (128 → 50)</a:t>
            </a:r>
          </a:p>
          <a:p>
            <a:pPr marL="0" indent="0">
              <a:buNone/>
            </a:pPr>
            <a:r>
              <a:rPr lang="en-IN" sz="750" dirty="0"/>
              <a:t>        self.fc4 = </a:t>
            </a:r>
            <a:r>
              <a:rPr lang="en-IN" sz="750" dirty="0" err="1"/>
              <a:t>nn.Linear</a:t>
            </a:r>
            <a:r>
              <a:rPr lang="en-IN" sz="750" dirty="0"/>
              <a:t>(</a:t>
            </a:r>
            <a:r>
              <a:rPr lang="en-IN" sz="750" dirty="0" err="1"/>
              <a:t>hidden_size</a:t>
            </a:r>
            <a:r>
              <a:rPr lang="en-IN" sz="750" dirty="0"/>
              <a:t> // 2, </a:t>
            </a:r>
            <a:r>
              <a:rPr lang="en-IN" sz="750" dirty="0" err="1"/>
              <a:t>action_size</a:t>
            </a:r>
            <a:r>
              <a:rPr lang="en-IN" sz="75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E83D-EDB0-DE04-32E9-471DD135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82924" y="1979629"/>
            <a:ext cx="2248573" cy="4864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750" dirty="0"/>
              <a:t> # Dropout for regularization (prevent overfitting)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  <a:r>
              <a:rPr lang="en-IN" sz="750" dirty="0" err="1"/>
              <a:t>self.dropout</a:t>
            </a:r>
            <a:r>
              <a:rPr lang="en-IN" sz="750" dirty="0"/>
              <a:t> = </a:t>
            </a:r>
            <a:r>
              <a:rPr lang="en-IN" sz="750" dirty="0" err="1"/>
              <a:t>nn.Dropout</a:t>
            </a:r>
            <a:r>
              <a:rPr lang="en-IN" sz="750" dirty="0"/>
              <a:t>(0.2)</a:t>
            </a:r>
          </a:p>
          <a:p>
            <a:pPr marL="0" indent="0">
              <a:buNone/>
            </a:pPr>
            <a:r>
              <a:rPr lang="en-IN" sz="750" dirty="0"/>
              <a:t>    def forward(self, x):</a:t>
            </a:r>
          </a:p>
          <a:p>
            <a:pPr marL="0" indent="0">
              <a:buNone/>
            </a:pPr>
            <a:r>
              <a:rPr lang="en-IN" sz="750" dirty="0"/>
              <a:t>        """</a:t>
            </a:r>
          </a:p>
          <a:p>
            <a:pPr marL="0" indent="0">
              <a:buNone/>
            </a:pPr>
            <a:r>
              <a:rPr lang="en-IN" sz="750" dirty="0"/>
              <a:t>        Forward pass through network</a:t>
            </a:r>
          </a:p>
          <a:p>
            <a:pPr marL="0" indent="0">
              <a:buNone/>
            </a:pPr>
            <a:r>
              <a:rPr lang="en-IN" sz="750" dirty="0"/>
              <a:t>        Input: state (25,)</a:t>
            </a:r>
          </a:p>
          <a:p>
            <a:pPr marL="0" indent="0">
              <a:buNone/>
            </a:pPr>
            <a:r>
              <a:rPr lang="en-IN" sz="750" dirty="0"/>
              <a:t>        Output: Q-values for each action (50,)</a:t>
            </a:r>
          </a:p>
          <a:p>
            <a:pPr marL="0" indent="0">
              <a:buNone/>
            </a:pPr>
            <a:r>
              <a:rPr lang="en-IN" sz="750" dirty="0"/>
              <a:t>        """</a:t>
            </a:r>
          </a:p>
          <a:p>
            <a:pPr marL="0" indent="0">
              <a:buNone/>
            </a:pPr>
            <a:r>
              <a:rPr lang="en-IN" sz="750" dirty="0"/>
              <a:t>        # Layer 1: Linear → </a:t>
            </a:r>
            <a:r>
              <a:rPr lang="en-IN" sz="750" dirty="0" err="1"/>
              <a:t>ReLU</a:t>
            </a:r>
            <a:r>
              <a:rPr lang="en-IN" sz="750" dirty="0"/>
              <a:t> → Dropout</a:t>
            </a:r>
          </a:p>
          <a:p>
            <a:pPr marL="0" indent="0">
              <a:buNone/>
            </a:pPr>
            <a:r>
              <a:rPr lang="en-IN" sz="750" dirty="0"/>
              <a:t>        x = </a:t>
            </a:r>
            <a:r>
              <a:rPr lang="en-IN" sz="750" dirty="0" err="1"/>
              <a:t>F.relu</a:t>
            </a:r>
            <a:r>
              <a:rPr lang="en-IN" sz="750" dirty="0"/>
              <a:t>(self.fc1(x))</a:t>
            </a:r>
          </a:p>
          <a:p>
            <a:pPr marL="0" indent="0">
              <a:buNone/>
            </a:pPr>
            <a:r>
              <a:rPr lang="en-IN" sz="750" dirty="0"/>
              <a:t>        x = </a:t>
            </a:r>
            <a:r>
              <a:rPr lang="en-IN" sz="750" dirty="0" err="1"/>
              <a:t>self.dropout</a:t>
            </a:r>
            <a:r>
              <a:rPr lang="en-IN" sz="750" dirty="0"/>
              <a:t>(x)</a:t>
            </a:r>
          </a:p>
          <a:p>
            <a:pPr marL="0" indent="0">
              <a:buNone/>
            </a:pPr>
            <a:r>
              <a:rPr lang="en-IN" sz="750" dirty="0"/>
              <a:t>        # Layer 2: Linear → </a:t>
            </a:r>
            <a:r>
              <a:rPr lang="en-IN" sz="750" dirty="0" err="1"/>
              <a:t>ReLU</a:t>
            </a:r>
            <a:r>
              <a:rPr lang="en-IN" sz="750" dirty="0"/>
              <a:t> → Dropout</a:t>
            </a:r>
          </a:p>
          <a:p>
            <a:pPr marL="0" indent="0">
              <a:buNone/>
            </a:pPr>
            <a:r>
              <a:rPr lang="en-IN" sz="750" dirty="0"/>
              <a:t>        x = </a:t>
            </a:r>
            <a:r>
              <a:rPr lang="en-IN" sz="750" dirty="0" err="1"/>
              <a:t>F.relu</a:t>
            </a:r>
            <a:r>
              <a:rPr lang="en-IN" sz="750" dirty="0"/>
              <a:t>(self.fc2(x))</a:t>
            </a:r>
          </a:p>
          <a:p>
            <a:pPr marL="0" indent="0">
              <a:buNone/>
            </a:pPr>
            <a:r>
              <a:rPr lang="en-IN" sz="750" dirty="0"/>
              <a:t>        x = </a:t>
            </a:r>
            <a:r>
              <a:rPr lang="en-IN" sz="750" dirty="0" err="1"/>
              <a:t>self.dropout</a:t>
            </a:r>
            <a:r>
              <a:rPr lang="en-IN" sz="750" dirty="0"/>
              <a:t>(x)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3: Linear → </a:t>
            </a:r>
            <a:r>
              <a:rPr lang="en-IN" sz="750" dirty="0" err="1"/>
              <a:t>ReLU</a:t>
            </a:r>
            <a:endParaRPr lang="en-IN" sz="750" dirty="0"/>
          </a:p>
          <a:p>
            <a:pPr marL="0" indent="0">
              <a:buNone/>
            </a:pPr>
            <a:r>
              <a:rPr lang="en-IN" sz="750" dirty="0"/>
              <a:t>        x = </a:t>
            </a:r>
            <a:r>
              <a:rPr lang="en-IN" sz="750" dirty="0" err="1"/>
              <a:t>F.relu</a:t>
            </a:r>
            <a:r>
              <a:rPr lang="en-IN" sz="750" dirty="0"/>
              <a:t>(self.fc3(x))</a:t>
            </a:r>
          </a:p>
          <a:p>
            <a:pPr marL="0" indent="0">
              <a:buNone/>
            </a:pPr>
            <a:r>
              <a:rPr lang="en-IN" sz="750" dirty="0"/>
              <a:t>        </a:t>
            </a:r>
          </a:p>
          <a:p>
            <a:pPr marL="0" indent="0">
              <a:buNone/>
            </a:pPr>
            <a:r>
              <a:rPr lang="en-IN" sz="750" dirty="0"/>
              <a:t>        # Layer 4: Linear (no activation - raw Q-values)</a:t>
            </a:r>
          </a:p>
          <a:p>
            <a:pPr marL="0" indent="0">
              <a:buNone/>
            </a:pPr>
            <a:r>
              <a:rPr lang="en-IN" sz="750" dirty="0"/>
              <a:t>        x = self.fc4(x) </a:t>
            </a:r>
          </a:p>
          <a:p>
            <a:pPr marL="0" indent="0">
              <a:buNone/>
            </a:pPr>
            <a:r>
              <a:rPr lang="en-IN" sz="750" dirty="0"/>
              <a:t>        return x  # Shape: (</a:t>
            </a:r>
            <a:r>
              <a:rPr lang="en-IN" sz="750" dirty="0" err="1"/>
              <a:t>action_size</a:t>
            </a:r>
            <a:r>
              <a:rPr lang="en-IN" sz="750" dirty="0"/>
              <a:t>,)</a:t>
            </a:r>
          </a:p>
          <a:p>
            <a:pPr marL="0" indent="0">
              <a:buNone/>
            </a:pPr>
            <a:endParaRPr lang="en-IN" sz="7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59D27-3B5A-A7AC-1425-4A91309B9D30}"/>
              </a:ext>
            </a:extLst>
          </p:cNvPr>
          <p:cNvSpPr txBox="1"/>
          <p:nvPr/>
        </p:nvSpPr>
        <p:spPr>
          <a:xfrm>
            <a:off x="5731497" y="1820740"/>
            <a:ext cx="62122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</a:t>
            </a:r>
          </a:p>
          <a:p>
            <a:r>
              <a:rPr lang="en-IN" dirty="0"/>
              <a:t>state = [0.5, 0.3, ..., 0.8]  # 25 features</a:t>
            </a:r>
          </a:p>
          <a:p>
            <a:r>
              <a:rPr lang="en-IN" dirty="0" err="1"/>
              <a:t>q_values</a:t>
            </a:r>
            <a:r>
              <a:rPr lang="en-IN" dirty="0"/>
              <a:t> = network(state)       </a:t>
            </a:r>
          </a:p>
          <a:p>
            <a:r>
              <a:rPr lang="en-IN" dirty="0"/>
              <a:t>[1.2, 0.8, ..., 2.1]  # 50 Q-values – depends upon no of jobs </a:t>
            </a:r>
          </a:p>
          <a:p>
            <a:r>
              <a:rPr lang="en-IN" dirty="0" err="1"/>
              <a:t>best_action</a:t>
            </a:r>
            <a:r>
              <a:rPr lang="en-IN" dirty="0"/>
              <a:t> = argmax(</a:t>
            </a:r>
            <a:r>
              <a:rPr lang="en-IN" dirty="0" err="1"/>
              <a:t>q_values</a:t>
            </a:r>
            <a:r>
              <a:rPr lang="en-IN" dirty="0"/>
              <a:t>) # Choose job with highest Q-value</a:t>
            </a:r>
          </a:p>
          <a:p>
            <a:r>
              <a:rPr lang="en-IN" u="sng" dirty="0"/>
              <a:t>Network Visualization:</a:t>
            </a:r>
          </a:p>
          <a:p>
            <a:r>
              <a:rPr lang="en-IN" dirty="0"/>
              <a:t>Input Layer (25)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[Dense 256 + </a:t>
            </a:r>
            <a:r>
              <a:rPr lang="en-IN" dirty="0" err="1"/>
              <a:t>ReLU</a:t>
            </a:r>
            <a:r>
              <a:rPr lang="en-IN" dirty="0"/>
              <a:t> + Dropout 20%]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[Dense 256 + </a:t>
            </a:r>
            <a:r>
              <a:rPr lang="en-IN" dirty="0" err="1"/>
              <a:t>ReLU</a:t>
            </a:r>
            <a:r>
              <a:rPr lang="en-IN" dirty="0"/>
              <a:t> + Dropout 20%]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[Dense 128 + </a:t>
            </a:r>
            <a:r>
              <a:rPr lang="en-IN" dirty="0" err="1"/>
              <a:t>ReLU</a:t>
            </a:r>
            <a:r>
              <a:rPr lang="en-IN" dirty="0"/>
              <a:t>]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Output Layer (50 Q-values)</a:t>
            </a:r>
          </a:p>
          <a:p>
            <a:r>
              <a:rPr lang="en-IN" dirty="0"/>
              <a:t>    ↓</a:t>
            </a:r>
          </a:p>
          <a:p>
            <a:r>
              <a:rPr lang="en-IN" dirty="0"/>
              <a:t>argmax → Best Job to Recommend</a:t>
            </a:r>
          </a:p>
        </p:txBody>
      </p:sp>
    </p:spTree>
    <p:extLst>
      <p:ext uri="{BB962C8B-B14F-4D97-AF65-F5344CB8AC3E}">
        <p14:creationId xmlns:p14="http://schemas.microsoft.com/office/powerpoint/2010/main" val="87815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E378-A93B-37D7-3697-3D6E1ADE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6: Advanced DQN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BA69-5D31-F0BB-F38C-D625AABB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TECHNIQUE 1: DUAL NETWORK ARCHITECTURE</a:t>
            </a:r>
          </a:p>
          <a:p>
            <a:pPr marL="0" indent="0">
              <a:buNone/>
            </a:pPr>
            <a:r>
              <a:rPr lang="en-IN" dirty="0" err="1"/>
              <a:t>self.q_network</a:t>
            </a:r>
            <a:r>
              <a:rPr lang="en-IN" dirty="0"/>
              <a:t> = </a:t>
            </a:r>
            <a:r>
              <a:rPr lang="en-IN" dirty="0" err="1"/>
              <a:t>DQNNetwork</a:t>
            </a:r>
            <a:r>
              <a:rPr lang="en-IN" dirty="0"/>
              <a:t>(</a:t>
            </a:r>
            <a:r>
              <a:rPr lang="en-IN" dirty="0" err="1"/>
              <a:t>state_size</a:t>
            </a:r>
            <a:r>
              <a:rPr lang="en-IN" dirty="0"/>
              <a:t>, </a:t>
            </a:r>
            <a:r>
              <a:rPr lang="en-IN" dirty="0" err="1"/>
              <a:t>action_size</a:t>
            </a:r>
            <a:r>
              <a:rPr lang="en-IN" dirty="0"/>
              <a:t>)      # Being trained</a:t>
            </a:r>
          </a:p>
          <a:p>
            <a:pPr marL="0" indent="0">
              <a:buNone/>
            </a:pPr>
            <a:r>
              <a:rPr lang="en-IN" dirty="0" err="1"/>
              <a:t>self.target_network</a:t>
            </a:r>
            <a:r>
              <a:rPr lang="en-IN" dirty="0"/>
              <a:t> = </a:t>
            </a:r>
            <a:r>
              <a:rPr lang="en-IN" dirty="0" err="1"/>
              <a:t>DQNNetwork</a:t>
            </a:r>
            <a:r>
              <a:rPr lang="en-IN" dirty="0"/>
              <a:t>(</a:t>
            </a:r>
            <a:r>
              <a:rPr lang="en-IN" dirty="0" err="1"/>
              <a:t>state_size</a:t>
            </a:r>
            <a:r>
              <a:rPr lang="en-IN" dirty="0"/>
              <a:t>, </a:t>
            </a:r>
            <a:r>
              <a:rPr lang="en-IN" dirty="0" err="1"/>
              <a:t>action_size</a:t>
            </a:r>
            <a:r>
              <a:rPr lang="en-IN" dirty="0"/>
              <a:t>) # Stable target</a:t>
            </a:r>
          </a:p>
          <a:p>
            <a:pPr marL="0" indent="0">
              <a:buNone/>
            </a:pPr>
            <a:r>
              <a:rPr lang="en-IN" dirty="0" err="1"/>
              <a:t>self.target_network.load_state_dict</a:t>
            </a:r>
            <a:r>
              <a:rPr lang="en-IN" dirty="0"/>
              <a:t>(</a:t>
            </a:r>
            <a:r>
              <a:rPr lang="en-IN" dirty="0" err="1"/>
              <a:t>self.q_network.state_dict</a:t>
            </a:r>
            <a:r>
              <a:rPr lang="en-IN" dirty="0"/>
              <a:t>())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Q-Network: Learns from every experience (updates constantly)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Target Network: Provides stable predictions (updates slowly)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Result: Training is 3-5x more stable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91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3079A-4155-5112-8954-BDD47BA5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11CF-0B28-4485-F34A-57E9642C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6: Advanced DQN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0803-1B69-1C4C-0410-2B694361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2: PRIORITIZED EXPERIENCE REPLAY</a:t>
            </a:r>
          </a:p>
          <a:p>
            <a:pPr marL="0" indent="0">
              <a:buNone/>
            </a:pPr>
            <a:r>
              <a:rPr lang="en-US" dirty="0" err="1"/>
              <a:t>self.memory</a:t>
            </a:r>
            <a:r>
              <a:rPr lang="en-US" dirty="0"/>
              <a:t> = </a:t>
            </a:r>
            <a:r>
              <a:rPr lang="en-US" dirty="0" err="1"/>
              <a:t>PrioritizedReplayBuffer</a:t>
            </a:r>
            <a:r>
              <a:rPr lang="en-US" dirty="0"/>
              <a:t>(capacity=10000)</a:t>
            </a:r>
          </a:p>
          <a:p>
            <a:pPr marL="0" indent="0">
              <a:buNone/>
            </a:pPr>
            <a:r>
              <a:rPr lang="en-US" dirty="0"/>
              <a:t># Later in replay():</a:t>
            </a:r>
          </a:p>
          <a:p>
            <a:pPr marL="0" indent="0">
              <a:buNone/>
            </a:pPr>
            <a:r>
              <a:rPr lang="en-US" dirty="0" err="1"/>
              <a:t>batch_data</a:t>
            </a:r>
            <a:r>
              <a:rPr lang="en-US" dirty="0"/>
              <a:t> = </a:t>
            </a:r>
            <a:r>
              <a:rPr lang="en-US" dirty="0" err="1"/>
              <a:t>self.memory.sample</a:t>
            </a:r>
            <a:r>
              <a:rPr lang="en-US" dirty="0"/>
              <a:t>(</a:t>
            </a:r>
            <a:r>
              <a:rPr lang="en-US" dirty="0" err="1"/>
              <a:t>self.batch_size</a:t>
            </a:r>
            <a:r>
              <a:rPr lang="en-US" dirty="0"/>
              <a:t>, beta=0.4)</a:t>
            </a:r>
          </a:p>
          <a:p>
            <a:pPr marL="0" indent="0">
              <a:buNone/>
            </a:pPr>
            <a:r>
              <a:rPr lang="en-US" dirty="0"/>
              <a:t># Sample important experiences more often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Stores past experiences but </a:t>
            </a:r>
            <a:r>
              <a:rPr lang="en-US" b="1" dirty="0"/>
              <a:t>learns more from surprising/important ones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Learns 2-3x faster than regular replay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Focuses on hard-to-predict jobs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Improves accuracy by 15-20%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87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A6C0-6176-BD5E-BA26-60A36454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A48B-AA97-9C60-4539-5FAA9528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6: Advanced DQN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0F9-F97D-9842-66DC-7AC2AE45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67121" cy="36783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TECHNIQUE 3: EPSILON-GREEDY EXPLORATION</a:t>
            </a:r>
          </a:p>
          <a:p>
            <a:pPr marL="0" indent="0">
              <a:buNone/>
            </a:pPr>
            <a:r>
              <a:rPr lang="en-US" dirty="0" err="1"/>
              <a:t>self.epsilon</a:t>
            </a:r>
            <a:r>
              <a:rPr lang="en-US" dirty="0"/>
              <a:t> = 1.0          # Start with 100% exploration</a:t>
            </a:r>
          </a:p>
          <a:p>
            <a:pPr marL="0" indent="0">
              <a:buNone/>
            </a:pPr>
            <a:r>
              <a:rPr lang="en-US" dirty="0" err="1"/>
              <a:t>self.epsilon_min</a:t>
            </a:r>
            <a:r>
              <a:rPr lang="en-US" dirty="0"/>
              <a:t> = 0.01     # End with 1% exploration</a:t>
            </a:r>
          </a:p>
          <a:p>
            <a:pPr marL="0" indent="0">
              <a:buNone/>
            </a:pPr>
            <a:r>
              <a:rPr lang="en-US" dirty="0" err="1"/>
              <a:t>self.epsilon_decay</a:t>
            </a:r>
            <a:r>
              <a:rPr lang="en-US" dirty="0"/>
              <a:t> = 0.995  # Decay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act(self, state, training=True):</a:t>
            </a:r>
          </a:p>
          <a:p>
            <a:pPr marL="0" indent="0">
              <a:buNone/>
            </a:pPr>
            <a:r>
              <a:rPr lang="en-US" dirty="0"/>
              <a:t>    if training and </a:t>
            </a:r>
            <a:r>
              <a:rPr lang="en-US" dirty="0" err="1"/>
              <a:t>random.random</a:t>
            </a:r>
            <a:r>
              <a:rPr lang="en-US" dirty="0"/>
              <a:t>() &lt;= </a:t>
            </a:r>
            <a:r>
              <a:rPr lang="en-US" dirty="0" err="1"/>
              <a:t>self.epsilon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random.randrange</a:t>
            </a:r>
            <a:r>
              <a:rPr lang="en-US" dirty="0"/>
              <a:t>(</a:t>
            </a:r>
            <a:r>
              <a:rPr lang="en-US" dirty="0" err="1"/>
              <a:t>self.action_size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# EXPLORE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q_values.argmax</a:t>
            </a:r>
            <a:r>
              <a:rPr lang="en-US" dirty="0"/>
              <a:t>().item()  # EXPLOIT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DA3E0-CB1E-1746-1677-D01E42F50CF2}"/>
              </a:ext>
            </a:extLst>
          </p:cNvPr>
          <p:cNvSpPr txBox="1"/>
          <p:nvPr/>
        </p:nvSpPr>
        <p:spPr>
          <a:xfrm>
            <a:off x="5844619" y="2281287"/>
            <a:ext cx="5844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Balances </a:t>
            </a:r>
            <a:r>
              <a:rPr lang="en-US" b="1" dirty="0"/>
              <a:t>trying new things</a:t>
            </a:r>
            <a:r>
              <a:rPr lang="en-US" dirty="0"/>
              <a:t> (exploration) vs </a:t>
            </a:r>
            <a:r>
              <a:rPr lang="en-US" b="1" dirty="0"/>
              <a:t>using what works</a:t>
            </a:r>
            <a:r>
              <a:rPr lang="en-US" dirty="0"/>
              <a:t> (exploitation).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Example:</a:t>
            </a:r>
          </a:p>
          <a:p>
            <a:r>
              <a:rPr lang="en-IN" dirty="0"/>
              <a:t>Without </a:t>
            </a:r>
            <a:r>
              <a:rPr lang="el-GR" dirty="0"/>
              <a:t>ε-</a:t>
            </a:r>
            <a:r>
              <a:rPr lang="en-IN" dirty="0"/>
              <a:t>greedy: </a:t>
            </a:r>
          </a:p>
          <a:p>
            <a:r>
              <a:rPr lang="en-IN" dirty="0"/>
              <a:t>- Discovers "Python jobs work“</a:t>
            </a:r>
          </a:p>
          <a:p>
            <a:r>
              <a:rPr lang="en-IN" dirty="0"/>
              <a:t> - ONLY recommends Python jobs forever </a:t>
            </a:r>
          </a:p>
          <a:p>
            <a:pPr marL="285750" indent="-285750">
              <a:buFontTx/>
              <a:buChar char="-"/>
            </a:pPr>
            <a:r>
              <a:rPr lang="en-IN" dirty="0"/>
              <a:t>Misses better ML Engineer roles!  </a:t>
            </a:r>
          </a:p>
          <a:p>
            <a:r>
              <a:rPr lang="en-IN" dirty="0"/>
              <a:t>With </a:t>
            </a:r>
            <a:r>
              <a:rPr lang="el-GR" dirty="0"/>
              <a:t>ε-</a:t>
            </a:r>
            <a:r>
              <a:rPr lang="en-IN" dirty="0"/>
              <a:t>greedy: </a:t>
            </a:r>
          </a:p>
          <a:p>
            <a:pPr marL="285750" indent="-285750">
              <a:buFontTx/>
              <a:buChar char="-"/>
            </a:pPr>
            <a:r>
              <a:rPr lang="en-IN" dirty="0"/>
              <a:t>Discovers "Python jobs work" (70% success) </a:t>
            </a:r>
          </a:p>
          <a:p>
            <a:pPr marL="285750" indent="-285750">
              <a:buFontTx/>
              <a:buChar char="-"/>
            </a:pPr>
            <a:r>
              <a:rPr lang="en-IN" dirty="0"/>
              <a:t>Keeps exploring (finds ML jobs = 85% success!)</a:t>
            </a:r>
          </a:p>
          <a:p>
            <a:pPr marL="285750" indent="-285750">
              <a:buFontTx/>
              <a:buChar char="-"/>
            </a:pPr>
            <a:r>
              <a:rPr lang="en-IN" dirty="0"/>
              <a:t>Updates strategy → Recommend more ML jobs </a:t>
            </a:r>
          </a:p>
        </p:txBody>
      </p:sp>
    </p:spTree>
    <p:extLst>
      <p:ext uri="{BB962C8B-B14F-4D97-AF65-F5344CB8AC3E}">
        <p14:creationId xmlns:p14="http://schemas.microsoft.com/office/powerpoint/2010/main" val="349876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4A923-CA38-AF83-D646-E72F76DE3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B066-94A7-C3C4-38EB-52BA2DCD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6: Advanced DQN Agent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6FBB-2287-894A-DD81-702C73D3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179344" cy="367830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TECHNIQUE 4: SOFT UPDATE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self.tau</a:t>
            </a:r>
            <a:r>
              <a:rPr lang="en-US" dirty="0"/>
              <a:t> = 0.005  # Update rate (0.5%)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soft_update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target_param</a:t>
            </a:r>
            <a:r>
              <a:rPr lang="en-US" dirty="0"/>
              <a:t>, </a:t>
            </a:r>
            <a:r>
              <a:rPr lang="en-US" dirty="0" err="1"/>
              <a:t>local_param</a:t>
            </a:r>
            <a:r>
              <a:rPr lang="en-US" dirty="0"/>
              <a:t> in zip(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self.target_network.parameters</a:t>
            </a:r>
            <a:r>
              <a:rPr lang="en-US" dirty="0"/>
              <a:t>(),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self.q_network.parameters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target_param.data.copy</a:t>
            </a:r>
            <a:r>
              <a:rPr lang="en-US" dirty="0"/>
              <a:t>_(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self.tau</a:t>
            </a:r>
            <a:r>
              <a:rPr lang="en-US" dirty="0"/>
              <a:t> * </a:t>
            </a:r>
            <a:r>
              <a:rPr lang="en-US" dirty="0" err="1"/>
              <a:t>local_param.data</a:t>
            </a:r>
            <a:r>
              <a:rPr lang="en-US" dirty="0"/>
              <a:t> + </a:t>
            </a:r>
          </a:p>
          <a:p>
            <a:pPr marL="0" indent="0">
              <a:buNone/>
            </a:pPr>
            <a:r>
              <a:rPr lang="en-US" dirty="0"/>
              <a:t>            (1.0 - </a:t>
            </a:r>
            <a:r>
              <a:rPr lang="en-US" dirty="0" err="1"/>
              <a:t>self.tau</a:t>
            </a:r>
            <a:r>
              <a:rPr lang="en-US" dirty="0"/>
              <a:t>) * </a:t>
            </a:r>
            <a:r>
              <a:rPr lang="en-US" dirty="0" err="1"/>
              <a:t>target_param.data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279A8-3CC2-8B21-173C-39EC3BD607EF}"/>
              </a:ext>
            </a:extLst>
          </p:cNvPr>
          <p:cNvSpPr txBox="1"/>
          <p:nvPr/>
        </p:nvSpPr>
        <p:spPr>
          <a:xfrm>
            <a:off x="5147035" y="2180496"/>
            <a:ext cx="5505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Updates target network </a:t>
            </a:r>
            <a:r>
              <a:rPr lang="en-US" b="1" dirty="0"/>
              <a:t>gradually</a:t>
            </a:r>
            <a:r>
              <a:rPr lang="en-US" dirty="0"/>
              <a:t> instead of all at once.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1" dirty="0"/>
              <a:t># Formula: </a:t>
            </a:r>
            <a:r>
              <a:rPr lang="el-GR" i="1" dirty="0"/>
              <a:t>θ_</a:t>
            </a:r>
            <a:r>
              <a:rPr lang="en-IN" i="1" dirty="0"/>
              <a:t>target = </a:t>
            </a:r>
            <a:r>
              <a:rPr lang="el-GR" i="1" dirty="0"/>
              <a:t>τ * θ_</a:t>
            </a:r>
            <a:r>
              <a:rPr lang="en-IN" i="1" dirty="0"/>
              <a:t>local + (1 - </a:t>
            </a:r>
            <a:r>
              <a:rPr lang="el-GR" i="1" dirty="0"/>
              <a:t>τ) * θ_</a:t>
            </a:r>
            <a:r>
              <a:rPr lang="en-IN" i="1" dirty="0"/>
              <a:t>target</a:t>
            </a:r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i="1" dirty="0"/>
              <a:t># </a:t>
            </a:r>
            <a:r>
              <a:rPr lang="el-GR" i="1" dirty="0"/>
              <a:t>τ = 0.005 (0.5% </a:t>
            </a:r>
            <a:r>
              <a:rPr lang="en-IN" i="1" dirty="0"/>
              <a:t>per step)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New_Target</a:t>
            </a:r>
            <a:r>
              <a:rPr lang="en-US" dirty="0"/>
              <a:t> = 0.5% * </a:t>
            </a:r>
            <a:r>
              <a:rPr lang="en-US" dirty="0" err="1"/>
              <a:t>Q_Network</a:t>
            </a:r>
            <a:r>
              <a:rPr lang="en-US" dirty="0"/>
              <a:t> + 99.5% * </a:t>
            </a:r>
            <a:r>
              <a:rPr lang="en-US" dirty="0" err="1"/>
              <a:t>Old_Target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# Example:</a:t>
            </a:r>
            <a:r>
              <a:rPr lang="en-US" dirty="0"/>
              <a:t> </a:t>
            </a:r>
            <a:r>
              <a:rPr lang="en-US" dirty="0" err="1"/>
              <a:t>Q_Network</a:t>
            </a:r>
            <a:r>
              <a:rPr lang="en-US" dirty="0"/>
              <a:t> weight = 10.0 (learned new value)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Old_Target</a:t>
            </a:r>
            <a:r>
              <a:rPr lang="en-US" dirty="0"/>
              <a:t> weight = 5.0 (current value)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New_Target</a:t>
            </a:r>
            <a:r>
              <a:rPr lang="en-US" dirty="0"/>
              <a:t> = 0.005 * 10.0 + 0.995 * 5.0 = 0.05 + 4.975 = 5.025 (tiny change!)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# After 1000 steps: Target gradually reaches 10.0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5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D3D7-8DE2-2C88-42B3-F32239312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each technique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105D73-6FCF-9303-4D21-3A838AF5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74662"/>
              </p:ext>
            </p:extLst>
          </p:nvPr>
        </p:nvGraphicFramePr>
        <p:xfrm>
          <a:off x="424206" y="3091992"/>
          <a:ext cx="11293312" cy="328995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23328">
                  <a:extLst>
                    <a:ext uri="{9D8B030D-6E8A-4147-A177-3AD203B41FA5}">
                      <a16:colId xmlns:a16="http://schemas.microsoft.com/office/drawing/2014/main" val="1694181541"/>
                    </a:ext>
                  </a:extLst>
                </a:gridCol>
                <a:gridCol w="2823328">
                  <a:extLst>
                    <a:ext uri="{9D8B030D-6E8A-4147-A177-3AD203B41FA5}">
                      <a16:colId xmlns:a16="http://schemas.microsoft.com/office/drawing/2014/main" val="3470534538"/>
                    </a:ext>
                  </a:extLst>
                </a:gridCol>
                <a:gridCol w="2823328">
                  <a:extLst>
                    <a:ext uri="{9D8B030D-6E8A-4147-A177-3AD203B41FA5}">
                      <a16:colId xmlns:a16="http://schemas.microsoft.com/office/drawing/2014/main" val="1755945856"/>
                    </a:ext>
                  </a:extLst>
                </a:gridCol>
                <a:gridCol w="2823328">
                  <a:extLst>
                    <a:ext uri="{9D8B030D-6E8A-4147-A177-3AD203B41FA5}">
                      <a16:colId xmlns:a16="http://schemas.microsoft.com/office/drawing/2014/main" val="227752995"/>
                    </a:ext>
                  </a:extLst>
                </a:gridCol>
              </a:tblGrid>
              <a:tr h="657991"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it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it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47197"/>
                  </a:ext>
                </a:extLst>
              </a:tr>
              <a:tr h="657991">
                <a:tc>
                  <a:txBody>
                    <a:bodyPr/>
                    <a:lstStyle/>
                    <a:p>
                      <a:r>
                        <a:rPr lang="en-US" dirty="0"/>
                        <a:t>Target Network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Unstable, Oscillating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Smooth convergence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3-5x 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8309"/>
                  </a:ext>
                </a:extLst>
              </a:tr>
              <a:tr h="657991">
                <a:tc>
                  <a:txBody>
                    <a:bodyPr/>
                    <a:lstStyle/>
                    <a:p>
                      <a:r>
                        <a:rPr lang="en-IN" dirty="0"/>
                        <a:t>Prioritized Replay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learning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2-3x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245213"/>
                  </a:ext>
                </a:extLst>
              </a:tr>
              <a:tr h="657991">
                <a:tc>
                  <a:txBody>
                    <a:bodyPr/>
                    <a:lstStyle/>
                    <a:p>
                      <a:r>
                        <a:rPr lang="en-IN" dirty="0"/>
                        <a:t>Epsilon-Greedy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Stuck in local optimum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Finds global optimum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+15-20%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4988"/>
                  </a:ext>
                </a:extLst>
              </a:tr>
              <a:tr h="657991">
                <a:tc>
                  <a:txBody>
                    <a:bodyPr/>
                    <a:lstStyle/>
                    <a:p>
                      <a:r>
                        <a:rPr lang="en-IN" dirty="0"/>
                        <a:t>Soft Update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crashes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Stable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Prevents instability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32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5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DF48-688D-C8B0-425D-FD83E446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7: Training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E25F-6263-486B-7B8B-50D86478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Episode 0-20:  Exploration phase (</a:t>
            </a:r>
            <a:r>
              <a:rPr lang="el-GR" dirty="0"/>
              <a:t>ε = 1.0 → 0.8)</a:t>
            </a:r>
          </a:p>
          <a:p>
            <a:pPr marL="0" indent="0">
              <a:buNone/>
            </a:pPr>
            <a:r>
              <a:rPr lang="el-GR" dirty="0"/>
              <a:t>  • </a:t>
            </a:r>
            <a:r>
              <a:rPr lang="en-IN" dirty="0"/>
              <a:t>Random recommendations</a:t>
            </a:r>
          </a:p>
          <a:p>
            <a:pPr marL="0" indent="0">
              <a:buNone/>
            </a:pPr>
            <a:r>
              <a:rPr lang="en-IN" dirty="0"/>
              <a:t>  • Learning basic patterns</a:t>
            </a:r>
          </a:p>
          <a:p>
            <a:pPr marL="0" indent="0">
              <a:buNone/>
            </a:pPr>
            <a:r>
              <a:rPr lang="en-IN" dirty="0"/>
              <a:t>  • </a:t>
            </a:r>
            <a:r>
              <a:rPr lang="en-IN" dirty="0" err="1"/>
              <a:t>Avg</a:t>
            </a:r>
            <a:r>
              <a:rPr lang="en-IN" dirty="0"/>
              <a:t> Reward: -0.5 to +0.5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Episode 20-60: Learning phase (</a:t>
            </a:r>
            <a:r>
              <a:rPr lang="el-GR" dirty="0"/>
              <a:t>ε = 0.8 → 0.4)</a:t>
            </a:r>
          </a:p>
          <a:p>
            <a:pPr marL="0" indent="0">
              <a:buNone/>
            </a:pPr>
            <a:r>
              <a:rPr lang="el-GR" dirty="0"/>
              <a:t>  • </a:t>
            </a:r>
            <a:r>
              <a:rPr lang="en-IN" dirty="0"/>
              <a:t>Identifying good matches</a:t>
            </a:r>
          </a:p>
          <a:p>
            <a:pPr marL="0" indent="0">
              <a:buNone/>
            </a:pPr>
            <a:r>
              <a:rPr lang="en-IN" dirty="0"/>
              <a:t>  • Skill matching improves</a:t>
            </a:r>
          </a:p>
          <a:p>
            <a:pPr marL="0" indent="0">
              <a:buNone/>
            </a:pPr>
            <a:r>
              <a:rPr lang="en-IN" dirty="0"/>
              <a:t>  • </a:t>
            </a:r>
            <a:r>
              <a:rPr lang="en-IN" dirty="0" err="1"/>
              <a:t>Avg</a:t>
            </a:r>
            <a:r>
              <a:rPr lang="en-IN" dirty="0"/>
              <a:t> Reward: +0.5 to +1.5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Episode 60-100: Exploitation phase (</a:t>
            </a:r>
            <a:r>
              <a:rPr lang="el-GR" dirty="0"/>
              <a:t>ε = 0.4 → 0.1)</a:t>
            </a:r>
          </a:p>
          <a:p>
            <a:pPr marL="0" indent="0">
              <a:buNone/>
            </a:pPr>
            <a:r>
              <a:rPr lang="el-GR" dirty="0"/>
              <a:t>  • </a:t>
            </a:r>
            <a:r>
              <a:rPr lang="en-IN" dirty="0"/>
              <a:t>Refined recommendations</a:t>
            </a:r>
          </a:p>
          <a:p>
            <a:pPr marL="0" indent="0">
              <a:buNone/>
            </a:pPr>
            <a:r>
              <a:rPr lang="en-IN" dirty="0"/>
              <a:t>  • High-quality matches</a:t>
            </a:r>
          </a:p>
          <a:p>
            <a:pPr marL="0" indent="0">
              <a:buNone/>
            </a:pPr>
            <a:r>
              <a:rPr lang="en-IN" dirty="0"/>
              <a:t>  • </a:t>
            </a:r>
            <a:r>
              <a:rPr lang="en-IN" dirty="0" err="1"/>
              <a:t>Avg</a:t>
            </a:r>
            <a:r>
              <a:rPr lang="en-IN" dirty="0"/>
              <a:t> Reward: +1.5 to +2.5</a:t>
            </a:r>
          </a:p>
        </p:txBody>
      </p:sp>
    </p:spTree>
    <p:extLst>
      <p:ext uri="{BB962C8B-B14F-4D97-AF65-F5344CB8AC3E}">
        <p14:creationId xmlns:p14="http://schemas.microsoft.com/office/powerpoint/2010/main" val="11306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793-1BF4-516C-9964-9F862D20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- System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AC1BA2-9430-B73D-ED65-50685D37F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722" y="2140162"/>
            <a:ext cx="6215261" cy="4143507"/>
          </a:xfrm>
        </p:spPr>
      </p:pic>
    </p:spTree>
    <p:extLst>
      <p:ext uri="{BB962C8B-B14F-4D97-AF65-F5344CB8AC3E}">
        <p14:creationId xmlns:p14="http://schemas.microsoft.com/office/powerpoint/2010/main" val="349235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Comparisons with existing systems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AB2DA1-788A-CFFB-3BFC-0CC3BF285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726524"/>
              </p:ext>
            </p:extLst>
          </p:nvPr>
        </p:nvGraphicFramePr>
        <p:xfrm>
          <a:off x="581192" y="1322963"/>
          <a:ext cx="11029950" cy="3032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1564422237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84797571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4113888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8452101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39021209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400928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Personalization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 Need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LinkedIn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Collaborative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Millions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4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Indeed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Keyword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Thousands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99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ZipRecruiter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ML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Periodic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Millions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9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Glassdoor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Rule-Based +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Periodic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Millions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7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Our RL System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Deep RL (DQN)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High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Continuous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70-85%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None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3939-CE56-C01E-D9EA-F751490A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FD98-028F-AEBF-B86F-DAF9DC1107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Challenge:</a:t>
            </a:r>
            <a:endParaRPr lang="en-US" dirty="0"/>
          </a:p>
          <a:p>
            <a:r>
              <a:rPr lang="en-US" dirty="0"/>
              <a:t>❌ </a:t>
            </a:r>
            <a:r>
              <a:rPr lang="en-US" b="1" dirty="0"/>
              <a:t>Traditional Job Matching Limitations:</a:t>
            </a:r>
            <a:endParaRPr lang="en-US" dirty="0"/>
          </a:p>
          <a:p>
            <a:r>
              <a:rPr lang="en-US" dirty="0"/>
              <a:t>Rule-based systems are too rigid</a:t>
            </a:r>
          </a:p>
          <a:p>
            <a:r>
              <a:rPr lang="en-US" dirty="0"/>
              <a:t>Supervised ML requires millions of labeled data points</a:t>
            </a:r>
          </a:p>
          <a:p>
            <a:r>
              <a:rPr lang="en-US" dirty="0"/>
              <a:t>Cannot adapt to individual user preferences</a:t>
            </a:r>
          </a:p>
          <a:p>
            <a:r>
              <a:rPr lang="en-US" dirty="0"/>
              <a:t>Cold start problem for new users</a:t>
            </a:r>
          </a:p>
          <a:p>
            <a:r>
              <a:rPr lang="en-US" dirty="0"/>
              <a:t>Static recommendations don't improve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63E6D-2258-13EC-2CA2-31F3888F9C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Real-World Impact:</a:t>
            </a:r>
            <a:endParaRPr lang="en-US" dirty="0"/>
          </a:p>
          <a:p>
            <a:r>
              <a:rPr lang="en-US" dirty="0"/>
              <a:t>70% of job seekers struggle to find relevant positions</a:t>
            </a:r>
          </a:p>
          <a:p>
            <a:r>
              <a:rPr lang="en-US" dirty="0"/>
              <a:t>Recruiters spend 23 hours per hire screening candidates</a:t>
            </a:r>
          </a:p>
          <a:p>
            <a:r>
              <a:rPr lang="en-US" dirty="0"/>
              <a:t>Poor matches lead to high turnover rates</a:t>
            </a:r>
          </a:p>
          <a:p>
            <a:r>
              <a:rPr lang="en-US" b="1" dirty="0"/>
              <a:t>Our Solution:</a:t>
            </a:r>
            <a:r>
              <a:rPr lang="en-US" dirty="0"/>
              <a:t> ✅ Use Reinforcement Learning to create an adaptive, self-improving recommendation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3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77A374-2828-FBA5-8BF2-9ED822EE27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945" y="2227263"/>
            <a:ext cx="9284863" cy="447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925B-D4D8-43AD-0848-B353D6C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5313-9FDE-5125-5E5F-CDB7B24F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075649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RL-based solution: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large dataset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Highly personalized recommendations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Continuous learning and adaptation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Works from day one for new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596BC-D570-900A-EAD2-AD99A41B55F4}"/>
              </a:ext>
            </a:extLst>
          </p:cNvPr>
          <p:cNvSpPr txBox="1"/>
          <p:nvPr/>
        </p:nvSpPr>
        <p:spPr>
          <a:xfrm>
            <a:off x="5533534" y="2262433"/>
            <a:ext cx="5844619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IMPACT &amp; APPLICATIONS: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Job Seekers: Find better-matched opportunities faster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Recruiters: Reduce screening time by 60%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Platforms: Increase user engagement and satisfaction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Research: Demonstrates RL applicability to recommendation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Education: Comprehensive learning project covering multiple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F58-D539-66F4-430A-FB3FEEDA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DA06-F676-1349-E875-33E61C18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RL is Perfect:</a:t>
            </a:r>
            <a:endParaRPr lang="en-US" dirty="0"/>
          </a:p>
          <a:p>
            <a:r>
              <a:rPr lang="en-US" b="1" dirty="0"/>
              <a:t>Learns from interaction</a:t>
            </a:r>
            <a:r>
              <a:rPr lang="en-US" dirty="0"/>
              <a:t> - No large dataset needed</a:t>
            </a:r>
          </a:p>
          <a:p>
            <a:r>
              <a:rPr lang="en-US" b="1" dirty="0"/>
              <a:t>Continuous improvement</a:t>
            </a:r>
            <a:r>
              <a:rPr lang="en-US" dirty="0"/>
              <a:t> - Gets better with each user</a:t>
            </a:r>
          </a:p>
          <a:p>
            <a:r>
              <a:rPr lang="en-US" b="1" dirty="0"/>
              <a:t>Handles complexity</a:t>
            </a:r>
            <a:r>
              <a:rPr lang="en-US" dirty="0"/>
              <a:t> - Balances multiple objectives</a:t>
            </a:r>
          </a:p>
          <a:p>
            <a:r>
              <a:rPr lang="en-US" b="1" dirty="0"/>
              <a:t>Personalization</a:t>
            </a:r>
            <a:r>
              <a:rPr lang="en-US" dirty="0"/>
              <a:t> - Adapts to individual preferences</a:t>
            </a:r>
          </a:p>
          <a:p>
            <a:r>
              <a:rPr lang="en-US" b="1" dirty="0"/>
              <a:t>Real-time adaptation</a:t>
            </a:r>
            <a:r>
              <a:rPr lang="en-US" dirty="0"/>
              <a:t> - Updates with market changes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8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8EBA-84C7-7771-EBA1-02783EA2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A5C8-3272-27D4-4A6B-F5A9961B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Primary Goals:</a:t>
            </a:r>
            <a:endParaRPr lang="en-IN" dirty="0"/>
          </a:p>
          <a:p>
            <a:r>
              <a:rPr lang="en-IN" b="1" dirty="0"/>
              <a:t>Automated Resume Analysis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Extract skills, experience, education from PDF/DOCX/TXT</a:t>
            </a:r>
          </a:p>
          <a:p>
            <a:pPr lvl="1"/>
            <a:r>
              <a:rPr lang="en-IN" dirty="0"/>
              <a:t>Natural Language Processing for keyword extraction</a:t>
            </a:r>
          </a:p>
          <a:p>
            <a:r>
              <a:rPr lang="en-IN" b="1" dirty="0"/>
              <a:t>Intelligent Job Matching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Real-time job search via multiple APIs</a:t>
            </a:r>
          </a:p>
          <a:p>
            <a:pPr lvl="1"/>
            <a:r>
              <a:rPr lang="en-IN" dirty="0"/>
              <a:t>DQN-based recommendation engine</a:t>
            </a:r>
          </a:p>
          <a:p>
            <a:r>
              <a:rPr lang="en-IN" b="1" dirty="0"/>
              <a:t>Adaptive Learning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Train RL agent to optimize recommendations</a:t>
            </a:r>
          </a:p>
          <a:p>
            <a:pPr lvl="1"/>
            <a:r>
              <a:rPr lang="en-IN" dirty="0"/>
              <a:t>Learn from user feedback continuously</a:t>
            </a:r>
          </a:p>
          <a:p>
            <a:r>
              <a:rPr lang="en-IN" b="1" dirty="0"/>
              <a:t>User-Friendly Interface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Web-based platform for easy access</a:t>
            </a:r>
          </a:p>
          <a:p>
            <a:pPr lvl="1"/>
            <a:r>
              <a:rPr lang="en-IN" dirty="0"/>
              <a:t>Real-time training visualization</a:t>
            </a:r>
          </a:p>
          <a:p>
            <a:pPr lvl="1"/>
            <a:r>
              <a:rPr lang="en-IN" dirty="0"/>
              <a:t>Interactive feedback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3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01FA-F492-7925-D999-40B589A5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 Framework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F14854-11FC-F868-379D-D0FFC4795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23" y="2338846"/>
            <a:ext cx="4096322" cy="3381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7E07B-6AA8-CE7C-CE60-CB0F54806458}"/>
              </a:ext>
            </a:extLst>
          </p:cNvPr>
          <p:cNvSpPr txBox="1"/>
          <p:nvPr/>
        </p:nvSpPr>
        <p:spPr>
          <a:xfrm>
            <a:off x="6096000" y="2338846"/>
            <a:ext cx="500817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State (s)</a:t>
            </a:r>
            <a:r>
              <a:rPr lang="en-US" altLang="en-US" dirty="0">
                <a:latin typeface="Arial" panose="020B0604020202020204" pitchFamily="34" charset="0"/>
              </a:rPr>
              <a:t>: User skills, experience, education, recommendation history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Action (a)</a:t>
            </a:r>
            <a:r>
              <a:rPr lang="en-US" altLang="en-US" dirty="0">
                <a:latin typeface="Arial" panose="020B0604020202020204" pitchFamily="34" charset="0"/>
              </a:rPr>
              <a:t>: Recommend a specific job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Reward (r)</a:t>
            </a:r>
            <a:r>
              <a:rPr lang="en-US" altLang="en-US" dirty="0">
                <a:latin typeface="Arial" panose="020B0604020202020204" pitchFamily="34" charset="0"/>
              </a:rPr>
              <a:t>: Match quality score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Policy (π)</a:t>
            </a:r>
            <a:r>
              <a:rPr lang="en-US" altLang="en-US" dirty="0">
                <a:latin typeface="Arial" panose="020B0604020202020204" pitchFamily="34" charset="0"/>
              </a:rPr>
              <a:t>: Strategy to choose jobs </a:t>
            </a:r>
          </a:p>
          <a:p>
            <a:endParaRPr lang="en-IN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E67BB48-08AB-1749-586A-1FA464BC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F721-B092-84B2-52F4-FF57C81A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4CD588E-CD11-F7E2-D178-32467C683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1120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55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93D3-2FF0-1EDA-D085-F7C7EFF5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Phase 1 (Data Collection)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504E-E262-DBE1-1BD7-13C2F7604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Resume Processing Pipeline: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ResumeProcessor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extract_features</a:t>
            </a:r>
            <a:r>
              <a:rPr lang="en-IN" dirty="0"/>
              <a:t>(self, </a:t>
            </a:r>
            <a:r>
              <a:rPr lang="en-IN" dirty="0" err="1"/>
              <a:t>resume_text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# Step 1: Skill Extraction</a:t>
            </a:r>
          </a:p>
          <a:p>
            <a:pPr marL="0" indent="0">
              <a:buNone/>
            </a:pPr>
            <a:r>
              <a:rPr lang="en-IN" dirty="0"/>
              <a:t>        skills = self._</a:t>
            </a:r>
            <a:r>
              <a:rPr lang="en-IN" dirty="0" err="1"/>
              <a:t>extract_skills</a:t>
            </a:r>
            <a:r>
              <a:rPr lang="en-IN" dirty="0"/>
              <a:t>(</a:t>
            </a:r>
            <a:r>
              <a:rPr lang="en-IN" dirty="0" err="1"/>
              <a:t>resume_text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# Returns: {'programming': 5, '</a:t>
            </a:r>
            <a:r>
              <a:rPr lang="en-IN" dirty="0" err="1"/>
              <a:t>data_science</a:t>
            </a:r>
            <a:r>
              <a:rPr lang="en-IN" dirty="0"/>
              <a:t>': 3, ...}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Step 2: Experience Parsing</a:t>
            </a:r>
          </a:p>
          <a:p>
            <a:pPr marL="0" indent="0">
              <a:buNone/>
            </a:pPr>
            <a:r>
              <a:rPr lang="en-IN" dirty="0"/>
              <a:t>        experience = self._</a:t>
            </a:r>
            <a:r>
              <a:rPr lang="en-IN" dirty="0" err="1"/>
              <a:t>extract_experience</a:t>
            </a:r>
            <a:r>
              <a:rPr lang="en-IN" dirty="0"/>
              <a:t>(</a:t>
            </a:r>
            <a:r>
              <a:rPr lang="en-IN" dirty="0" err="1"/>
              <a:t>resume_text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# Pattern matching: "5 years of experience" → 5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Step 3: Education Level</a:t>
            </a:r>
          </a:p>
          <a:p>
            <a:pPr marL="0" indent="0">
              <a:buNone/>
            </a:pPr>
            <a:r>
              <a:rPr lang="en-IN" dirty="0"/>
              <a:t>        education = self._</a:t>
            </a:r>
            <a:r>
              <a:rPr lang="en-IN" dirty="0" err="1"/>
              <a:t>extract_education</a:t>
            </a:r>
            <a:r>
              <a:rPr lang="en-IN" dirty="0"/>
              <a:t>(</a:t>
            </a:r>
            <a:r>
              <a:rPr lang="en-IN" dirty="0" err="1"/>
              <a:t>resume_text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# PhD=5, Masters=4, Bachelor=3, etc.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B57F-41D1-EBEB-9546-8E37576AA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 Step 4: Job Keywords Generation</a:t>
            </a:r>
          </a:p>
          <a:p>
            <a:pPr marL="0" indent="0">
              <a:buNone/>
            </a:pPr>
            <a:r>
              <a:rPr lang="en-IN" dirty="0"/>
              <a:t>        keywords = self._</a:t>
            </a:r>
            <a:r>
              <a:rPr lang="en-IN" dirty="0" err="1"/>
              <a:t>extract_job_keywords</a:t>
            </a:r>
            <a:r>
              <a:rPr lang="en-IN" dirty="0"/>
              <a:t>(</a:t>
            </a:r>
            <a:r>
              <a:rPr lang="en-IN" dirty="0" err="1"/>
              <a:t>resume_text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# For job search: ['python', 'machine learning', ...]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return {</a:t>
            </a:r>
          </a:p>
          <a:p>
            <a:pPr marL="0" indent="0">
              <a:buNone/>
            </a:pPr>
            <a:r>
              <a:rPr lang="en-IN" dirty="0"/>
              <a:t>            'skills': skills,</a:t>
            </a:r>
          </a:p>
          <a:p>
            <a:pPr marL="0" indent="0">
              <a:buNone/>
            </a:pPr>
            <a:r>
              <a:rPr lang="en-IN" dirty="0"/>
              <a:t>            '</a:t>
            </a:r>
            <a:r>
              <a:rPr lang="en-IN" dirty="0" err="1"/>
              <a:t>experience_score</a:t>
            </a:r>
            <a:r>
              <a:rPr lang="en-IN" dirty="0"/>
              <a:t>': experience,</a:t>
            </a:r>
          </a:p>
          <a:p>
            <a:pPr marL="0" indent="0">
              <a:buNone/>
            </a:pPr>
            <a:r>
              <a:rPr lang="en-IN" dirty="0"/>
              <a:t>            '</a:t>
            </a:r>
            <a:r>
              <a:rPr lang="en-IN" dirty="0" err="1"/>
              <a:t>education_score</a:t>
            </a:r>
            <a:r>
              <a:rPr lang="en-IN" dirty="0"/>
              <a:t>': education,</a:t>
            </a:r>
          </a:p>
          <a:p>
            <a:pPr marL="0" indent="0">
              <a:buNone/>
            </a:pPr>
            <a:r>
              <a:rPr lang="en-IN" dirty="0"/>
              <a:t>            '</a:t>
            </a:r>
            <a:r>
              <a:rPr lang="en-IN" dirty="0" err="1"/>
              <a:t>job_keywords</a:t>
            </a:r>
            <a:r>
              <a:rPr lang="en-IN" dirty="0"/>
              <a:t>': keywords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9CAA-BDD1-5E12-818B-BDC44BBB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Phase 2 (Job Search)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7E8A-5115-E0D4-6F08-17D0C2C3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502735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Multi-Source Job Aggregation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RealJobSearcher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def </a:t>
            </a:r>
            <a:r>
              <a:rPr lang="en-IN" dirty="0" err="1"/>
              <a:t>search_jobs</a:t>
            </a:r>
            <a:r>
              <a:rPr lang="en-IN" dirty="0"/>
              <a:t>(self, keywords, location, </a:t>
            </a:r>
            <a:r>
              <a:rPr lang="en-IN" dirty="0" err="1"/>
              <a:t>max_results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all_jobs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API 1: </a:t>
            </a:r>
            <a:r>
              <a:rPr lang="en-IN" dirty="0" err="1"/>
              <a:t>JSearch</a:t>
            </a:r>
            <a:r>
              <a:rPr lang="en-IN" dirty="0"/>
              <a:t> (</a:t>
            </a:r>
            <a:r>
              <a:rPr lang="en-IN" dirty="0" err="1"/>
              <a:t>RapidAPI</a:t>
            </a:r>
            <a:r>
              <a:rPr lang="en-IN" dirty="0"/>
              <a:t>) - 2,500 free/month</a:t>
            </a:r>
          </a:p>
          <a:p>
            <a:pPr marL="0" indent="0">
              <a:buNone/>
            </a:pPr>
            <a:r>
              <a:rPr lang="en-IN" dirty="0"/>
              <a:t>        if self._</a:t>
            </a:r>
            <a:r>
              <a:rPr lang="en-IN" dirty="0" err="1"/>
              <a:t>has_valid_key</a:t>
            </a:r>
            <a:r>
              <a:rPr lang="en-IN" dirty="0"/>
              <a:t>('</a:t>
            </a:r>
            <a:r>
              <a:rPr lang="en-IN" dirty="0" err="1"/>
              <a:t>rapidapi_key</a:t>
            </a:r>
            <a:r>
              <a:rPr lang="en-IN" dirty="0"/>
              <a:t>'):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jsearch_jobs</a:t>
            </a:r>
            <a:r>
              <a:rPr lang="en-IN" dirty="0"/>
              <a:t> = self._</a:t>
            </a:r>
            <a:r>
              <a:rPr lang="en-IN" dirty="0" err="1"/>
              <a:t>search_jsearch</a:t>
            </a:r>
            <a:r>
              <a:rPr lang="en-IN" dirty="0"/>
              <a:t>(keywords, location)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all_jobs.extend</a:t>
            </a:r>
            <a:r>
              <a:rPr lang="en-IN" dirty="0"/>
              <a:t>(</a:t>
            </a:r>
            <a:r>
              <a:rPr lang="en-IN" dirty="0" err="1"/>
              <a:t>jsearch_jobs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API 2: Reed API - UK jobs (free)</a:t>
            </a:r>
          </a:p>
          <a:p>
            <a:pPr marL="0" indent="0">
              <a:buNone/>
            </a:pPr>
            <a:r>
              <a:rPr lang="en-IN" dirty="0"/>
              <a:t>        if self._</a:t>
            </a:r>
            <a:r>
              <a:rPr lang="en-IN" dirty="0" err="1"/>
              <a:t>has_valid_key</a:t>
            </a:r>
            <a:r>
              <a:rPr lang="en-IN" dirty="0"/>
              <a:t>('</a:t>
            </a:r>
            <a:r>
              <a:rPr lang="en-IN" dirty="0" err="1"/>
              <a:t>reed_api_key</a:t>
            </a:r>
            <a:r>
              <a:rPr lang="en-IN" dirty="0"/>
              <a:t>'):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reed_jobs</a:t>
            </a:r>
            <a:r>
              <a:rPr lang="en-IN" dirty="0"/>
              <a:t> = self._</a:t>
            </a:r>
            <a:r>
              <a:rPr lang="en-IN" dirty="0" err="1"/>
              <a:t>search_reed</a:t>
            </a:r>
            <a:r>
              <a:rPr lang="en-IN" dirty="0"/>
              <a:t>(keywords, location)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all_jobs.extend</a:t>
            </a:r>
            <a:r>
              <a:rPr lang="en-IN" dirty="0"/>
              <a:t>(</a:t>
            </a:r>
            <a:r>
              <a:rPr lang="en-IN" dirty="0" err="1"/>
              <a:t>reed_jobs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# API 3: </a:t>
            </a:r>
            <a:r>
              <a:rPr lang="en-IN" dirty="0" err="1"/>
              <a:t>Adzuna</a:t>
            </a:r>
            <a:r>
              <a:rPr lang="en-IN" dirty="0"/>
              <a:t> - Global jobs</a:t>
            </a:r>
          </a:p>
          <a:p>
            <a:pPr marL="0" indent="0">
              <a:buNone/>
            </a:pPr>
            <a:r>
              <a:rPr lang="en-IN" dirty="0"/>
              <a:t>        if self._</a:t>
            </a:r>
            <a:r>
              <a:rPr lang="en-IN" dirty="0" err="1"/>
              <a:t>has_valid_key</a:t>
            </a:r>
            <a:r>
              <a:rPr lang="en-IN" dirty="0"/>
              <a:t>('</a:t>
            </a:r>
            <a:r>
              <a:rPr lang="en-IN" dirty="0" err="1"/>
              <a:t>adzuna_app_id</a:t>
            </a:r>
            <a:r>
              <a:rPr lang="en-IN" dirty="0"/>
              <a:t>'):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adzuna_jobs</a:t>
            </a:r>
            <a:r>
              <a:rPr lang="en-IN" dirty="0"/>
              <a:t> = self._</a:t>
            </a:r>
            <a:r>
              <a:rPr lang="en-IN" dirty="0" err="1"/>
              <a:t>search_adzuna</a:t>
            </a:r>
            <a:r>
              <a:rPr lang="en-IN" dirty="0"/>
              <a:t>(keywords, location)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all_jobs.extend</a:t>
            </a:r>
            <a:r>
              <a:rPr lang="en-IN" dirty="0"/>
              <a:t>(</a:t>
            </a:r>
            <a:r>
              <a:rPr lang="en-IN" dirty="0" err="1"/>
              <a:t>adzuna_jobs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D29C-FB79-9DC8-B1B4-840D4B0C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3896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Fallback: Intelligent mock data</a:t>
            </a:r>
          </a:p>
          <a:p>
            <a:pPr marL="0" indent="0">
              <a:buNone/>
            </a:pPr>
            <a:r>
              <a:rPr lang="en-IN" dirty="0"/>
              <a:t>        if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all_jobs</a:t>
            </a:r>
            <a:r>
              <a:rPr lang="en-IN" dirty="0"/>
              <a:t>) &lt; 10: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all_jobs.extend</a:t>
            </a:r>
            <a:r>
              <a:rPr lang="en-IN" dirty="0"/>
              <a:t>(self._</a:t>
            </a:r>
            <a:r>
              <a:rPr lang="en-IN" dirty="0" err="1"/>
              <a:t>get_mock_jobs</a:t>
            </a:r>
            <a:r>
              <a:rPr lang="en-IN" dirty="0"/>
              <a:t>(keywords, location))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Remove duplicates and enhance</a:t>
            </a:r>
          </a:p>
          <a:p>
            <a:pPr marL="0" indent="0">
              <a:buNone/>
            </a:pPr>
            <a:r>
              <a:rPr lang="en-IN" dirty="0"/>
              <a:t>        return self._</a:t>
            </a:r>
            <a:r>
              <a:rPr lang="en-IN" dirty="0" err="1"/>
              <a:t>remove_duplicates</a:t>
            </a:r>
            <a:r>
              <a:rPr lang="en-IN" dirty="0"/>
              <a:t>(</a:t>
            </a:r>
            <a:r>
              <a:rPr lang="en-IN" dirty="0" err="1"/>
              <a:t>all_jobs</a:t>
            </a:r>
            <a:r>
              <a:rPr lang="en-IN" dirty="0"/>
              <a:t>)[:</a:t>
            </a:r>
            <a:r>
              <a:rPr lang="en-IN" dirty="0" err="1"/>
              <a:t>max_results</a:t>
            </a:r>
            <a:r>
              <a:rPr lang="en-IN" dirty="0"/>
              <a:t>]</a:t>
            </a:r>
          </a:p>
          <a:p>
            <a:r>
              <a:rPr lang="en-IN" b="1" dirty="0"/>
              <a:t>Job Data Structure:</a:t>
            </a:r>
          </a:p>
          <a:p>
            <a:pPr marL="0" indent="0">
              <a:buNone/>
            </a:pPr>
            <a:r>
              <a:rPr lang="en-IN" dirty="0"/>
              <a:t>job = {</a:t>
            </a:r>
          </a:p>
          <a:p>
            <a:pPr marL="0" indent="0">
              <a:buNone/>
            </a:pPr>
            <a:r>
              <a:rPr lang="en-IN" dirty="0"/>
              <a:t>    'id': '</a:t>
            </a:r>
            <a:r>
              <a:rPr lang="en-IN" dirty="0" err="1"/>
              <a:t>unique_id</a:t>
            </a:r>
            <a:r>
              <a:rPr lang="en-IN" dirty="0"/>
              <a:t>',</a:t>
            </a:r>
          </a:p>
          <a:p>
            <a:pPr marL="0" indent="0">
              <a:buNone/>
            </a:pPr>
            <a:r>
              <a:rPr lang="en-IN" dirty="0"/>
              <a:t>    'title': 'Senior Python Developer',</a:t>
            </a:r>
          </a:p>
          <a:p>
            <a:pPr marL="0" indent="0">
              <a:buNone/>
            </a:pPr>
            <a:r>
              <a:rPr lang="en-IN" dirty="0"/>
              <a:t>    'company': '</a:t>
            </a:r>
            <a:r>
              <a:rPr lang="en-IN" dirty="0" err="1"/>
              <a:t>TechCorp</a:t>
            </a:r>
            <a:r>
              <a:rPr lang="en-IN" dirty="0"/>
              <a:t>',</a:t>
            </a:r>
          </a:p>
          <a:p>
            <a:pPr marL="0" indent="0">
              <a:buNone/>
            </a:pPr>
            <a:r>
              <a:rPr lang="en-IN" dirty="0"/>
              <a:t>    'salary': 120000,</a:t>
            </a:r>
          </a:p>
          <a:p>
            <a:pPr marL="0" indent="0">
              <a:buNone/>
            </a:pPr>
            <a:r>
              <a:rPr lang="en-IN" dirty="0"/>
              <a:t>    'location': 'San Francisco',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required_skills</a:t>
            </a:r>
            <a:r>
              <a:rPr lang="en-IN" dirty="0"/>
              <a:t>': {'programming': 5, '</a:t>
            </a:r>
            <a:r>
              <a:rPr lang="en-IN" dirty="0" err="1"/>
              <a:t>data_science</a:t>
            </a:r>
            <a:r>
              <a:rPr lang="en-IN" dirty="0"/>
              <a:t>': 3},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experience_required</a:t>
            </a:r>
            <a:r>
              <a:rPr lang="en-IN" dirty="0"/>
              <a:t>': 5,</a:t>
            </a:r>
          </a:p>
          <a:p>
            <a:pPr marL="0" indent="0">
              <a:buNone/>
            </a:pPr>
            <a:r>
              <a:rPr lang="en-IN" dirty="0"/>
              <a:t>    'description': '...',</a:t>
            </a:r>
          </a:p>
          <a:p>
            <a:pPr marL="0" indent="0">
              <a:buNone/>
            </a:pPr>
            <a:r>
              <a:rPr lang="en-IN" dirty="0"/>
              <a:t>    '</a:t>
            </a:r>
            <a:r>
              <a:rPr lang="en-IN" dirty="0" err="1"/>
              <a:t>url</a:t>
            </a:r>
            <a:r>
              <a:rPr lang="en-IN" dirty="0"/>
              <a:t>': '</a:t>
            </a:r>
            <a:r>
              <a:rPr lang="en-IN" dirty="0" err="1"/>
              <a:t>application_link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81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5606-BC11-52F8-6A43-02DEB8EE9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AC9-3EBC-891B-C823-46F55EF8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</a:t>
            </a:r>
            <a:r>
              <a:rPr lang="en-IN" dirty="0"/>
              <a:t>Phase 3 (RL Environment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E2E2-020B-C678-470D-C8773B04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502735"/>
          </a:xfrm>
        </p:spPr>
        <p:txBody>
          <a:bodyPr>
            <a:normAutofit fontScale="47500" lnSpcReduction="20000"/>
          </a:bodyPr>
          <a:lstStyle/>
          <a:p>
            <a:r>
              <a:rPr lang="it-IT" dirty="0"/>
              <a:t>State Space Design (25 Dimensions)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JobRecommendationEnvironment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def _</a:t>
            </a:r>
            <a:r>
              <a:rPr lang="en-IN" dirty="0" err="1"/>
              <a:t>get_state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    # User Profile Features (8D)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user_skills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['skills']['programming'],      # 0-10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</a:t>
            </a:r>
            <a:r>
              <a:rPr lang="en-IN" dirty="0" err="1"/>
              <a:t>data_science</a:t>
            </a:r>
            <a:r>
              <a:rPr lang="en-IN" dirty="0"/>
              <a:t>'],     # 0-10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</a:t>
            </a:r>
            <a:r>
              <a:rPr lang="en-IN" dirty="0" err="1"/>
              <a:t>web_dev</a:t>
            </a:r>
            <a:r>
              <a:rPr lang="en-IN" dirty="0"/>
              <a:t>'],         # 0-10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['skills']['cloud'],           # 0-10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['skills']['database'],        # 0-10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['skills']['management']       # 0-10</a:t>
            </a:r>
          </a:p>
          <a:p>
            <a:pPr marL="0" indent="0">
              <a:buNone/>
            </a:pPr>
            <a:r>
              <a:rPr lang="en-IN" dirty="0"/>
              <a:t>        ]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user_experience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</a:t>
            </a:r>
            <a:r>
              <a:rPr lang="en-IN" dirty="0" err="1"/>
              <a:t>experience_score</a:t>
            </a:r>
            <a:r>
              <a:rPr lang="en-IN" dirty="0"/>
              <a:t>'] / 10.0    # Normalized 0-1</a:t>
            </a:r>
          </a:p>
          <a:p>
            <a:pPr marL="0" indent="0">
              <a:buNone/>
            </a:pPr>
            <a:r>
              <a:rPr lang="en-IN" dirty="0"/>
              <a:t>        ]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user_education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self.user_profile</a:t>
            </a:r>
            <a:r>
              <a:rPr lang="en-IN" dirty="0"/>
              <a:t>['</a:t>
            </a:r>
            <a:r>
              <a:rPr lang="en-IN" dirty="0" err="1"/>
              <a:t>education_score</a:t>
            </a:r>
            <a:r>
              <a:rPr lang="en-IN" dirty="0"/>
              <a:t>'] / 5.0      # Normalized 0-1</a:t>
            </a:r>
          </a:p>
          <a:p>
            <a:pPr marL="0" indent="0">
              <a:buNone/>
            </a:pPr>
            <a:r>
              <a:rPr lang="en-IN" dirty="0"/>
              <a:t>        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50A26-B50F-329B-26F7-76E85825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38961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      # Recommendation History Features (13D)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recent_feedback</a:t>
            </a:r>
            <a:r>
              <a:rPr lang="en-IN" dirty="0"/>
              <a:t> = </a:t>
            </a:r>
            <a:r>
              <a:rPr lang="en-IN" dirty="0" err="1"/>
              <a:t>self.feedback_history</a:t>
            </a:r>
            <a:r>
              <a:rPr lang="en-IN" dirty="0"/>
              <a:t>[-5:]        # Last 5 ratings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recent_feedback</a:t>
            </a:r>
            <a:r>
              <a:rPr lang="en-IN" dirty="0"/>
              <a:t> = [(f / 5.0) for f in </a:t>
            </a:r>
            <a:r>
              <a:rPr lang="en-IN" dirty="0" err="1"/>
              <a:t>recent_feedback</a:t>
            </a:r>
            <a:r>
              <a:rPr lang="en-IN" dirty="0"/>
              <a:t>]  # Normalize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recent_feedback</a:t>
            </a:r>
            <a:r>
              <a:rPr lang="en-IN" dirty="0"/>
              <a:t> += [0] * (5 -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recent_feedback</a:t>
            </a:r>
            <a:r>
              <a:rPr lang="en-IN" dirty="0"/>
              <a:t>))     # Pad to 5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progress = [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self.recommended_jobs</a:t>
            </a:r>
            <a:r>
              <a:rPr lang="en-IN" dirty="0"/>
              <a:t>) / 10.0]      # Jobs recommended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Diversity Metrics (4D)</a:t>
            </a:r>
          </a:p>
          <a:p>
            <a:pPr marL="0" indent="0">
              <a:buNone/>
            </a:pPr>
            <a:r>
              <a:rPr lang="en-IN" dirty="0"/>
              <a:t>        categories = [j['category'] for j in </a:t>
            </a:r>
            <a:r>
              <a:rPr lang="en-IN" dirty="0" err="1"/>
              <a:t>self.current_episode_jobs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    diversity = [</a:t>
            </a:r>
            <a:r>
              <a:rPr lang="en-IN" dirty="0" err="1"/>
              <a:t>len</a:t>
            </a:r>
            <a:r>
              <a:rPr lang="en-IN" dirty="0"/>
              <a:t>(set(categories)) / max(</a:t>
            </a:r>
            <a:r>
              <a:rPr lang="en-IN" dirty="0" err="1"/>
              <a:t>len</a:t>
            </a:r>
            <a:r>
              <a:rPr lang="en-IN" dirty="0"/>
              <a:t>(categories), 1)]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avg_score</a:t>
            </a:r>
            <a:r>
              <a:rPr lang="en-IN" dirty="0"/>
              <a:t> = [</a:t>
            </a:r>
            <a:r>
              <a:rPr lang="en-IN" dirty="0" err="1"/>
              <a:t>np.mean</a:t>
            </a:r>
            <a:r>
              <a:rPr lang="en-IN" dirty="0"/>
              <a:t>([</a:t>
            </a:r>
            <a:r>
              <a:rPr lang="en-IN" dirty="0" err="1"/>
              <a:t>j.get</a:t>
            </a:r>
            <a:r>
              <a:rPr lang="en-IN" dirty="0"/>
              <a:t>('score', 0.5) </a:t>
            </a:r>
          </a:p>
          <a:p>
            <a:pPr marL="0" indent="0">
              <a:buNone/>
            </a:pPr>
            <a:r>
              <a:rPr lang="en-IN" dirty="0"/>
              <a:t>                             for j in </a:t>
            </a:r>
            <a:r>
              <a:rPr lang="en-IN" dirty="0" err="1"/>
              <a:t>self.current_episode_jobs</a:t>
            </a:r>
            <a:r>
              <a:rPr lang="en-IN" dirty="0"/>
              <a:t>])]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# Combine all features</a:t>
            </a:r>
          </a:p>
          <a:p>
            <a:pPr marL="0" indent="0">
              <a:buNone/>
            </a:pPr>
            <a:r>
              <a:rPr lang="en-IN" dirty="0"/>
              <a:t>        state = (</a:t>
            </a:r>
            <a:r>
              <a:rPr lang="en-IN" dirty="0" err="1"/>
              <a:t>user_skills</a:t>
            </a:r>
            <a:r>
              <a:rPr lang="en-IN" dirty="0"/>
              <a:t> + </a:t>
            </a:r>
            <a:r>
              <a:rPr lang="en-IN" dirty="0" err="1"/>
              <a:t>user_experience</a:t>
            </a:r>
            <a:r>
              <a:rPr lang="en-IN" dirty="0"/>
              <a:t> + </a:t>
            </a:r>
            <a:r>
              <a:rPr lang="en-IN" dirty="0" err="1"/>
              <a:t>user_education</a:t>
            </a:r>
            <a:r>
              <a:rPr lang="en-IN" dirty="0"/>
              <a:t> +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dirty="0" err="1"/>
              <a:t>recent_feedback</a:t>
            </a:r>
            <a:r>
              <a:rPr lang="en-IN" dirty="0"/>
              <a:t> + progress + diversity + </a:t>
            </a:r>
            <a:r>
              <a:rPr lang="en-IN" dirty="0" err="1"/>
              <a:t>avg_score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np.array</a:t>
            </a:r>
            <a:r>
              <a:rPr lang="en-IN" dirty="0"/>
              <a:t>(state, </a:t>
            </a:r>
            <a:r>
              <a:rPr lang="en-IN" dirty="0" err="1"/>
              <a:t>dtype</a:t>
            </a:r>
            <a:r>
              <a:rPr lang="en-IN" dirty="0"/>
              <a:t>=np.float32)  # Shape: (25,) </a:t>
            </a:r>
          </a:p>
        </p:txBody>
      </p:sp>
    </p:spTree>
    <p:extLst>
      <p:ext uri="{BB962C8B-B14F-4D97-AF65-F5344CB8AC3E}">
        <p14:creationId xmlns:p14="http://schemas.microsoft.com/office/powerpoint/2010/main" val="42744502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778</TotalTime>
  <Words>3050</Words>
  <Application>Microsoft Office PowerPoint</Application>
  <PresentationFormat>Widescreen</PresentationFormat>
  <Paragraphs>422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Wingdings</vt:lpstr>
      <vt:lpstr>Wingdings 2</vt:lpstr>
      <vt:lpstr>Custom</vt:lpstr>
      <vt:lpstr>AI-POWERED JOB RECOMMENDATION SYSTEM</vt:lpstr>
      <vt:lpstr>Problem Statement</vt:lpstr>
      <vt:lpstr>Why Reinforcement Learning?</vt:lpstr>
      <vt:lpstr>Project Objectives</vt:lpstr>
      <vt:lpstr>Reinforcement Learning Framework</vt:lpstr>
      <vt:lpstr>System Architecture</vt:lpstr>
      <vt:lpstr>Methodology – Phase 1 (Data Collection)</vt:lpstr>
      <vt:lpstr>Methodology - Phase 2 (Job Search)</vt:lpstr>
      <vt:lpstr>Methodology -Phase 3 (RL Environment Design)</vt:lpstr>
      <vt:lpstr>Methodology - Phase 4 (Reward Function)</vt:lpstr>
      <vt:lpstr>Methodology Phase 5: Deep Q-Network Architecture</vt:lpstr>
      <vt:lpstr>Methodology - Phase 6: Advanced DQN Agent</vt:lpstr>
      <vt:lpstr>Methodology - Phase 6: Advanced DQN Agent</vt:lpstr>
      <vt:lpstr>Methodology - Phase 6: Advanced DQN Agent</vt:lpstr>
      <vt:lpstr>Methodology - Phase 6: Advanced DQN Agent</vt:lpstr>
      <vt:lpstr>Impact of each technique </vt:lpstr>
      <vt:lpstr>Methodology - Phase 7: Training Process</vt:lpstr>
      <vt:lpstr>Implementation - System Workflow</vt:lpstr>
      <vt:lpstr>Comparisons with existing systems</vt:lpstr>
      <vt:lpstr>Technology stack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Rishitha T</dc:creator>
  <cp:lastModifiedBy>Rishitha T</cp:lastModifiedBy>
  <cp:revision>15</cp:revision>
  <dcterms:created xsi:type="dcterms:W3CDTF">2025-10-08T04:42:31Z</dcterms:created>
  <dcterms:modified xsi:type="dcterms:W3CDTF">2025-10-10T08:03:50Z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