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91" r:id="rId7"/>
    <p:sldId id="261" r:id="rId8"/>
    <p:sldId id="286" r:id="rId9"/>
    <p:sldId id="288" r:id="rId10"/>
    <p:sldId id="296" r:id="rId11"/>
    <p:sldId id="289" r:id="rId12"/>
    <p:sldId id="290" r:id="rId13"/>
    <p:sldId id="292" r:id="rId14"/>
    <p:sldId id="293" r:id="rId15"/>
    <p:sldId id="294" r:id="rId16"/>
    <p:sldId id="295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3/14/2024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Rishitha Thoka</a:t>
            </a:r>
          </a:p>
        </p:txBody>
      </p:sp>
      <p:pic>
        <p:nvPicPr>
          <p:cNvPr id="4" name="Picture 4" descr="Apache Airflow Powertips – Alex Le">
            <a:extLst>
              <a:ext uri="{FF2B5EF4-FFF2-40B4-BE49-F238E27FC236}">
                <a16:creationId xmlns:a16="http://schemas.microsoft.com/office/drawing/2014/main" id="{9EC5E36D-E4B1-7C5D-64C6-C8A3E5739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151" y="4434921"/>
            <a:ext cx="4051412" cy="156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47ED-A765-92EB-FB66-BD7AD7F6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Extensibility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D8F0B8-D16C-BDF9-0D27-EC3B5F84D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D54CD7-2209-9F34-1CDF-01C8DD713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1681163"/>
            <a:ext cx="5157787" cy="4508500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Custom Operators</a:t>
            </a: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Apache Airflow allows users to create custom operators by extending base Operator classes, enabling the execution of specialized tasks or interactions with specific systems and 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Custom operators can encapsulate complex logic, data processing, or external integrations, enhancing the flexibility and functionality of workflows.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Sensors</a:t>
            </a: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Sensors in Airflow are specialized operators that wait for a certain condition to be met before proceeding with task execution.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They are useful for scenarios where tasks need to wait for external events, file availability, database changes, or API responses before continuing.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Sensors enhance workflow reliability by ensuring that tasks only execute when the required conditions are satisfied.</a:t>
            </a:r>
          </a:p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F57E15-BE9E-A70C-1840-CB7BE7FDD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1681163"/>
            <a:ext cx="5183188" cy="4508500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Integration with External Systems (databases, cloud services, APIs)</a:t>
            </a: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Airflow seamlessly integrates with a wide range of external systems and services, including databases (SQL, NoSQL), cloud platforms (AWS, Google Cloud, Azure), and APIs (RESTful, SOAP).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Integration capabilities allow tasks to interact with external data sources, trigger external actions, retrieve data, perform computations, and more, making Airflow a powerful automation platform for diverse use cases.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Flexibility for Diverse Workflow Requirements</a:t>
            </a: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Airflow's architecture and design provide flexibility to accommodate diverse workflow requirements, from simple ETL processes to complex data pipelines, machine learning workflows, and DevOps automation.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Users can define workflows using Python code, leverage built-in operators and sensors, customize workflows with custom operators, and scale workflows using distributed execution options.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This flexibility enables Airflow to adapt to evolving business needs, technology stacks, and data processing challenges effectively.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4763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55D9-1E34-9BEA-F3CD-5845D4CE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Scalability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C03DA2-EDF9-CB8B-38B4-0BB02244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3421C3-C2F2-9B0B-DCD7-6EA501E22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1681163"/>
            <a:ext cx="5157787" cy="45085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Horizontal Scaling</a:t>
            </a: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Apache Airflow supports horizontal scaling, allowing users to scale their workflows by adding more worker nodes or resources as needed.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Horizontal scaling enhances system performance, throughput, and reliability by distributing workload across multiple nodes or instances.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Distributed Task Execution</a:t>
            </a: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Airflow facilitates distributed task execution, enabling tasks within workflows to be executed in parallel across multiple workers or nodes.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Distributed task execution improves workflow efficiency, reduces execution times, and increases overall system throughput.</a:t>
            </a:r>
          </a:p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091EA3-CDD2-7E89-02CB-1B8F21066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1681163"/>
            <a:ext cx="5183188" cy="4508500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Handling Large-scale Data Workflows</a:t>
            </a: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Airflow is designed to handle large-scale data workflows, including ETL processes, data pipelines, machine learning workflows, and more.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Its scalability features, distributed execution options, and support for different executors make it suitable for managing complex data processing tasks and handling large volumes of data efficiently.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8767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A7FCF-2826-EE87-2E12-0CE0DDAA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B074AB-427D-C097-7B9E-8CE713B7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234DB6-F4CD-5F75-2678-2A69B093C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1681163"/>
            <a:ext cx="9475107" cy="45085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ETL Processes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Apache Airflow is widely used for Extract, Transform, Load (ETL) processes, facilitating data ingestion, transformation, and loading into data warehouses or analytics platforms.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Data Pipelines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Airflow enables the creation and management of complex data pipelines, orchestrating data movement, processing, and synchronization across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Machine Learning Workflows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Airflow supports machine learning workflows by automating model training, evaluation, deployment, and monitoring processes.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DevOps Automation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Airflow streamlines DevOps automation tasks such as infrastructure provisioning, deployment pipelines, and workflow scheduling for continuous integration and deployment (CI/CD).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9700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6BD5-AEA3-4BA6-5C59-3A17A96D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C69736-7115-8D88-7162-6CC46B3A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7BA1C0-A502-2BEC-217E-4EB7286CC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1681163"/>
            <a:ext cx="10381343" cy="45085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Apache Airflow's Role in Streamlining Data Workflows</a:t>
            </a: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Apache Airflow plays a crucial role in streamlining data workflows by providing a unified platform for orchestrating, scheduling, and monitoring tasks within workflows.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Its flexibility, extensibility, and scalability make it suitable for a wide range of use cases across industries, including data engineering, data science, analytics, and DevOps.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Airflow's ability to handle complex dependencies, support for distributed task execution, integration with external systems, and real-time monitoring capabilities contribute to efficient and reliable workflow automation.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By leveraging Apache Airflow, organizations can optimize data processing, improve productivity, reduce time-to-insight, and achieve better operational efficiency in managing data-centric workflows.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2839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Airflow?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Apache Airflow is an open-source platform for orchestrating and automating workflows.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It allows users to define, schedule, and monitor complex workflows as Directed Acyclic Graphs (DAGs).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Airflow is designed to be scalable, extensible, and flexible, making it suitable for a wide range of use cases in data engineering, data science, and DevOps.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It was originally developed by </a:t>
            </a:r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Maxime </a:t>
            </a:r>
            <a:r>
              <a:rPr lang="en-IN" b="0" i="0" dirty="0" err="1">
                <a:solidFill>
                  <a:srgbClr val="ECECEC"/>
                </a:solidFill>
                <a:effectLst/>
                <a:latin typeface="Söhne"/>
              </a:rPr>
              <a:t>Beauchemin</a:t>
            </a:r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 while working at 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Airbnb in 2014 and later open-sourced in 2015.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Being open-source means that Airflow is freely available for anyone to use, modify, and contribute to, fostering a vibrant community of users and contributors.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8" name="Picture 4" descr="Apache Airflow Powertips – Alex Le">
            <a:extLst>
              <a:ext uri="{FF2B5EF4-FFF2-40B4-BE49-F238E27FC236}">
                <a16:creationId xmlns:a16="http://schemas.microsoft.com/office/drawing/2014/main" id="{14E717D2-5387-9374-EC68-BFB06B99A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452" y="4749900"/>
            <a:ext cx="4051412" cy="156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6D9E9-2EF0-A5F8-9F22-A4700B2E1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pic>
        <p:nvPicPr>
          <p:cNvPr id="6146" name="Picture 2" descr="What is Apache Airflow? | Data Basecamp">
            <a:extLst>
              <a:ext uri="{FF2B5EF4-FFF2-40B4-BE49-F238E27FC236}">
                <a16:creationId xmlns:a16="http://schemas.microsoft.com/office/drawing/2014/main" id="{1518DDF2-F339-8306-6729-8FC633647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62" y="720498"/>
            <a:ext cx="9731829" cy="585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00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Features of Apache Airflow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Directed Acyclic Graphs (DAGs)</a:t>
            </a: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DAGs are a fundamental concept in Apache Airflow used to represent workflows.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DAGs consist of nodes (tasks) connected by edges (dependencies) in a directed acyclic graph structure.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They are acyclic, meaning there are no cycles or loops in the graph. This ensures that tasks are executed in a logical order without creating infinite loops.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0CF844-7BDF-12CF-A2F5-00AA34317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400" y="1987055"/>
            <a:ext cx="4572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Features of Apache Airflow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N" b="1" i="0" dirty="0">
                <a:solidFill>
                  <a:srgbClr val="ECECEC"/>
                </a:solidFill>
                <a:effectLst/>
                <a:latin typeface="Söhne"/>
              </a:rPr>
              <a:t>Tasks and Dependencies</a:t>
            </a: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241494"/>
            <a:ext cx="5157787" cy="3948169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Tasks represent units of work within a workflow. These tasks can be anything from data processing, data transformations, data loading, or even external interactions like sending emails or making API calls.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Dependencies define the relationships between tasks, specifying which tasks need to be completed before others can start.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Airflow provides various types of dependencies, including: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Upstream Dependencies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Tasks that need to be completed before a given task can start.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Downstream Dependencies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Tasks that can only start after a given task has completed.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Cross-Dependencies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Dependencies between tasks that are not strictly upstream or downstream but have a relationship (e.g., tasks in parallel branches that should start together).</a:t>
            </a:r>
          </a:p>
          <a:p>
            <a:endParaRPr lang="en-US" dirty="0"/>
          </a:p>
        </p:txBody>
      </p:sp>
      <p:pic>
        <p:nvPicPr>
          <p:cNvPr id="4098" name="Picture 2" descr="Apache Airflow - Data Pipeline - Translucent">
            <a:extLst>
              <a:ext uri="{FF2B5EF4-FFF2-40B4-BE49-F238E27FC236}">
                <a16:creationId xmlns:a16="http://schemas.microsoft.com/office/drawing/2014/main" id="{5A8364DC-2E30-68BF-5602-342C78BAF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287" y="1862461"/>
            <a:ext cx="6455385" cy="235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17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E07BE-C94B-40E4-F96C-9BAAC280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Features of Apache Airflow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C99BC0-F3BB-3030-31C7-97DA2482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EBCC3-4FA5-CC30-E466-516D78669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N" b="1" i="0" dirty="0">
                <a:solidFill>
                  <a:srgbClr val="ECECEC"/>
                </a:solidFill>
                <a:effectLst/>
                <a:latin typeface="Söhne"/>
              </a:rPr>
              <a:t>Executors</a:t>
            </a:r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:</a:t>
            </a: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32977-D2EC-C543-67F6-237F20872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IN" b="1" i="0" dirty="0">
                <a:solidFill>
                  <a:srgbClr val="ECECEC"/>
                </a:solidFill>
                <a:effectLst/>
                <a:latin typeface="Söhne"/>
              </a:rPr>
              <a:t>Schedulers</a:t>
            </a:r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: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7B4E6C-4F86-B31A-C196-49BB861D0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499" y="2246130"/>
            <a:ext cx="5157787" cy="368458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Executors in Airflow determine how tasks are executed.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There are different types of executors available in Airflow, such as: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LocalExecutor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Executes tasks sequentially on a single machine.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CeleryExecutor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Distributes task execution across a Celery cluster, allowing for parallel processing.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DaskExecutor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Uses Dask for distributed task execution, suitable for computationally intensive tasks.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SequentialExecutor: </a:t>
            </a:r>
            <a:r>
              <a:rPr lang="en-US" dirty="0">
                <a:solidFill>
                  <a:srgbClr val="ECECEC"/>
                </a:solidFill>
                <a:latin typeface="Söhne"/>
              </a:rPr>
              <a:t>E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xecutes tasks sequentially in a single-threaded manner, one after another, without parallelism.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428087-0814-557A-C551-EA9964B06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0676" y="2242674"/>
            <a:ext cx="5183188" cy="3684588"/>
          </a:xfrm>
        </p:spPr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The scheduler in Airflow is responsible for determining when tasks should run based on their dependencies and schedule definitions.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Airflow supports various scheduling options: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Cron-based Scheduling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Allows tasks to be scheduled based on </a:t>
            </a:r>
            <a:r>
              <a:rPr lang="en-US" b="0" i="0" dirty="0" err="1">
                <a:solidFill>
                  <a:srgbClr val="ECECEC"/>
                </a:solidFill>
                <a:effectLst/>
                <a:latin typeface="Söhne"/>
              </a:rPr>
              <a:t>cron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expressions, enabling precise scheduling at specific times, intervals, or recurring patterns.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Interval-based Scheduling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Tasks can be scheduled at fixed intervals, such as every hour, day, week, etc.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Date/Time-based Scheduling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Tasks can be scheduled to run at specific dates and times.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External Triggering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Tasks can also be triggered externally by events or other systems, providing flexibility in workflow automation.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485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1F10-AA51-34EE-51AC-C84AA117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Features of Apache Airflow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9F8331-B11D-DC5A-5B3A-5C222C1E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D2E9C-8699-9680-78D1-0CAAE72A0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1485900"/>
            <a:ext cx="10732407" cy="47037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ECECEC"/>
                </a:solidFill>
                <a:latin typeface="Söhne"/>
              </a:rPr>
              <a:t>O</a:t>
            </a: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perators</a:t>
            </a:r>
          </a:p>
          <a:p>
            <a:pPr marL="0" indent="0">
              <a:buNone/>
            </a:pPr>
            <a:r>
              <a:rPr lang="en-US" dirty="0">
                <a:solidFill>
                  <a:srgbClr val="ECECEC"/>
                </a:solidFill>
                <a:latin typeface="Söhne"/>
              </a:rPr>
              <a:t>O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perators are building blocks used to define individual units of work within a workflow (Directed Acyclic Graph or DAG). Each operator performs a specific task or action.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Airflow provides a variety of built-in operators and allows users to create custom operators to suit their workflow requirements. Here are some commonly used operators in Airflow:</a:t>
            </a:r>
          </a:p>
          <a:p>
            <a:pPr algn="l">
              <a:buFont typeface="+mj-lt"/>
              <a:buAutoNum type="arabicPeriod"/>
            </a:pPr>
            <a:r>
              <a:rPr lang="en-IN" b="1" i="0" dirty="0" err="1">
                <a:solidFill>
                  <a:srgbClr val="ECECEC"/>
                </a:solidFill>
                <a:effectLst/>
                <a:latin typeface="Söhne"/>
              </a:rPr>
              <a:t>BashOperator</a:t>
            </a:r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: Executes a bash command or script.</a:t>
            </a:r>
          </a:p>
          <a:p>
            <a:pPr algn="l">
              <a:buFont typeface="+mj-lt"/>
              <a:buAutoNum type="arabicPeriod"/>
            </a:pPr>
            <a:r>
              <a:rPr lang="en-IN" b="1" i="0" dirty="0" err="1">
                <a:solidFill>
                  <a:srgbClr val="ECECEC"/>
                </a:solidFill>
                <a:effectLst/>
                <a:latin typeface="Söhne"/>
              </a:rPr>
              <a:t>PythonOperator</a:t>
            </a:r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: Executes a Python function or method.</a:t>
            </a:r>
          </a:p>
          <a:p>
            <a:pPr algn="l">
              <a:buFont typeface="+mj-lt"/>
              <a:buAutoNum type="arabicPeriod"/>
            </a:pPr>
            <a:r>
              <a:rPr lang="en-IN" b="1" i="0" dirty="0" err="1">
                <a:solidFill>
                  <a:srgbClr val="ECECEC"/>
                </a:solidFill>
                <a:effectLst/>
                <a:latin typeface="Söhne"/>
              </a:rPr>
              <a:t>EmailOperator</a:t>
            </a:r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: Sends an email notification.</a:t>
            </a:r>
          </a:p>
          <a:p>
            <a:pPr algn="l">
              <a:buFont typeface="+mj-lt"/>
              <a:buAutoNum type="arabicPeriod"/>
            </a:pPr>
            <a:r>
              <a:rPr lang="en-IN" b="1" i="0" dirty="0" err="1">
                <a:solidFill>
                  <a:srgbClr val="ECECEC"/>
                </a:solidFill>
                <a:effectLst/>
                <a:latin typeface="Söhne"/>
              </a:rPr>
              <a:t>DummyOperator</a:t>
            </a:r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: Does nothing (useful for testing or as a placeholder).</a:t>
            </a:r>
          </a:p>
          <a:p>
            <a:pPr algn="l">
              <a:buFont typeface="+mj-lt"/>
              <a:buAutoNum type="arabicPeriod"/>
            </a:pPr>
            <a:r>
              <a:rPr lang="en-IN" b="1" i="0" dirty="0" err="1">
                <a:solidFill>
                  <a:srgbClr val="ECECEC"/>
                </a:solidFill>
                <a:effectLst/>
                <a:latin typeface="Söhne"/>
              </a:rPr>
              <a:t>SQLAlchemyOperator</a:t>
            </a:r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: Executes a SQL command using </a:t>
            </a:r>
            <a:r>
              <a:rPr lang="en-IN" b="0" i="0" dirty="0" err="1">
                <a:solidFill>
                  <a:srgbClr val="ECECEC"/>
                </a:solidFill>
                <a:effectLst/>
                <a:latin typeface="Söhne"/>
              </a:rPr>
              <a:t>SQLAlchemy</a:t>
            </a:r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N" b="1" i="0" dirty="0" err="1">
                <a:solidFill>
                  <a:srgbClr val="ECECEC"/>
                </a:solidFill>
                <a:effectLst/>
                <a:latin typeface="Söhne"/>
              </a:rPr>
              <a:t>PostgresOperator</a:t>
            </a:r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: Executes a SQL command on a PostgreSQL database.</a:t>
            </a:r>
          </a:p>
          <a:p>
            <a:pPr algn="l">
              <a:buFont typeface="+mj-lt"/>
              <a:buAutoNum type="arabicPeriod"/>
            </a:pPr>
            <a:r>
              <a:rPr lang="en-IN" b="1" i="0" dirty="0" err="1">
                <a:solidFill>
                  <a:srgbClr val="ECECEC"/>
                </a:solidFill>
                <a:effectLst/>
                <a:latin typeface="Söhne"/>
              </a:rPr>
              <a:t>MySQLOperator</a:t>
            </a:r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: Executes a SQL command on a MySQL database.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ECECEC"/>
                </a:solidFill>
                <a:effectLst/>
                <a:latin typeface="Söhne"/>
              </a:rPr>
              <a:t>S3FileTransferOperator</a:t>
            </a:r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: Transfers files to/from Amazon S3.</a:t>
            </a:r>
          </a:p>
          <a:p>
            <a:pPr algn="l">
              <a:buFont typeface="+mj-lt"/>
              <a:buAutoNum type="arabicPeriod"/>
            </a:pPr>
            <a:r>
              <a:rPr lang="en-IN" b="1" i="0" dirty="0" err="1">
                <a:solidFill>
                  <a:srgbClr val="ECECEC"/>
                </a:solidFill>
                <a:effectLst/>
                <a:latin typeface="Söhne"/>
              </a:rPr>
              <a:t>SFTPOperator</a:t>
            </a:r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: Transfers files via SFTP.</a:t>
            </a:r>
          </a:p>
          <a:p>
            <a:pPr algn="l">
              <a:buFont typeface="+mj-lt"/>
              <a:buAutoNum type="arabicPeriod"/>
            </a:pPr>
            <a:r>
              <a:rPr lang="en-IN" b="1" i="0" dirty="0" err="1">
                <a:solidFill>
                  <a:srgbClr val="ECECEC"/>
                </a:solidFill>
                <a:effectLst/>
                <a:latin typeface="Söhne"/>
              </a:rPr>
              <a:t>HttpOperator</a:t>
            </a:r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: Sends an HTTP request and retrieves the response.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ECECEC"/>
                </a:solidFill>
                <a:effectLst/>
                <a:latin typeface="Söhne"/>
              </a:rPr>
              <a:t>Sensor</a:t>
            </a:r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: Waits for a certain condition to be met before proceeding (e.g., file existence, API response).</a:t>
            </a:r>
          </a:p>
          <a:p>
            <a:pPr algn="l">
              <a:buFont typeface="+mj-lt"/>
              <a:buAutoNum type="arabicPeriod"/>
            </a:pPr>
            <a:r>
              <a:rPr lang="en-IN" b="1" i="0" dirty="0" err="1">
                <a:solidFill>
                  <a:srgbClr val="ECECEC"/>
                </a:solidFill>
                <a:effectLst/>
                <a:latin typeface="Söhne"/>
              </a:rPr>
              <a:t>SubDagOperator</a:t>
            </a:r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: Executes a sub-DAG within the main DAG.</a:t>
            </a:r>
          </a:p>
          <a:p>
            <a:pPr algn="l">
              <a:buFont typeface="+mj-lt"/>
              <a:buAutoNum type="arabicPeriod"/>
            </a:pPr>
            <a:r>
              <a:rPr lang="en-IN" b="1" i="0" dirty="0" err="1">
                <a:solidFill>
                  <a:srgbClr val="ECECEC"/>
                </a:solidFill>
                <a:effectLst/>
                <a:latin typeface="Söhne"/>
              </a:rPr>
              <a:t>TriggerDagRunOperator</a:t>
            </a:r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: Triggers the execution of another DAG.</a:t>
            </a:r>
          </a:p>
          <a:p>
            <a:pPr algn="l">
              <a:buFont typeface="+mj-lt"/>
              <a:buAutoNum type="arabicPeriod"/>
            </a:pPr>
            <a:r>
              <a:rPr lang="en-IN" b="1" i="0" dirty="0" err="1">
                <a:solidFill>
                  <a:srgbClr val="ECECEC"/>
                </a:solidFill>
                <a:effectLst/>
                <a:latin typeface="Söhne"/>
              </a:rPr>
              <a:t>BranchPythonOperator</a:t>
            </a:r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: Executes different tasks based on a condition.</a:t>
            </a:r>
          </a:p>
          <a:p>
            <a:pPr algn="l">
              <a:buFont typeface="+mj-lt"/>
              <a:buAutoNum type="arabicPeriod"/>
            </a:pPr>
            <a:r>
              <a:rPr lang="en-IN" b="1" i="0" dirty="0" err="1">
                <a:solidFill>
                  <a:srgbClr val="ECECEC"/>
                </a:solidFill>
                <a:effectLst/>
                <a:latin typeface="Söhne"/>
              </a:rPr>
              <a:t>DockerOperator</a:t>
            </a:r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: Executes a Docker container.</a:t>
            </a:r>
          </a:p>
          <a:p>
            <a:pPr algn="l">
              <a:buFont typeface="+mj-lt"/>
              <a:buAutoNum type="arabicPeriod"/>
            </a:pPr>
            <a:r>
              <a:rPr lang="en-IN" b="1" i="0" dirty="0" err="1">
                <a:solidFill>
                  <a:srgbClr val="ECECEC"/>
                </a:solidFill>
                <a:effectLst/>
                <a:latin typeface="Söhne"/>
              </a:rPr>
              <a:t>KubernetesPodOperator</a:t>
            </a:r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: Executes a Kubernetes pod.</a:t>
            </a:r>
          </a:p>
          <a:p>
            <a:pPr algn="l">
              <a:buFont typeface="+mj-lt"/>
              <a:buAutoNum type="arabicPeriod"/>
            </a:pPr>
            <a:r>
              <a:rPr lang="en-IN" b="1" i="0" dirty="0" err="1">
                <a:solidFill>
                  <a:srgbClr val="ECECEC"/>
                </a:solidFill>
                <a:effectLst/>
                <a:latin typeface="Söhne"/>
              </a:rPr>
              <a:t>HiveOperator</a:t>
            </a:r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: Executes HQL (Hive Query Language) commands on Hive.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36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6F65-1746-FEE6-D257-F6BB6C08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Monitoring and Logging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94DA1E-B9A4-F9F8-6044-147669F73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95B9CB-9F54-2397-C050-8AD53738E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1681163"/>
            <a:ext cx="5157787" cy="45085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Airflow Web UI</a:t>
            </a: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The Airflow Web UI provides a user-friendly interface for managing workflows, monitoring task execution, and accessing system metrics.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Users can view and manage DAGs, tasks, dependencies, and schedules through the web interface.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Task Status Monitoring</a:t>
            </a: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The Web UI allows users to monitor the status of individual tasks within workflows, including their current state (e.g., running, success, failure), start and end times, and task dependencies.</a:t>
            </a:r>
          </a:p>
          <a:p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B5E7C7-E9CD-C266-C640-71B8EAAF9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1681163"/>
            <a:ext cx="5183188" cy="4508500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Log Tracking</a:t>
            </a: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Airflow logs detailed information about task execution, including </a:t>
            </a:r>
            <a:r>
              <a:rPr lang="en-US" b="0" i="0" dirty="0" err="1">
                <a:solidFill>
                  <a:srgbClr val="ECECEC"/>
                </a:solidFill>
                <a:effectLst/>
                <a:latin typeface="Söhne"/>
              </a:rPr>
              <a:t>stdout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, stderr, and any custom logging statements within tasks.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Users can track and review task logs directly from the Airflow Web UI, helping to diagnose issues and troubleshoot workflow problems.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Real-time Workflow Progress</a:t>
            </a: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The Web UI provides real-time updates on workflow progress, showing the overall status of DAG runs, task completion rates, and any errors or warnings encountered during execution.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Users can monitor workflows as they execute, enabling proactive management and intervention when needed.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3883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3F36-9E39-6207-4BA3-3AEF6C90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IN" dirty="0"/>
              <a:t>Architecture of airflow</a:t>
            </a:r>
            <a:br>
              <a:rPr lang="en-IN" dirty="0"/>
            </a:b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0BB9A-228E-2DE7-55D2-66EA8438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9F7F2-2EF9-25DD-337E-961C9EA90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21654"/>
            <a:ext cx="6647845" cy="44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38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503</TotalTime>
  <Words>1623</Words>
  <Application>Microsoft Office PowerPoint</Application>
  <PresentationFormat>Widescreen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Söhne</vt:lpstr>
      <vt:lpstr>Trade Gothic LT Pro</vt:lpstr>
      <vt:lpstr>Trebuchet MS</vt:lpstr>
      <vt:lpstr>Office Theme</vt:lpstr>
      <vt:lpstr>Airflow</vt:lpstr>
      <vt:lpstr>What is Airflow?</vt:lpstr>
      <vt:lpstr>PowerPoint Presentation</vt:lpstr>
      <vt:lpstr>Features of Apache Airflow</vt:lpstr>
      <vt:lpstr>Features of Apache Airflow</vt:lpstr>
      <vt:lpstr>Features of Apache Airflow</vt:lpstr>
      <vt:lpstr>Features of Apache Airflow</vt:lpstr>
      <vt:lpstr>Monitoring and Logging</vt:lpstr>
      <vt:lpstr>Architecture of airflow </vt:lpstr>
      <vt:lpstr>Extensibility</vt:lpstr>
      <vt:lpstr>Scalability</vt:lpstr>
      <vt:lpstr>Use Cases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Airflow</dc:title>
  <dc:creator>Rishitha T</dc:creator>
  <cp:lastModifiedBy>Rishitha T</cp:lastModifiedBy>
  <cp:revision>27</cp:revision>
  <dcterms:created xsi:type="dcterms:W3CDTF">2024-03-13T09:57:04Z</dcterms:created>
  <dcterms:modified xsi:type="dcterms:W3CDTF">2024-03-14T12:08:52Z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