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8"/>
  </p:notesMasterIdLst>
  <p:sldIdLst>
    <p:sldId id="256" r:id="rId2"/>
    <p:sldId id="258" r:id="rId3"/>
    <p:sldId id="257" r:id="rId4"/>
    <p:sldId id="260" r:id="rId5"/>
    <p:sldId id="259" r:id="rId6"/>
    <p:sldId id="262" r:id="rId7"/>
    <p:sldId id="279" r:id="rId8"/>
    <p:sldId id="278" r:id="rId9"/>
    <p:sldId id="263" r:id="rId10"/>
    <p:sldId id="274" r:id="rId11"/>
    <p:sldId id="276" r:id="rId12"/>
    <p:sldId id="277" r:id="rId13"/>
    <p:sldId id="273" r:id="rId14"/>
    <p:sldId id="261" r:id="rId15"/>
    <p:sldId id="264" r:id="rId16"/>
    <p:sldId id="272" r:id="rId17"/>
  </p:sldIdLst>
  <p:sldSz cx="9144000" cy="5143500" type="screen16x9"/>
  <p:notesSz cx="6858000" cy="9144000"/>
  <p:embeddedFontLst>
    <p:embeddedFont>
      <p:font typeface="DM Sans" pitchFamily="2" charset="77"/>
      <p:regular r:id="rId19"/>
      <p:bold r:id="rId20"/>
      <p:italic r:id="rId21"/>
      <p:boldItalic r:id="rId22"/>
    </p:embeddedFont>
    <p:embeddedFont>
      <p:font typeface="Oswald" pitchFamily="2" charset="77"/>
      <p:regular r:id="rId23"/>
      <p:bold r:id="rId24"/>
    </p:embeddedFont>
    <p:embeddedFont>
      <p:font typeface="Oswald ExtraLight" pitchFamily="2" charset="77"/>
      <p:regular r:id="rId25"/>
      <p:bold r:id="rId26"/>
    </p:embeddedFont>
    <p:embeddedFont>
      <p:font typeface="Roboto Condensed Light" panose="020F0302020204030204" pitchFamily="34"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1">
          <p15:clr>
            <a:srgbClr val="9AA0A6"/>
          </p15:clr>
        </p15:guide>
        <p15:guide id="2" orient="horz" pos="733">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6ED405-AC7F-42FD-A545-605229BFDB6A}">
  <a:tblStyle styleId="{806ED405-AC7F-42FD-A545-605229BFDB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6"/>
    <p:restoredTop sz="94746"/>
  </p:normalViewPr>
  <p:slideViewPr>
    <p:cSldViewPr snapToGrid="0">
      <p:cViewPr varScale="1">
        <p:scale>
          <a:sx n="117" d="100"/>
          <a:sy n="117" d="100"/>
        </p:scale>
        <p:origin x="168" y="200"/>
      </p:cViewPr>
      <p:guideLst>
        <p:guide orient="horz" pos="601"/>
        <p:guide orient="horz" pos="733"/>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e91f73e2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e91f73e2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041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d7ae03d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d7ae03d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538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0e91f73e27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0e91f73e27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10e91f73e27_0_1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10e91f73e27_0_1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e91f73e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e91f73e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e91f73e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e91f73e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e91f73e2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e91f73e2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d7ae03d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d7ae03d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e91f73e2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e91f73e2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863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e91f73e2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0e91f73e2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75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5"/>
            </a:gs>
            <a:gs pos="48000">
              <a:schemeClr val="accent4"/>
            </a:gs>
            <a:gs pos="100000">
              <a:schemeClr val="accent2"/>
            </a:gs>
          </a:gsLst>
          <a:lin ang="2698631"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67650"/>
            <a:ext cx="3972000" cy="30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995250"/>
            <a:ext cx="4359000" cy="4095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a:endParaRPr/>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1584063" y="1543600"/>
            <a:ext cx="23373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0" name="Google Shape;140;p20"/>
          <p:cNvSpPr txBox="1">
            <a:spLocks noGrp="1"/>
          </p:cNvSpPr>
          <p:nvPr>
            <p:ph type="subTitle" idx="1"/>
          </p:nvPr>
        </p:nvSpPr>
        <p:spPr>
          <a:xfrm>
            <a:off x="1584063" y="1938600"/>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1" name="Google Shape;141;p20"/>
          <p:cNvSpPr txBox="1">
            <a:spLocks noGrp="1"/>
          </p:cNvSpPr>
          <p:nvPr>
            <p:ph type="title" idx="2"/>
          </p:nvPr>
        </p:nvSpPr>
        <p:spPr>
          <a:xfrm>
            <a:off x="5704788" y="1543600"/>
            <a:ext cx="2340900" cy="3918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2" name="Google Shape;142;p20"/>
          <p:cNvSpPr txBox="1">
            <a:spLocks noGrp="1"/>
          </p:cNvSpPr>
          <p:nvPr>
            <p:ph type="subTitle" idx="3"/>
          </p:nvPr>
        </p:nvSpPr>
        <p:spPr>
          <a:xfrm>
            <a:off x="5704788" y="1938600"/>
            <a:ext cx="23409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3" name="Google Shape;143;p20"/>
          <p:cNvSpPr txBox="1">
            <a:spLocks noGrp="1"/>
          </p:cNvSpPr>
          <p:nvPr>
            <p:ph type="title" idx="4"/>
          </p:nvPr>
        </p:nvSpPr>
        <p:spPr>
          <a:xfrm>
            <a:off x="3644425" y="3290400"/>
            <a:ext cx="2337300" cy="393300"/>
          </a:xfrm>
          <a:prstGeom prst="rect">
            <a:avLst/>
          </a:prstGeom>
          <a:ln>
            <a:noFill/>
          </a:ln>
        </p:spPr>
        <p:txBody>
          <a:bodyPr spcFirstLastPara="1" wrap="square" lIns="0" tIns="0" rIns="0" bIns="0" anchor="ctr" anchorCtr="0">
            <a:noAutofit/>
          </a:bodyPr>
          <a:lstStyle>
            <a:lvl1pPr lvl="0" rtl="0">
              <a:spcBef>
                <a:spcPts val="0"/>
              </a:spcBef>
              <a:spcAft>
                <a:spcPts val="0"/>
              </a:spcAft>
              <a:buSzPts val="2200"/>
              <a:buNone/>
              <a:defRPr sz="2200"/>
            </a:lvl1pPr>
            <a:lvl2pPr lvl="1" algn="ctr" rtl="0">
              <a:spcBef>
                <a:spcPts val="0"/>
              </a:spcBef>
              <a:spcAft>
                <a:spcPts val="0"/>
              </a:spcAft>
              <a:buSzPts val="2200"/>
              <a:buFont typeface="Oswald"/>
              <a:buNone/>
              <a:defRPr sz="2200">
                <a:latin typeface="Oswald"/>
                <a:ea typeface="Oswald"/>
                <a:cs typeface="Oswald"/>
                <a:sym typeface="Oswald"/>
              </a:defRPr>
            </a:lvl2pPr>
            <a:lvl3pPr lvl="2" algn="ctr" rtl="0">
              <a:spcBef>
                <a:spcPts val="0"/>
              </a:spcBef>
              <a:spcAft>
                <a:spcPts val="0"/>
              </a:spcAft>
              <a:buSzPts val="2200"/>
              <a:buFont typeface="Oswald"/>
              <a:buNone/>
              <a:defRPr sz="2200">
                <a:latin typeface="Oswald"/>
                <a:ea typeface="Oswald"/>
                <a:cs typeface="Oswald"/>
                <a:sym typeface="Oswald"/>
              </a:defRPr>
            </a:lvl3pPr>
            <a:lvl4pPr lvl="3" algn="ctr" rtl="0">
              <a:spcBef>
                <a:spcPts val="0"/>
              </a:spcBef>
              <a:spcAft>
                <a:spcPts val="0"/>
              </a:spcAft>
              <a:buSzPts val="2200"/>
              <a:buFont typeface="Oswald"/>
              <a:buNone/>
              <a:defRPr sz="2200">
                <a:latin typeface="Oswald"/>
                <a:ea typeface="Oswald"/>
                <a:cs typeface="Oswald"/>
                <a:sym typeface="Oswald"/>
              </a:defRPr>
            </a:lvl4pPr>
            <a:lvl5pPr lvl="4" algn="ctr" rtl="0">
              <a:spcBef>
                <a:spcPts val="0"/>
              </a:spcBef>
              <a:spcAft>
                <a:spcPts val="0"/>
              </a:spcAft>
              <a:buSzPts val="2200"/>
              <a:buFont typeface="Oswald"/>
              <a:buNone/>
              <a:defRPr sz="2200">
                <a:latin typeface="Oswald"/>
                <a:ea typeface="Oswald"/>
                <a:cs typeface="Oswald"/>
                <a:sym typeface="Oswald"/>
              </a:defRPr>
            </a:lvl5pPr>
            <a:lvl6pPr lvl="5" algn="ctr" rtl="0">
              <a:spcBef>
                <a:spcPts val="0"/>
              </a:spcBef>
              <a:spcAft>
                <a:spcPts val="0"/>
              </a:spcAft>
              <a:buSzPts val="2200"/>
              <a:buFont typeface="Oswald"/>
              <a:buNone/>
              <a:defRPr sz="2200">
                <a:latin typeface="Oswald"/>
                <a:ea typeface="Oswald"/>
                <a:cs typeface="Oswald"/>
                <a:sym typeface="Oswald"/>
              </a:defRPr>
            </a:lvl6pPr>
            <a:lvl7pPr lvl="6" algn="ctr" rtl="0">
              <a:spcBef>
                <a:spcPts val="0"/>
              </a:spcBef>
              <a:spcAft>
                <a:spcPts val="0"/>
              </a:spcAft>
              <a:buSzPts val="2200"/>
              <a:buFont typeface="Oswald"/>
              <a:buNone/>
              <a:defRPr sz="2200">
                <a:latin typeface="Oswald"/>
                <a:ea typeface="Oswald"/>
                <a:cs typeface="Oswald"/>
                <a:sym typeface="Oswald"/>
              </a:defRPr>
            </a:lvl7pPr>
            <a:lvl8pPr lvl="7" algn="ctr" rtl="0">
              <a:spcBef>
                <a:spcPts val="0"/>
              </a:spcBef>
              <a:spcAft>
                <a:spcPts val="0"/>
              </a:spcAft>
              <a:buSzPts val="2200"/>
              <a:buFont typeface="Oswald"/>
              <a:buNone/>
              <a:defRPr sz="2200">
                <a:latin typeface="Oswald"/>
                <a:ea typeface="Oswald"/>
                <a:cs typeface="Oswald"/>
                <a:sym typeface="Oswald"/>
              </a:defRPr>
            </a:lvl8pPr>
            <a:lvl9pPr lvl="8" algn="ctr"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4" name="Google Shape;144;p20"/>
          <p:cNvSpPr txBox="1">
            <a:spLocks noGrp="1"/>
          </p:cNvSpPr>
          <p:nvPr>
            <p:ph type="subTitle" idx="5"/>
          </p:nvPr>
        </p:nvSpPr>
        <p:spPr>
          <a:xfrm>
            <a:off x="3644425" y="3682009"/>
            <a:ext cx="2337300" cy="722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5" name="Google Shape;145;p20"/>
          <p:cNvSpPr txBox="1">
            <a:spLocks noGrp="1"/>
          </p:cNvSpPr>
          <p:nvPr>
            <p:ph type="title" idx="6"/>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_1_1_1">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1495425"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48" name="Google Shape;148;p21"/>
          <p:cNvSpPr txBox="1">
            <a:spLocks noGrp="1"/>
          </p:cNvSpPr>
          <p:nvPr>
            <p:ph type="subTitle" idx="1"/>
          </p:nvPr>
        </p:nvSpPr>
        <p:spPr>
          <a:xfrm>
            <a:off x="1495425"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49" name="Google Shape;149;p21"/>
          <p:cNvSpPr txBox="1">
            <a:spLocks noGrp="1"/>
          </p:cNvSpPr>
          <p:nvPr>
            <p:ph type="title" idx="2"/>
          </p:nvPr>
        </p:nvSpPr>
        <p:spPr>
          <a:xfrm>
            <a:off x="4211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0" name="Google Shape;150;p21"/>
          <p:cNvSpPr txBox="1">
            <a:spLocks noGrp="1"/>
          </p:cNvSpPr>
          <p:nvPr>
            <p:ph type="subTitle" idx="3"/>
          </p:nvPr>
        </p:nvSpPr>
        <p:spPr>
          <a:xfrm>
            <a:off x="4211550" y="2003850"/>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1" name="Google Shape;151;p21"/>
          <p:cNvSpPr txBox="1">
            <a:spLocks noGrp="1"/>
          </p:cNvSpPr>
          <p:nvPr>
            <p:ph type="title" idx="4"/>
          </p:nvPr>
        </p:nvSpPr>
        <p:spPr>
          <a:xfrm>
            <a:off x="1495425" y="3329975"/>
            <a:ext cx="1322100" cy="3663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2" name="Google Shape;152;p21"/>
          <p:cNvSpPr txBox="1">
            <a:spLocks noGrp="1"/>
          </p:cNvSpPr>
          <p:nvPr>
            <p:ph type="subTitle" idx="5"/>
          </p:nvPr>
        </p:nvSpPr>
        <p:spPr>
          <a:xfrm>
            <a:off x="1495425" y="3733325"/>
            <a:ext cx="1322100" cy="6552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3" name="Google Shape;153;p21"/>
          <p:cNvSpPr txBox="1">
            <a:spLocks noGrp="1"/>
          </p:cNvSpPr>
          <p:nvPr>
            <p:ph type="title" idx="6"/>
          </p:nvPr>
        </p:nvSpPr>
        <p:spPr>
          <a:xfrm>
            <a:off x="4211550"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4" name="Google Shape;154;p21"/>
          <p:cNvSpPr txBox="1">
            <a:spLocks noGrp="1"/>
          </p:cNvSpPr>
          <p:nvPr>
            <p:ph type="subTitle" idx="7"/>
          </p:nvPr>
        </p:nvSpPr>
        <p:spPr>
          <a:xfrm>
            <a:off x="4211550"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5" name="Google Shape;155;p21"/>
          <p:cNvSpPr txBox="1">
            <a:spLocks noGrp="1"/>
          </p:cNvSpPr>
          <p:nvPr>
            <p:ph type="title" idx="8"/>
          </p:nvPr>
        </p:nvSpPr>
        <p:spPr>
          <a:xfrm>
            <a:off x="6927550" y="1599975"/>
            <a:ext cx="13221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6" name="Google Shape;156;p21"/>
          <p:cNvSpPr txBox="1">
            <a:spLocks noGrp="1"/>
          </p:cNvSpPr>
          <p:nvPr>
            <p:ph type="subTitle" idx="9"/>
          </p:nvPr>
        </p:nvSpPr>
        <p:spPr>
          <a:xfrm>
            <a:off x="6927675" y="2003838"/>
            <a:ext cx="1322100" cy="6546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7" name="Google Shape;157;p21"/>
          <p:cNvSpPr txBox="1">
            <a:spLocks noGrp="1"/>
          </p:cNvSpPr>
          <p:nvPr>
            <p:ph type="title" idx="13"/>
          </p:nvPr>
        </p:nvSpPr>
        <p:spPr>
          <a:xfrm>
            <a:off x="6927675" y="3329974"/>
            <a:ext cx="1322100" cy="3639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58" name="Google Shape;158;p21"/>
          <p:cNvSpPr txBox="1">
            <a:spLocks noGrp="1"/>
          </p:cNvSpPr>
          <p:nvPr>
            <p:ph type="subTitle" idx="14"/>
          </p:nvPr>
        </p:nvSpPr>
        <p:spPr>
          <a:xfrm>
            <a:off x="6927675" y="3733375"/>
            <a:ext cx="1322100" cy="6549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59" name="Google Shape;159;p21"/>
          <p:cNvSpPr txBox="1">
            <a:spLocks noGrp="1"/>
          </p:cNvSpPr>
          <p:nvPr>
            <p:ph type="title" idx="15"/>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_1_1_1_1">
    <p:bg>
      <p:bgPr>
        <a:gradFill>
          <a:gsLst>
            <a:gs pos="0">
              <a:schemeClr val="accent3"/>
            </a:gs>
            <a:gs pos="44000">
              <a:schemeClr val="accent4"/>
            </a:gs>
            <a:gs pos="100000">
              <a:schemeClr val="accent5"/>
            </a:gs>
          </a:gsLst>
          <a:lin ang="2698631" scaled="0"/>
        </a:gradFill>
        <a:effectLst/>
      </p:bgPr>
    </p:bg>
    <p:spTree>
      <p:nvGrpSpPr>
        <p:cNvPr id="1" name="Shape 21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_1_1_1_2">
    <p:bg>
      <p:bgPr>
        <a:gradFill>
          <a:gsLst>
            <a:gs pos="0">
              <a:schemeClr val="accent2"/>
            </a:gs>
            <a:gs pos="36000">
              <a:schemeClr val="accent4"/>
            </a:gs>
            <a:gs pos="100000">
              <a:schemeClr val="accent4"/>
            </a:gs>
          </a:gsLst>
          <a:lin ang="2698631" scaled="0"/>
        </a:gradFill>
        <a:effectLst/>
      </p:bgPr>
    </p:bg>
    <p:spTree>
      <p:nvGrpSpPr>
        <p:cNvPr id="1" name="Shape 2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539500"/>
            <a:ext cx="77040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4"/>
          <p:cNvSpPr txBox="1">
            <a:spLocks noGrp="1"/>
          </p:cNvSpPr>
          <p:nvPr>
            <p:ph type="body" idx="1"/>
          </p:nvPr>
        </p:nvSpPr>
        <p:spPr>
          <a:xfrm>
            <a:off x="720000" y="1112200"/>
            <a:ext cx="7704000" cy="349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subTitle" idx="1"/>
          </p:nvPr>
        </p:nvSpPr>
        <p:spPr>
          <a:xfrm>
            <a:off x="1786775"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7" name="Google Shape;47;p5"/>
          <p:cNvSpPr txBox="1">
            <a:spLocks noGrp="1"/>
          </p:cNvSpPr>
          <p:nvPr>
            <p:ph type="subTitle" idx="2"/>
          </p:nvPr>
        </p:nvSpPr>
        <p:spPr>
          <a:xfrm>
            <a:off x="4970850"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8" name="Google Shape;48;p5"/>
          <p:cNvSpPr txBox="1">
            <a:spLocks noGrp="1"/>
          </p:cNvSpPr>
          <p:nvPr>
            <p:ph type="subTitle" idx="3"/>
          </p:nvPr>
        </p:nvSpPr>
        <p:spPr>
          <a:xfrm>
            <a:off x="178662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49" name="Google Shape;49;p5"/>
          <p:cNvSpPr txBox="1">
            <a:spLocks noGrp="1"/>
          </p:cNvSpPr>
          <p:nvPr>
            <p:ph type="subTitle" idx="4"/>
          </p:nvPr>
        </p:nvSpPr>
        <p:spPr>
          <a:xfrm>
            <a:off x="497085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50" name="Google Shape;50;p5"/>
          <p:cNvSpPr txBox="1">
            <a:spLocks noGrp="1"/>
          </p:cNvSpPr>
          <p:nvPr>
            <p:ph type="title"/>
          </p:nvPr>
        </p:nvSpPr>
        <p:spPr>
          <a:xfrm>
            <a:off x="713225" y="539496"/>
            <a:ext cx="77085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321350" y="1039750"/>
            <a:ext cx="38664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body" idx="1"/>
          </p:nvPr>
        </p:nvSpPr>
        <p:spPr>
          <a:xfrm>
            <a:off x="1321350" y="1984800"/>
            <a:ext cx="3866400" cy="2319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1713900" y="1458900"/>
            <a:ext cx="5716200" cy="2225700"/>
          </a:xfrm>
          <a:prstGeom prst="rect">
            <a:avLst/>
          </a:prstGeom>
        </p:spPr>
        <p:txBody>
          <a:bodyPr spcFirstLastPara="1" wrap="square" lIns="0" tIns="0" rIns="0" bIns="0" anchor="ctr" anchorCtr="0">
            <a:noAutofit/>
          </a:bodyPr>
          <a:lstStyle>
            <a:lvl1pPr lvl="0" algn="ctr" rtl="0">
              <a:spcBef>
                <a:spcPts val="0"/>
              </a:spcBef>
              <a:spcAft>
                <a:spcPts val="0"/>
              </a:spcAft>
              <a:buSzPts val="4900"/>
              <a:buNone/>
              <a:defRPr sz="7200"/>
            </a:lvl1pPr>
            <a:lvl2pPr lvl="1" algn="ctr" rtl="0">
              <a:spcBef>
                <a:spcPts val="0"/>
              </a:spcBef>
              <a:spcAft>
                <a:spcPts val="0"/>
              </a:spcAft>
              <a:buSzPts val="4900"/>
              <a:buNone/>
              <a:defRPr sz="4900"/>
            </a:lvl2pPr>
            <a:lvl3pPr lvl="2" algn="ctr" rtl="0">
              <a:spcBef>
                <a:spcPts val="0"/>
              </a:spcBef>
              <a:spcAft>
                <a:spcPts val="0"/>
              </a:spcAft>
              <a:buSzPts val="4900"/>
              <a:buNone/>
              <a:defRPr sz="4900"/>
            </a:lvl3pPr>
            <a:lvl4pPr lvl="3" algn="ctr" rtl="0">
              <a:spcBef>
                <a:spcPts val="0"/>
              </a:spcBef>
              <a:spcAft>
                <a:spcPts val="0"/>
              </a:spcAft>
              <a:buSzPts val="4900"/>
              <a:buNone/>
              <a:defRPr sz="4900"/>
            </a:lvl4pPr>
            <a:lvl5pPr lvl="4" algn="ctr" rtl="0">
              <a:spcBef>
                <a:spcPts val="0"/>
              </a:spcBef>
              <a:spcAft>
                <a:spcPts val="0"/>
              </a:spcAft>
              <a:buSzPts val="4900"/>
              <a:buNone/>
              <a:defRPr sz="4900"/>
            </a:lvl5pPr>
            <a:lvl6pPr lvl="5" algn="ctr" rtl="0">
              <a:spcBef>
                <a:spcPts val="0"/>
              </a:spcBef>
              <a:spcAft>
                <a:spcPts val="0"/>
              </a:spcAft>
              <a:buSzPts val="4900"/>
              <a:buNone/>
              <a:defRPr sz="4900"/>
            </a:lvl6pPr>
            <a:lvl7pPr lvl="6" algn="ctr" rtl="0">
              <a:spcBef>
                <a:spcPts val="0"/>
              </a:spcBef>
              <a:spcAft>
                <a:spcPts val="0"/>
              </a:spcAft>
              <a:buSzPts val="4900"/>
              <a:buNone/>
              <a:defRPr sz="4900"/>
            </a:lvl7pPr>
            <a:lvl8pPr lvl="7" algn="ctr" rtl="0">
              <a:spcBef>
                <a:spcPts val="0"/>
              </a:spcBef>
              <a:spcAft>
                <a:spcPts val="0"/>
              </a:spcAft>
              <a:buSzPts val="4900"/>
              <a:buNone/>
              <a:defRPr sz="4900"/>
            </a:lvl8pPr>
            <a:lvl9pPr lvl="8" algn="ctr" rtl="0">
              <a:spcBef>
                <a:spcPts val="0"/>
              </a:spcBef>
              <a:spcAft>
                <a:spcPts val="0"/>
              </a:spcAft>
              <a:buSzPts val="4900"/>
              <a:buNone/>
              <a:defRPr sz="4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2916875" y="1499525"/>
            <a:ext cx="3357900" cy="5760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916875" y="2308375"/>
            <a:ext cx="3357900" cy="1335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713225" y="1536500"/>
            <a:ext cx="5226000" cy="1393800"/>
          </a:xfrm>
          <a:prstGeom prst="rect">
            <a:avLst/>
          </a:prstGeom>
        </p:spPr>
        <p:txBody>
          <a:bodyPr spcFirstLastPara="1" wrap="square" lIns="0" tIns="0" rIns="0" bIns="0" anchor="ctr" anchorCtr="0">
            <a:noAutofit/>
          </a:bodyPr>
          <a:lstStyle>
            <a:lvl1pPr lvl="0" rtl="0">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4" name="Google Shape;74;p11"/>
          <p:cNvSpPr txBox="1">
            <a:spLocks noGrp="1"/>
          </p:cNvSpPr>
          <p:nvPr>
            <p:ph type="subTitle" idx="1"/>
          </p:nvPr>
        </p:nvSpPr>
        <p:spPr>
          <a:xfrm>
            <a:off x="6098700" y="3330525"/>
            <a:ext cx="2331900" cy="7272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a:endParaRPr/>
          </a:p>
        </p:txBody>
      </p:sp>
      <p:grpSp>
        <p:nvGrpSpPr>
          <p:cNvPr id="75" name="Google Shape;75;p11"/>
          <p:cNvGrpSpPr/>
          <p:nvPr/>
        </p:nvGrpSpPr>
        <p:grpSpPr>
          <a:xfrm rot="5400000">
            <a:off x="6345490" y="-889971"/>
            <a:ext cx="1764332" cy="3811124"/>
            <a:chOff x="7350442" y="2608992"/>
            <a:chExt cx="777239" cy="1673160"/>
          </a:xfrm>
        </p:grpSpPr>
        <p:sp>
          <p:nvSpPr>
            <p:cNvPr id="76" name="Google Shape;76;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 name="Google Shape;84;p11"/>
          <p:cNvGrpSpPr/>
          <p:nvPr/>
        </p:nvGrpSpPr>
        <p:grpSpPr>
          <a:xfrm rot="-5400000">
            <a:off x="1007843" y="2135053"/>
            <a:ext cx="1737362" cy="3752898"/>
            <a:chOff x="7350442" y="2608992"/>
            <a:chExt cx="777239" cy="1673160"/>
          </a:xfrm>
        </p:grpSpPr>
        <p:sp>
          <p:nvSpPr>
            <p:cNvPr id="85" name="Google Shape;85;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11"/>
          <p:cNvGrpSpPr/>
          <p:nvPr/>
        </p:nvGrpSpPr>
        <p:grpSpPr>
          <a:xfrm>
            <a:off x="752475" y="981075"/>
            <a:ext cx="1200150" cy="114300"/>
            <a:chOff x="752475" y="981075"/>
            <a:chExt cx="1200150" cy="114300"/>
          </a:xfrm>
        </p:grpSpPr>
        <p:sp>
          <p:nvSpPr>
            <p:cNvPr id="94" name="Google Shape;94;p11"/>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1849288" y="1728870"/>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4" name="Google Shape;104;p13"/>
          <p:cNvSpPr txBox="1">
            <a:spLocks noGrp="1"/>
          </p:cNvSpPr>
          <p:nvPr>
            <p:ph type="title" idx="2" hasCustomPrompt="1"/>
          </p:nvPr>
        </p:nvSpPr>
        <p:spPr>
          <a:xfrm>
            <a:off x="695771"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
          </p:nvPr>
        </p:nvSpPr>
        <p:spPr>
          <a:xfrm>
            <a:off x="1849288" y="2105212"/>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6" name="Google Shape;106;p13"/>
          <p:cNvSpPr txBox="1">
            <a:spLocks noGrp="1"/>
          </p:cNvSpPr>
          <p:nvPr>
            <p:ph type="title" idx="3"/>
          </p:nvPr>
        </p:nvSpPr>
        <p:spPr>
          <a:xfrm>
            <a:off x="6111838" y="1730349"/>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07" name="Google Shape;107;p13"/>
          <p:cNvSpPr txBox="1">
            <a:spLocks noGrp="1"/>
          </p:cNvSpPr>
          <p:nvPr>
            <p:ph type="title" idx="4" hasCustomPrompt="1"/>
          </p:nvPr>
        </p:nvSpPr>
        <p:spPr>
          <a:xfrm>
            <a:off x="4961874" y="1749900"/>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5"/>
          </p:nvPr>
        </p:nvSpPr>
        <p:spPr>
          <a:xfrm>
            <a:off x="6111838" y="2110350"/>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09" name="Google Shape;109;p13"/>
          <p:cNvSpPr txBox="1">
            <a:spLocks noGrp="1"/>
          </p:cNvSpPr>
          <p:nvPr>
            <p:ph type="title" idx="6"/>
          </p:nvPr>
        </p:nvSpPr>
        <p:spPr>
          <a:xfrm>
            <a:off x="1853038" y="3419068"/>
            <a:ext cx="2336400" cy="3657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0" name="Google Shape;110;p13"/>
          <p:cNvSpPr txBox="1">
            <a:spLocks noGrp="1"/>
          </p:cNvSpPr>
          <p:nvPr>
            <p:ph type="title" idx="7" hasCustomPrompt="1"/>
          </p:nvPr>
        </p:nvSpPr>
        <p:spPr>
          <a:xfrm>
            <a:off x="695771" y="3448775"/>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8"/>
          </p:nvPr>
        </p:nvSpPr>
        <p:spPr>
          <a:xfrm>
            <a:off x="1853038" y="3800225"/>
            <a:ext cx="2336400" cy="48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2" name="Google Shape;112;p13"/>
          <p:cNvSpPr txBox="1">
            <a:spLocks noGrp="1"/>
          </p:cNvSpPr>
          <p:nvPr>
            <p:ph type="title" idx="9"/>
          </p:nvPr>
        </p:nvSpPr>
        <p:spPr>
          <a:xfrm>
            <a:off x="6111838" y="3421989"/>
            <a:ext cx="2336400" cy="361200"/>
          </a:xfrm>
          <a:prstGeom prst="rect">
            <a:avLst/>
          </a:prstGeom>
        </p:spPr>
        <p:txBody>
          <a:bodyPr spcFirstLastPara="1" wrap="square" lIns="0" tIns="0" rIns="0" bIns="0" anchor="ctr" anchorCtr="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a:endParaRPr/>
          </a:p>
        </p:txBody>
      </p:sp>
      <p:sp>
        <p:nvSpPr>
          <p:cNvPr id="113" name="Google Shape;113;p13"/>
          <p:cNvSpPr txBox="1">
            <a:spLocks noGrp="1"/>
          </p:cNvSpPr>
          <p:nvPr>
            <p:ph type="title" idx="13" hasCustomPrompt="1"/>
          </p:nvPr>
        </p:nvSpPr>
        <p:spPr>
          <a:xfrm>
            <a:off x="4961874" y="3453772"/>
            <a:ext cx="867300" cy="804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4"/>
          </p:nvPr>
        </p:nvSpPr>
        <p:spPr>
          <a:xfrm>
            <a:off x="6111838" y="3797480"/>
            <a:ext cx="2336400" cy="484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115" name="Google Shape;115;p13"/>
          <p:cNvSpPr txBox="1">
            <a:spLocks noGrp="1"/>
          </p:cNvSpPr>
          <p:nvPr>
            <p:ph type="title" idx="15"/>
          </p:nvPr>
        </p:nvSpPr>
        <p:spPr>
          <a:xfrm>
            <a:off x="720000" y="539496"/>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5"/>
            </a:gs>
            <a:gs pos="48000">
              <a:schemeClr val="accent4"/>
            </a:gs>
            <a:gs pos="100000">
              <a:schemeClr val="accen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496"/>
            <a:ext cx="7708500" cy="576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7" r:id="rId7"/>
    <p:sldLayoutId id="2147483658" r:id="rId8"/>
    <p:sldLayoutId id="2147483659" r:id="rId9"/>
    <p:sldLayoutId id="2147483666" r:id="rId10"/>
    <p:sldLayoutId id="2147483667" r:id="rId11"/>
    <p:sldLayoutId id="2147483671" r:id="rId12"/>
    <p:sldLayoutId id="214748367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ctrTitle"/>
          </p:nvPr>
        </p:nvSpPr>
        <p:spPr>
          <a:xfrm>
            <a:off x="213000" y="1057950"/>
            <a:ext cx="4359000" cy="3027600"/>
          </a:xfrm>
          <a:prstGeom prst="rect">
            <a:avLst/>
          </a:prstGeom>
        </p:spPr>
        <p:txBody>
          <a:bodyPr spcFirstLastPara="1" wrap="square" lIns="0" tIns="0" rIns="0" bIns="0" anchor="ctr" anchorCtr="0">
            <a:noAutofit/>
          </a:bodyPr>
          <a:lstStyle/>
          <a:p>
            <a:pPr algn="ctr"/>
            <a:r>
              <a:rPr lang="en-US" sz="4000" dirty="0">
                <a:solidFill>
                  <a:schemeClr val="accent2">
                    <a:lumMod val="40000"/>
                    <a:lumOff val="60000"/>
                  </a:schemeClr>
                </a:solidFill>
                <a:latin typeface="Times New Roman" panose="02020603050405020304" pitchFamily="18" charset="0"/>
                <a:cs typeface="Times New Roman" panose="02020603050405020304" pitchFamily="18" charset="0"/>
              </a:rPr>
              <a:t>CryptoLockBox</a:t>
            </a:r>
            <a:r>
              <a:rPr lang="en-US" sz="4000" dirty="0">
                <a:latin typeface="Times New Roman" panose="02020603050405020304" pitchFamily="18" charset="0"/>
                <a:cs typeface="Times New Roman" panose="02020603050405020304" pitchFamily="18" charset="0"/>
              </a:rPr>
              <a:t> </a:t>
            </a:r>
            <a:br>
              <a:rPr lang="en-US" sz="40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 Password Security and Management Suite</a:t>
            </a:r>
            <a:endParaRPr sz="4000" dirty="0">
              <a:latin typeface="Times New Roman" panose="02020603050405020304" pitchFamily="18" charset="0"/>
              <a:cs typeface="Times New Roman" panose="02020603050405020304" pitchFamily="18" charset="0"/>
            </a:endParaRPr>
          </a:p>
        </p:txBody>
      </p:sp>
      <p:sp>
        <p:nvSpPr>
          <p:cNvPr id="230" name="Google Shape;230;p30"/>
          <p:cNvSpPr txBox="1">
            <a:spLocks noGrp="1"/>
          </p:cNvSpPr>
          <p:nvPr>
            <p:ph type="subTitle" idx="1"/>
          </p:nvPr>
        </p:nvSpPr>
        <p:spPr>
          <a:xfrm>
            <a:off x="213000" y="3676050"/>
            <a:ext cx="43590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Shalini </a:t>
            </a:r>
            <a:r>
              <a:rPr lang="en-US" dirty="0" err="1">
                <a:latin typeface="Times New Roman" panose="02020603050405020304" pitchFamily="18" charset="0"/>
                <a:cs typeface="Times New Roman" panose="02020603050405020304" pitchFamily="18" charset="0"/>
              </a:rPr>
              <a:t>Chintala</a:t>
            </a:r>
            <a:r>
              <a:rPr lang="en-US" dirty="0">
                <a:latin typeface="Times New Roman" panose="02020603050405020304" pitchFamily="18" charset="0"/>
                <a:cs typeface="Times New Roman" panose="02020603050405020304" pitchFamily="18" charset="0"/>
              </a:rPr>
              <a:t> </a:t>
            </a:r>
          </a:p>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Rishitha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Vemulapalli</a:t>
            </a:r>
            <a:endParaRPr dirty="0">
              <a:latin typeface="Times New Roman" panose="02020603050405020304" pitchFamily="18" charset="0"/>
              <a:cs typeface="Times New Roman" panose="02020603050405020304" pitchFamily="18" charset="0"/>
            </a:endParaRPr>
          </a:p>
        </p:txBody>
      </p:sp>
      <p:pic>
        <p:nvPicPr>
          <p:cNvPr id="231" name="Google Shape;231;p30"/>
          <p:cNvPicPr preferRelativeResize="0"/>
          <p:nvPr/>
        </p:nvPicPr>
        <p:blipFill>
          <a:blip r:embed="rId3">
            <a:alphaModFix/>
          </a:blip>
          <a:stretch>
            <a:fillRect/>
          </a:stretch>
        </p:blipFill>
        <p:spPr>
          <a:xfrm>
            <a:off x="4908968" y="381241"/>
            <a:ext cx="4392392"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grpSp>
        <p:nvGrpSpPr>
          <p:cNvPr id="370" name="Google Shape;370;p36"/>
          <p:cNvGrpSpPr/>
          <p:nvPr/>
        </p:nvGrpSpPr>
        <p:grpSpPr>
          <a:xfrm rot="5400000">
            <a:off x="6793563" y="-1154209"/>
            <a:ext cx="959680" cy="3741186"/>
            <a:chOff x="7557897" y="2608992"/>
            <a:chExt cx="429195" cy="1673160"/>
          </a:xfrm>
        </p:grpSpPr>
        <p:sp>
          <p:nvSpPr>
            <p:cNvPr id="371" name="Google Shape;371;p36"/>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2" name="Google Shape;372;p36"/>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3" name="Google Shape;373;p36"/>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386" name="Google Shape;386;p36"/>
          <p:cNvSpPr txBox="1">
            <a:spLocks noGrp="1"/>
          </p:cNvSpPr>
          <p:nvPr>
            <p:ph type="title" idx="6"/>
          </p:nvPr>
        </p:nvSpPr>
        <p:spPr>
          <a:xfrm>
            <a:off x="479844" y="562825"/>
            <a:ext cx="7710900"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i="0" u="none" strike="noStrike" dirty="0">
                <a:solidFill>
                  <a:schemeClr val="accent2">
                    <a:lumMod val="40000"/>
                    <a:lumOff val="60000"/>
                  </a:schemeClr>
                </a:solidFill>
                <a:effectLst/>
                <a:latin typeface="Times New Roman" panose="02020603050405020304" pitchFamily="18" charset="0"/>
                <a:cs typeface="Times New Roman" panose="02020603050405020304" pitchFamily="18" charset="0"/>
              </a:rPr>
              <a:t>Function</a:t>
            </a:r>
            <a:r>
              <a:rPr lang="en-US" b="1" i="0" u="none" strike="noStrike" dirty="0">
                <a:solidFill>
                  <a:schemeClr val="tx1"/>
                </a:solidFill>
                <a:effectLst/>
                <a:latin typeface="Times New Roman" panose="02020603050405020304" pitchFamily="18" charset="0"/>
                <a:cs typeface="Times New Roman" panose="02020603050405020304" pitchFamily="18" charset="0"/>
              </a:rPr>
              <a:t>ality</a:t>
            </a:r>
            <a:endParaRPr dirty="0">
              <a:solidFill>
                <a:schemeClr val="tx1"/>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2D612592-818A-7D47-D48C-C822F92E3C92}"/>
              </a:ext>
            </a:extLst>
          </p:cNvPr>
          <p:cNvSpPr>
            <a:spLocks noGrp="1"/>
          </p:cNvSpPr>
          <p:nvPr>
            <p:ph type="subTitle" idx="1"/>
          </p:nvPr>
        </p:nvSpPr>
        <p:spPr>
          <a:xfrm>
            <a:off x="200405" y="1504084"/>
            <a:ext cx="8463751" cy="2910830"/>
          </a:xfrm>
        </p:spPr>
        <p:txBody>
          <a:bodyPr/>
          <a:lstStyle/>
          <a:p>
            <a:pPr algn="l"/>
            <a:r>
              <a:rPr lang="en-US" sz="1800" b="1" i="0" u="none" strike="noStrike" dirty="0">
                <a:solidFill>
                  <a:srgbClr val="ECECEC"/>
                </a:solidFill>
                <a:effectLst/>
                <a:latin typeface="Times New Roman" panose="02020603050405020304" pitchFamily="18" charset="0"/>
                <a:cs typeface="Times New Roman" panose="02020603050405020304" pitchFamily="18" charset="0"/>
              </a:rPr>
              <a:t>Generating and Encrypting Passwords:</a:t>
            </a:r>
          </a:p>
          <a:p>
            <a:pPr algn="l"/>
            <a:endParaRPr lang="en-US" sz="1800" b="0" i="0" u="none" strike="noStrike"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ECECEC"/>
                </a:solidFill>
                <a:effectLst/>
                <a:latin typeface="Times New Roman" panose="02020603050405020304" pitchFamily="18" charset="0"/>
                <a:cs typeface="Times New Roman" panose="02020603050405020304" pitchFamily="18" charset="0"/>
              </a:rPr>
              <a:t>Users will be able to generate passwords of custom lengths using CryptoLockBox. They will choose the desired length, and the system will generate a strong, random password. This password can then be encrypted securely within the application.</a:t>
            </a:r>
          </a:p>
          <a:p>
            <a:pPr marL="139700" indent="0" algn="l"/>
            <a:endParaRPr lang="en-US" sz="1800" b="0" i="0" u="none" strike="noStrike"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ECECEC"/>
                </a:solidFill>
                <a:effectLst/>
                <a:latin typeface="Times New Roman" panose="02020603050405020304" pitchFamily="18" charset="0"/>
                <a:cs typeface="Times New Roman" panose="02020603050405020304" pitchFamily="18" charset="0"/>
              </a:rPr>
              <a:t>During the encryption process, CryptoLockBox will create specific files. A '.key' file containing the encryption key and a '.txt' file with the encrypted password will be generated. These files will ensure that the password is securely stored and easily retrievable when needed.</a:t>
            </a:r>
          </a:p>
          <a:p>
            <a:endParaRPr lang="en-US" dirty="0">
              <a:latin typeface="Times New Roman" panose="02020603050405020304" pitchFamily="18" charset="0"/>
              <a:cs typeface="Times New Roman" panose="02020603050405020304" pitchFamily="18" charset="0"/>
            </a:endParaRPr>
          </a:p>
        </p:txBody>
      </p:sp>
      <p:grpSp>
        <p:nvGrpSpPr>
          <p:cNvPr id="2" name="Google Shape;424;p37">
            <a:extLst>
              <a:ext uri="{FF2B5EF4-FFF2-40B4-BE49-F238E27FC236}">
                <a16:creationId xmlns:a16="http://schemas.microsoft.com/office/drawing/2014/main" id="{59D81B38-C586-E0C4-AF88-C3D93F906E91}"/>
              </a:ext>
            </a:extLst>
          </p:cNvPr>
          <p:cNvGrpSpPr/>
          <p:nvPr/>
        </p:nvGrpSpPr>
        <p:grpSpPr>
          <a:xfrm rot="10800000">
            <a:off x="7877632" y="3633849"/>
            <a:ext cx="1182802" cy="2546215"/>
            <a:chOff x="7350442" y="2608992"/>
            <a:chExt cx="777239" cy="1673160"/>
          </a:xfrm>
        </p:grpSpPr>
        <p:sp>
          <p:nvSpPr>
            <p:cNvPr id="3" name="Google Shape;425;p37">
              <a:extLst>
                <a:ext uri="{FF2B5EF4-FFF2-40B4-BE49-F238E27FC236}">
                  <a16:creationId xmlns:a16="http://schemas.microsoft.com/office/drawing/2014/main" id="{9AED1706-8F96-24D3-542B-5DDDE28AD1D5}"/>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 name="Google Shape;426;p37">
              <a:extLst>
                <a:ext uri="{FF2B5EF4-FFF2-40B4-BE49-F238E27FC236}">
                  <a16:creationId xmlns:a16="http://schemas.microsoft.com/office/drawing/2014/main" id="{3C9DB745-0961-2C31-3A19-CC5A272F3837}"/>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6" name="Google Shape;427;p37">
              <a:extLst>
                <a:ext uri="{FF2B5EF4-FFF2-40B4-BE49-F238E27FC236}">
                  <a16:creationId xmlns:a16="http://schemas.microsoft.com/office/drawing/2014/main" id="{CDDACE7C-44C9-7E69-8FF5-A70AC5CB14EF}"/>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7" name="Google Shape;428;p37">
              <a:extLst>
                <a:ext uri="{FF2B5EF4-FFF2-40B4-BE49-F238E27FC236}">
                  <a16:creationId xmlns:a16="http://schemas.microsoft.com/office/drawing/2014/main" id="{C84DF73F-08FF-7FAF-3918-E7664CC39C21}"/>
                </a:ext>
              </a:extLst>
            </p:cNvPr>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8" name="Google Shape;429;p37">
              <a:extLst>
                <a:ext uri="{FF2B5EF4-FFF2-40B4-BE49-F238E27FC236}">
                  <a16:creationId xmlns:a16="http://schemas.microsoft.com/office/drawing/2014/main" id="{04757752-F996-7B89-FDD1-AFA45ABC8D87}"/>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9" name="Google Shape;430;p37">
              <a:extLst>
                <a:ext uri="{FF2B5EF4-FFF2-40B4-BE49-F238E27FC236}">
                  <a16:creationId xmlns:a16="http://schemas.microsoft.com/office/drawing/2014/main" id="{5718B01A-CD13-649E-846A-942BE7E728D8}"/>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0" name="Google Shape;431;p37">
              <a:extLst>
                <a:ext uri="{FF2B5EF4-FFF2-40B4-BE49-F238E27FC236}">
                  <a16:creationId xmlns:a16="http://schemas.microsoft.com/office/drawing/2014/main" id="{52FF3E65-6ACB-F738-1CD5-4D45DE31D0F3}"/>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1" name="Google Shape;432;p37">
              <a:extLst>
                <a:ext uri="{FF2B5EF4-FFF2-40B4-BE49-F238E27FC236}">
                  <a16:creationId xmlns:a16="http://schemas.microsoft.com/office/drawing/2014/main" id="{FEC59161-85E9-105F-E42A-337EB5C5BAFB}"/>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Tree>
    <p:extLst>
      <p:ext uri="{BB962C8B-B14F-4D97-AF65-F5344CB8AC3E}">
        <p14:creationId xmlns:p14="http://schemas.microsoft.com/office/powerpoint/2010/main" val="3541851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86" name="Google Shape;386;p36"/>
          <p:cNvSpPr txBox="1">
            <a:spLocks noGrp="1"/>
          </p:cNvSpPr>
          <p:nvPr>
            <p:ph type="title" idx="6"/>
          </p:nvPr>
        </p:nvSpPr>
        <p:spPr>
          <a:xfrm>
            <a:off x="479844" y="562825"/>
            <a:ext cx="7710900"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i="0" u="none" strike="noStrike" dirty="0">
                <a:solidFill>
                  <a:schemeClr val="accent2">
                    <a:lumMod val="40000"/>
                    <a:lumOff val="60000"/>
                  </a:schemeClr>
                </a:solidFill>
                <a:effectLst/>
                <a:latin typeface="Times New Roman" panose="02020603050405020304" pitchFamily="18" charset="0"/>
                <a:cs typeface="Times New Roman" panose="02020603050405020304" pitchFamily="18" charset="0"/>
              </a:rPr>
              <a:t>Function</a:t>
            </a:r>
            <a:r>
              <a:rPr lang="en-US" b="1" i="0" u="none" strike="noStrike" dirty="0">
                <a:solidFill>
                  <a:schemeClr val="tx1"/>
                </a:solidFill>
                <a:effectLst/>
                <a:latin typeface="Times New Roman" panose="02020603050405020304" pitchFamily="18" charset="0"/>
                <a:cs typeface="Times New Roman" panose="02020603050405020304" pitchFamily="18" charset="0"/>
              </a:rPr>
              <a:t>ality</a:t>
            </a:r>
            <a:endParaRPr dirty="0">
              <a:solidFill>
                <a:schemeClr val="tx1"/>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2D612592-818A-7D47-D48C-C822F92E3C92}"/>
              </a:ext>
            </a:extLst>
          </p:cNvPr>
          <p:cNvSpPr>
            <a:spLocks noGrp="1"/>
          </p:cNvSpPr>
          <p:nvPr>
            <p:ph type="subTitle" idx="1"/>
          </p:nvPr>
        </p:nvSpPr>
        <p:spPr>
          <a:xfrm>
            <a:off x="231726" y="1307825"/>
            <a:ext cx="8463751" cy="2910830"/>
          </a:xfrm>
        </p:spPr>
        <p:txBody>
          <a:bodyPr/>
          <a:lstStyle/>
          <a:p>
            <a:pPr algn="l"/>
            <a:r>
              <a:rPr lang="en-US" sz="1800" b="1" i="0" u="none" strike="noStrike" dirty="0">
                <a:solidFill>
                  <a:srgbClr val="ECECEC"/>
                </a:solidFill>
                <a:effectLst/>
                <a:latin typeface="Times New Roman" panose="02020603050405020304" pitchFamily="18" charset="0"/>
                <a:cs typeface="Times New Roman" panose="02020603050405020304" pitchFamily="18" charset="0"/>
              </a:rPr>
              <a:t>Decrypting Passwords:</a:t>
            </a:r>
          </a:p>
          <a:p>
            <a:pPr algn="l"/>
            <a:endParaRPr lang="en-US" sz="1800" b="0" i="0" u="none" strike="noStrike"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ECECEC"/>
                </a:solidFill>
                <a:effectLst/>
                <a:latin typeface="Times New Roman" panose="02020603050405020304" pitchFamily="18" charset="0"/>
                <a:cs typeface="Times New Roman" panose="02020603050405020304" pitchFamily="18" charset="0"/>
              </a:rPr>
              <a:t>To decrypt a password, users will first select the appropriate key file generated during the encryption process. They will then choose the corresponding encrypted password file.</a:t>
            </a:r>
          </a:p>
          <a:p>
            <a:pPr marL="139700" indent="0" algn="l"/>
            <a:endParaRPr lang="en-US" sz="1800" b="0" i="0" u="none" strike="noStrike"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ECECEC"/>
                </a:solidFill>
                <a:effectLst/>
                <a:latin typeface="Times New Roman" panose="02020603050405020304" pitchFamily="18" charset="0"/>
                <a:cs typeface="Times New Roman" panose="02020603050405020304" pitchFamily="18" charset="0"/>
              </a:rPr>
              <a:t>CryptoLockBox will use the selected key file to decrypt the password stored in the '.txt' file. The decrypted password will then be displayed to the user, ensuring they have access to their original password when required.</a:t>
            </a:r>
          </a:p>
          <a:p>
            <a:endParaRPr lang="en-US" sz="1100" dirty="0">
              <a:latin typeface="Times New Roman" panose="02020603050405020304" pitchFamily="18" charset="0"/>
              <a:cs typeface="Times New Roman" panose="02020603050405020304" pitchFamily="18" charset="0"/>
            </a:endParaRPr>
          </a:p>
        </p:txBody>
      </p:sp>
      <p:grpSp>
        <p:nvGrpSpPr>
          <p:cNvPr id="2" name="Google Shape;370;p36">
            <a:extLst>
              <a:ext uri="{FF2B5EF4-FFF2-40B4-BE49-F238E27FC236}">
                <a16:creationId xmlns:a16="http://schemas.microsoft.com/office/drawing/2014/main" id="{3FBF7888-A1BD-B808-E70C-7E247625D751}"/>
              </a:ext>
            </a:extLst>
          </p:cNvPr>
          <p:cNvGrpSpPr/>
          <p:nvPr/>
        </p:nvGrpSpPr>
        <p:grpSpPr>
          <a:xfrm rot="5400000">
            <a:off x="7041681" y="2710082"/>
            <a:ext cx="959680" cy="3741186"/>
            <a:chOff x="7557897" y="2608992"/>
            <a:chExt cx="429195" cy="1673160"/>
          </a:xfrm>
        </p:grpSpPr>
        <p:sp>
          <p:nvSpPr>
            <p:cNvPr id="3" name="Google Shape;371;p36">
              <a:extLst>
                <a:ext uri="{FF2B5EF4-FFF2-40B4-BE49-F238E27FC236}">
                  <a16:creationId xmlns:a16="http://schemas.microsoft.com/office/drawing/2014/main" id="{B5AE0ACE-5723-1271-AE4A-CCFB390C3D32}"/>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 name="Google Shape;372;p36">
              <a:extLst>
                <a:ext uri="{FF2B5EF4-FFF2-40B4-BE49-F238E27FC236}">
                  <a16:creationId xmlns:a16="http://schemas.microsoft.com/office/drawing/2014/main" id="{CFA244F6-8183-BDB7-679E-34880EEDE1C1}"/>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6" name="Google Shape;373;p36">
              <a:extLst>
                <a:ext uri="{FF2B5EF4-FFF2-40B4-BE49-F238E27FC236}">
                  <a16:creationId xmlns:a16="http://schemas.microsoft.com/office/drawing/2014/main" id="{AB9C9C65-1F64-D392-A7D3-EF13865FF4F1}"/>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Tree>
    <p:extLst>
      <p:ext uri="{BB962C8B-B14F-4D97-AF65-F5344CB8AC3E}">
        <p14:creationId xmlns:p14="http://schemas.microsoft.com/office/powerpoint/2010/main" val="482645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grpSp>
        <p:nvGrpSpPr>
          <p:cNvPr id="370" name="Google Shape;370;p36"/>
          <p:cNvGrpSpPr/>
          <p:nvPr/>
        </p:nvGrpSpPr>
        <p:grpSpPr>
          <a:xfrm rot="5400000">
            <a:off x="6793563" y="-1154209"/>
            <a:ext cx="959680" cy="3741186"/>
            <a:chOff x="7557897" y="2608992"/>
            <a:chExt cx="429195" cy="1673160"/>
          </a:xfrm>
        </p:grpSpPr>
        <p:sp>
          <p:nvSpPr>
            <p:cNvPr id="371" name="Google Shape;371;p36"/>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2" name="Google Shape;372;p36"/>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73" name="Google Shape;373;p36"/>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386" name="Google Shape;386;p36"/>
          <p:cNvSpPr txBox="1">
            <a:spLocks noGrp="1"/>
          </p:cNvSpPr>
          <p:nvPr>
            <p:ph type="title" idx="6"/>
          </p:nvPr>
        </p:nvSpPr>
        <p:spPr>
          <a:xfrm>
            <a:off x="479844" y="562825"/>
            <a:ext cx="7710900"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i="0" u="none" strike="noStrike" dirty="0">
                <a:solidFill>
                  <a:schemeClr val="accent2">
                    <a:lumMod val="40000"/>
                    <a:lumOff val="60000"/>
                  </a:schemeClr>
                </a:solidFill>
                <a:effectLst/>
                <a:latin typeface="Times New Roman" panose="02020603050405020304" pitchFamily="18" charset="0"/>
                <a:cs typeface="Times New Roman" panose="02020603050405020304" pitchFamily="18" charset="0"/>
              </a:rPr>
              <a:t>Function</a:t>
            </a:r>
            <a:r>
              <a:rPr lang="en-US" b="1" i="0" u="none" strike="noStrike" dirty="0">
                <a:solidFill>
                  <a:schemeClr val="tx1"/>
                </a:solidFill>
                <a:effectLst/>
                <a:latin typeface="Times New Roman" panose="02020603050405020304" pitchFamily="18" charset="0"/>
                <a:cs typeface="Times New Roman" panose="02020603050405020304" pitchFamily="18" charset="0"/>
              </a:rPr>
              <a:t>ality</a:t>
            </a:r>
            <a:endParaRPr dirty="0">
              <a:solidFill>
                <a:schemeClr val="tx1"/>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2D612592-818A-7D47-D48C-C822F92E3C92}"/>
              </a:ext>
            </a:extLst>
          </p:cNvPr>
          <p:cNvSpPr>
            <a:spLocks noGrp="1"/>
          </p:cNvSpPr>
          <p:nvPr>
            <p:ph type="subTitle" idx="1"/>
          </p:nvPr>
        </p:nvSpPr>
        <p:spPr>
          <a:xfrm>
            <a:off x="340124" y="1383337"/>
            <a:ext cx="8463751" cy="2910830"/>
          </a:xfrm>
        </p:spPr>
        <p:txBody>
          <a:bodyPr/>
          <a:lstStyle/>
          <a:p>
            <a:pPr algn="l"/>
            <a:r>
              <a:rPr lang="en-US" sz="1800" b="1" i="0" u="none" strike="noStrike" dirty="0">
                <a:solidFill>
                  <a:srgbClr val="ECECEC"/>
                </a:solidFill>
                <a:effectLst/>
                <a:latin typeface="Times New Roman" panose="02020603050405020304" pitchFamily="18" charset="0"/>
                <a:cs typeface="Times New Roman" panose="02020603050405020304" pitchFamily="18" charset="0"/>
              </a:rPr>
              <a:t>Additional Features:</a:t>
            </a:r>
          </a:p>
          <a:p>
            <a:pPr algn="l"/>
            <a:endParaRPr lang="en-US" sz="1800" b="0" i="0" u="none" strike="noStrike"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ECECEC"/>
                </a:solidFill>
                <a:effectLst/>
                <a:latin typeface="Times New Roman" panose="02020603050405020304" pitchFamily="18" charset="0"/>
                <a:cs typeface="Times New Roman" panose="02020603050405020304" pitchFamily="18" charset="0"/>
              </a:rPr>
              <a:t>An additional feature of CryptoLockBox will be the ability to copy passwords directly to the clipboard. This will simplify the process of using the passwords, allowing users to easily paste them into login fields or other applications.</a:t>
            </a:r>
          </a:p>
          <a:p>
            <a:pPr marL="139700" indent="0" algn="l"/>
            <a:endParaRPr lang="en-US" sz="1800" b="0" i="0" u="none" strike="noStrike"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u="none" strike="noStrike" dirty="0">
                <a:solidFill>
                  <a:srgbClr val="ECECEC"/>
                </a:solidFill>
                <a:effectLst/>
                <a:latin typeface="Times New Roman" panose="02020603050405020304" pitchFamily="18" charset="0"/>
                <a:cs typeface="Times New Roman" panose="02020603050405020304" pitchFamily="18" charset="0"/>
              </a:rPr>
              <a:t>Another key feature will be the capability to send encrypted passwords via email. Users will be able to securely share their encrypted passwords through email, adding an extra layer of convenience and security to password management.</a:t>
            </a: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455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33" name="Google Shape;433;p37"/>
          <p:cNvGrpSpPr/>
          <p:nvPr/>
        </p:nvGrpSpPr>
        <p:grpSpPr>
          <a:xfrm rot="5400000" flipH="1">
            <a:off x="7363145" y="-827538"/>
            <a:ext cx="1182802" cy="2555083"/>
            <a:chOff x="7350442" y="2608992"/>
            <a:chExt cx="777239" cy="1673160"/>
          </a:xfrm>
        </p:grpSpPr>
        <p:sp>
          <p:nvSpPr>
            <p:cNvPr id="434" name="Google Shape;434;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35" name="Google Shape;435;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36" name="Google Shape;436;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37" name="Google Shape;437;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38" name="Google Shape;438;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39" name="Google Shape;439;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40" name="Google Shape;440;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441" name="Google Shape;441;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9" name="Google Shape;448;p37">
            <a:extLst>
              <a:ext uri="{FF2B5EF4-FFF2-40B4-BE49-F238E27FC236}">
                <a16:creationId xmlns:a16="http://schemas.microsoft.com/office/drawing/2014/main" id="{DCA56AF5-5178-19F9-30EB-842ACC212AD6}"/>
              </a:ext>
            </a:extLst>
          </p:cNvPr>
          <p:cNvSpPr txBox="1">
            <a:spLocks/>
          </p:cNvSpPr>
          <p:nvPr/>
        </p:nvSpPr>
        <p:spPr>
          <a:xfrm>
            <a:off x="335273" y="786772"/>
            <a:ext cx="7704000" cy="576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Oswald"/>
              <a:buNone/>
              <a:defRPr sz="34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1800" b="1" dirty="0">
                <a:solidFill>
                  <a:srgbClr val="ECECEC"/>
                </a:solidFill>
                <a:latin typeface="Times New Roman" panose="02020603050405020304" pitchFamily="18" charset="0"/>
                <a:cs typeface="Times New Roman" panose="02020603050405020304" pitchFamily="18" charset="0"/>
              </a:rPr>
              <a:t>Example of how the msg will be sent once the email is clicked</a:t>
            </a:r>
            <a:endParaRPr lang="en-US" sz="1800"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pic>
        <p:nvPicPr>
          <p:cNvPr id="10" name="Google Shape;362;p35">
            <a:extLst>
              <a:ext uri="{FF2B5EF4-FFF2-40B4-BE49-F238E27FC236}">
                <a16:creationId xmlns:a16="http://schemas.microsoft.com/office/drawing/2014/main" id="{D16A52D1-8B58-577C-E94E-19E03C20F1FB}"/>
              </a:ext>
            </a:extLst>
          </p:cNvPr>
          <p:cNvPicPr preferRelativeResize="0"/>
          <p:nvPr/>
        </p:nvPicPr>
        <p:blipFill>
          <a:blip r:embed="rId3">
            <a:alphaModFix/>
          </a:blip>
          <a:stretch>
            <a:fillRect/>
          </a:stretch>
        </p:blipFill>
        <p:spPr>
          <a:xfrm>
            <a:off x="-125188" y="0"/>
            <a:ext cx="1596452" cy="1200717"/>
          </a:xfrm>
          <a:prstGeom prst="rect">
            <a:avLst/>
          </a:prstGeom>
          <a:noFill/>
          <a:ln>
            <a:noFill/>
          </a:ln>
        </p:spPr>
      </p:pic>
      <p:pic>
        <p:nvPicPr>
          <p:cNvPr id="8" name="Picture 7" descr="A screenshot of a computer&#10;&#10;Description automatically generated">
            <a:extLst>
              <a:ext uri="{FF2B5EF4-FFF2-40B4-BE49-F238E27FC236}">
                <a16:creationId xmlns:a16="http://schemas.microsoft.com/office/drawing/2014/main" id="{A9A2242F-432C-C22F-F882-C16D63046DB0}"/>
              </a:ext>
            </a:extLst>
          </p:cNvPr>
          <p:cNvPicPr>
            <a:picLocks noChangeAspect="1"/>
          </p:cNvPicPr>
          <p:nvPr/>
        </p:nvPicPr>
        <p:blipFill>
          <a:blip r:embed="rId4"/>
          <a:stretch>
            <a:fillRect/>
          </a:stretch>
        </p:blipFill>
        <p:spPr>
          <a:xfrm>
            <a:off x="673038" y="1114750"/>
            <a:ext cx="7772400" cy="3794145"/>
          </a:xfrm>
          <a:prstGeom prst="rect">
            <a:avLst/>
          </a:prstGeom>
        </p:spPr>
      </p:pic>
    </p:spTree>
    <p:extLst>
      <p:ext uri="{BB962C8B-B14F-4D97-AF65-F5344CB8AC3E}">
        <p14:creationId xmlns:p14="http://schemas.microsoft.com/office/powerpoint/2010/main" val="154390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rot="5400000">
            <a:off x="6657806" y="2004329"/>
            <a:ext cx="2029371" cy="4383847"/>
            <a:chOff x="7350442" y="2608992"/>
            <a:chExt cx="777239" cy="1673160"/>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8" name="Google Shape;358;p3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360" name="Google Shape;360;p35"/>
          <p:cNvSpPr txBox="1">
            <a:spLocks noGrp="1"/>
          </p:cNvSpPr>
          <p:nvPr>
            <p:ph type="title"/>
          </p:nvPr>
        </p:nvSpPr>
        <p:spPr>
          <a:xfrm>
            <a:off x="1119451" y="752751"/>
            <a:ext cx="4582493"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i="0" u="none" strike="noStrike" dirty="0">
                <a:solidFill>
                  <a:schemeClr val="accent2">
                    <a:lumMod val="40000"/>
                    <a:lumOff val="60000"/>
                  </a:schemeClr>
                </a:solidFill>
                <a:effectLst/>
                <a:latin typeface="Times New Roman" panose="02020603050405020304" pitchFamily="18" charset="0"/>
                <a:cs typeface="Times New Roman" panose="02020603050405020304" pitchFamily="18" charset="0"/>
              </a:rPr>
              <a:t>Future</a:t>
            </a:r>
            <a:r>
              <a:rPr lang="en-US" b="1" i="0" u="none" strike="noStrike" dirty="0">
                <a:solidFill>
                  <a:srgbClr val="ECECEC"/>
                </a:solidFill>
                <a:effectLst/>
                <a:latin typeface="Times New Roman" panose="02020603050405020304" pitchFamily="18" charset="0"/>
                <a:cs typeface="Times New Roman" panose="02020603050405020304" pitchFamily="18" charset="0"/>
              </a:rPr>
              <a:t> Enhancements</a:t>
            </a:r>
            <a:endParaRPr dirty="0">
              <a:solidFill>
                <a:schemeClr val="accent1"/>
              </a:solidFill>
              <a:latin typeface="Times New Roman" panose="02020603050405020304" pitchFamily="18" charset="0"/>
              <a:cs typeface="Times New Roman" panose="02020603050405020304" pitchFamily="18" charset="0"/>
            </a:endParaRPr>
          </a:p>
        </p:txBody>
      </p:sp>
      <p:sp>
        <p:nvSpPr>
          <p:cNvPr id="361" name="Google Shape;361;p35"/>
          <p:cNvSpPr txBox="1">
            <a:spLocks noGrp="1"/>
          </p:cNvSpPr>
          <p:nvPr>
            <p:ph type="body" idx="1"/>
          </p:nvPr>
        </p:nvSpPr>
        <p:spPr>
          <a:xfrm>
            <a:off x="1119451" y="1764402"/>
            <a:ext cx="5138849" cy="2319300"/>
          </a:xfrm>
          <a:prstGeom prst="rect">
            <a:avLst/>
          </a:prstGeom>
        </p:spPr>
        <p:txBody>
          <a:bodyPr spcFirstLastPara="1" wrap="square" lIns="0" tIns="0" rIns="0" bIns="0" anchor="t" anchorCtr="0">
            <a:noAutofit/>
          </a:bodyPr>
          <a:lstStyle/>
          <a:p>
            <a:pPr marL="0" indent="0">
              <a:buNone/>
            </a:pPr>
            <a:r>
              <a:rPr lang="en-US" sz="1600" dirty="0">
                <a:latin typeface="Times New Roman" panose="02020603050405020304" pitchFamily="18" charset="0"/>
                <a:cs typeface="Times New Roman" panose="02020603050405020304" pitchFamily="18" charset="0"/>
              </a:rPr>
              <a:t>We are planning to integrate cloud storage capabilities for accessing encrypted passwords remotely.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 password strength analyzer is also on the horizon, which will aid users in creating more secure passwords, further bolstering their security measures.</a:t>
            </a:r>
            <a:endParaRPr sz="1600" dirty="0">
              <a:latin typeface="Times New Roman" panose="02020603050405020304" pitchFamily="18" charset="0"/>
              <a:cs typeface="Times New Roman" panose="02020603050405020304" pitchFamily="18" charset="0"/>
            </a:endParaRPr>
          </a:p>
        </p:txBody>
      </p:sp>
      <p:pic>
        <p:nvPicPr>
          <p:cNvPr id="362" name="Google Shape;362;p35"/>
          <p:cNvPicPr preferRelativeResize="0"/>
          <p:nvPr/>
        </p:nvPicPr>
        <p:blipFill>
          <a:blip r:embed="rId3">
            <a:alphaModFix/>
          </a:blip>
          <a:stretch>
            <a:fillRect/>
          </a:stretch>
        </p:blipFill>
        <p:spPr>
          <a:xfrm>
            <a:off x="5480575" y="886500"/>
            <a:ext cx="3471725" cy="2673224"/>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p:nvPr/>
        </p:nvSpPr>
        <p:spPr>
          <a:xfrm>
            <a:off x="6366850" y="0"/>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9" name="Google Shape;519;p38"/>
          <p:cNvSpPr/>
          <p:nvPr/>
        </p:nvSpPr>
        <p:spPr>
          <a:xfrm rot="10800000">
            <a:off x="-1465862" y="161225"/>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0" name="Google Shape;520;p38"/>
          <p:cNvSpPr txBox="1">
            <a:spLocks noGrp="1"/>
          </p:cNvSpPr>
          <p:nvPr>
            <p:ph type="title"/>
          </p:nvPr>
        </p:nvSpPr>
        <p:spPr>
          <a:xfrm>
            <a:off x="1713900" y="1458900"/>
            <a:ext cx="5716200" cy="222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Questions ? </a:t>
            </a:r>
            <a:endParaRPr dirty="0">
              <a:latin typeface="Times New Roman" panose="02020603050405020304" pitchFamily="18" charset="0"/>
              <a:cs typeface="Times New Roman" panose="02020603050405020304" pitchFamily="18" charset="0"/>
            </a:endParaRPr>
          </a:p>
        </p:txBody>
      </p:sp>
      <p:grpSp>
        <p:nvGrpSpPr>
          <p:cNvPr id="521" name="Google Shape;521;p38"/>
          <p:cNvGrpSpPr/>
          <p:nvPr/>
        </p:nvGrpSpPr>
        <p:grpSpPr>
          <a:xfrm>
            <a:off x="3971925" y="3938450"/>
            <a:ext cx="1200150" cy="114300"/>
            <a:chOff x="752475" y="981075"/>
            <a:chExt cx="1200150" cy="114300"/>
          </a:xfrm>
        </p:grpSpPr>
        <p:sp>
          <p:nvSpPr>
            <p:cNvPr id="522" name="Google Shape;522;p38"/>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3" name="Google Shape;523;p38"/>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4" name="Google Shape;524;p38"/>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5" name="Google Shape;525;p38"/>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6" name="Google Shape;526;p38"/>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7" name="Google Shape;527;p38"/>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8" name="Google Shape;528;p38"/>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Google Shape;2282;p46"/>
          <p:cNvSpPr txBox="1">
            <a:spLocks noGrp="1"/>
          </p:cNvSpPr>
          <p:nvPr>
            <p:ph type="title"/>
          </p:nvPr>
        </p:nvSpPr>
        <p:spPr>
          <a:xfrm>
            <a:off x="1353671" y="1874850"/>
            <a:ext cx="6338225" cy="1393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dk1"/>
                </a:solidFill>
                <a:latin typeface="Times New Roman" panose="02020603050405020304" pitchFamily="18" charset="0"/>
                <a:cs typeface="Times New Roman" panose="02020603050405020304" pitchFamily="18" charset="0"/>
              </a:rPr>
              <a:t>Thank You! </a:t>
            </a:r>
            <a:endParaRPr dirty="0">
              <a:solidFill>
                <a:schemeClr val="dk1"/>
              </a:solidFill>
              <a:latin typeface="Times New Roman" panose="02020603050405020304" pitchFamily="18" charset="0"/>
              <a:cs typeface="Times New Roman" panose="02020603050405020304" pitchFamily="18" charset="0"/>
            </a:endParaRPr>
          </a:p>
        </p:txBody>
      </p:sp>
      <p:cxnSp>
        <p:nvCxnSpPr>
          <p:cNvPr id="2284" name="Google Shape;2284;p46"/>
          <p:cNvCxnSpPr>
            <a:cxnSpLocks/>
          </p:cNvCxnSpPr>
          <p:nvPr/>
        </p:nvCxnSpPr>
        <p:spPr>
          <a:xfrm>
            <a:off x="6130894" y="4152975"/>
            <a:ext cx="403581" cy="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1845688" y="1969350"/>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Project </a:t>
            </a:r>
            <a:r>
              <a:rPr lang="en" dirty="0">
                <a:solidFill>
                  <a:schemeClr val="accent2">
                    <a:lumMod val="40000"/>
                    <a:lumOff val="60000"/>
                  </a:schemeClr>
                </a:solidFill>
                <a:latin typeface="Times New Roman" panose="02020603050405020304" pitchFamily="18" charset="0"/>
                <a:cs typeface="Times New Roman" panose="02020603050405020304" pitchFamily="18" charset="0"/>
              </a:rPr>
              <a:t>Outline</a:t>
            </a:r>
            <a:endParaRPr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243" name="Google Shape;243;p32"/>
          <p:cNvSpPr txBox="1">
            <a:spLocks noGrp="1"/>
          </p:cNvSpPr>
          <p:nvPr>
            <p:ph type="title" idx="2"/>
          </p:nvPr>
        </p:nvSpPr>
        <p:spPr>
          <a:xfrm>
            <a:off x="695771"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45" name="Google Shape;245;p32"/>
          <p:cNvSpPr txBox="1">
            <a:spLocks noGrp="1"/>
          </p:cNvSpPr>
          <p:nvPr>
            <p:ph type="title" idx="3"/>
          </p:nvPr>
        </p:nvSpPr>
        <p:spPr>
          <a:xfrm>
            <a:off x="6177933" y="1973977"/>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Inspir</a:t>
            </a:r>
            <a:r>
              <a:rPr lang="en" dirty="0">
                <a:solidFill>
                  <a:schemeClr val="accent2">
                    <a:lumMod val="40000"/>
                    <a:lumOff val="60000"/>
                  </a:schemeClr>
                </a:solidFill>
                <a:latin typeface="Times New Roman" panose="02020603050405020304" pitchFamily="18" charset="0"/>
                <a:cs typeface="Times New Roman" panose="02020603050405020304" pitchFamily="18" charset="0"/>
              </a:rPr>
              <a:t>ation</a:t>
            </a:r>
            <a:endParaRPr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246" name="Google Shape;246;p32"/>
          <p:cNvSpPr txBox="1">
            <a:spLocks noGrp="1"/>
          </p:cNvSpPr>
          <p:nvPr>
            <p:ph type="title" idx="4"/>
          </p:nvPr>
        </p:nvSpPr>
        <p:spPr>
          <a:xfrm>
            <a:off x="4961874" y="1749900"/>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48" name="Google Shape;248;p32"/>
          <p:cNvSpPr txBox="1">
            <a:spLocks noGrp="1"/>
          </p:cNvSpPr>
          <p:nvPr>
            <p:ph type="title" idx="6"/>
          </p:nvPr>
        </p:nvSpPr>
        <p:spPr>
          <a:xfrm>
            <a:off x="1845687" y="3668225"/>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Core </a:t>
            </a:r>
            <a:r>
              <a:rPr lang="en-US" dirty="0">
                <a:solidFill>
                  <a:schemeClr val="accent2">
                    <a:lumMod val="40000"/>
                    <a:lumOff val="60000"/>
                  </a:schemeClr>
                </a:solidFill>
                <a:latin typeface="Times New Roman" panose="02020603050405020304" pitchFamily="18" charset="0"/>
                <a:cs typeface="Times New Roman" panose="02020603050405020304" pitchFamily="18" charset="0"/>
              </a:rPr>
              <a:t>Features</a:t>
            </a:r>
            <a:endParaRPr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249" name="Google Shape;249;p32"/>
          <p:cNvSpPr txBox="1">
            <a:spLocks noGrp="1"/>
          </p:cNvSpPr>
          <p:nvPr>
            <p:ph type="title" idx="7"/>
          </p:nvPr>
        </p:nvSpPr>
        <p:spPr>
          <a:xfrm>
            <a:off x="695771" y="3448775"/>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51" name="Google Shape;251;p32"/>
          <p:cNvSpPr txBox="1">
            <a:spLocks noGrp="1"/>
          </p:cNvSpPr>
          <p:nvPr>
            <p:ph type="title" idx="9"/>
          </p:nvPr>
        </p:nvSpPr>
        <p:spPr>
          <a:xfrm>
            <a:off x="6177933" y="3668225"/>
            <a:ext cx="2565019" cy="36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Future </a:t>
            </a:r>
            <a:r>
              <a:rPr lang="en" dirty="0">
                <a:solidFill>
                  <a:schemeClr val="accent2">
                    <a:lumMod val="40000"/>
                    <a:lumOff val="60000"/>
                  </a:schemeClr>
                </a:solidFill>
                <a:latin typeface="Times New Roman" panose="02020603050405020304" pitchFamily="18" charset="0"/>
                <a:cs typeface="Times New Roman" panose="02020603050405020304" pitchFamily="18" charset="0"/>
              </a:rPr>
              <a:t>Enhancements</a:t>
            </a:r>
            <a:endParaRPr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252" name="Google Shape;252;p32"/>
          <p:cNvSpPr txBox="1">
            <a:spLocks noGrp="1"/>
          </p:cNvSpPr>
          <p:nvPr>
            <p:ph type="title" idx="13"/>
          </p:nvPr>
        </p:nvSpPr>
        <p:spPr>
          <a:xfrm>
            <a:off x="4961874" y="3453772"/>
            <a:ext cx="867300" cy="8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54" name="Google Shape;254;p32"/>
          <p:cNvSpPr txBox="1">
            <a:spLocks noGrp="1"/>
          </p:cNvSpPr>
          <p:nvPr>
            <p:ph type="title" idx="15"/>
          </p:nvPr>
        </p:nvSpPr>
        <p:spPr>
          <a:xfrm>
            <a:off x="720000" y="539496"/>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TABLE OF </a:t>
            </a:r>
            <a:r>
              <a:rPr lang="en" dirty="0">
                <a:solidFill>
                  <a:schemeClr val="accent1"/>
                </a:solidFill>
                <a:latin typeface="Times New Roman" panose="02020603050405020304" pitchFamily="18" charset="0"/>
                <a:cs typeface="Times New Roman" panose="02020603050405020304" pitchFamily="18" charset="0"/>
              </a:rPr>
              <a:t>CONTENTS</a:t>
            </a:r>
            <a:endParaRPr dirty="0">
              <a:solidFill>
                <a:schemeClr val="accent1"/>
              </a:solidFill>
              <a:latin typeface="Times New Roman" panose="02020603050405020304" pitchFamily="18" charset="0"/>
              <a:cs typeface="Times New Roman" panose="02020603050405020304" pitchFamily="18" charset="0"/>
            </a:endParaRPr>
          </a:p>
        </p:txBody>
      </p:sp>
      <p:cxnSp>
        <p:nvCxnSpPr>
          <p:cNvPr id="255" name="Google Shape;255;p32"/>
          <p:cNvCxnSpPr/>
          <p:nvPr/>
        </p:nvCxnSpPr>
        <p:spPr>
          <a:xfrm>
            <a:off x="1611488" y="1721200"/>
            <a:ext cx="0" cy="8640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256" name="Google Shape;256;p32"/>
          <p:cNvCxnSpPr/>
          <p:nvPr/>
        </p:nvCxnSpPr>
        <p:spPr>
          <a:xfrm>
            <a:off x="587763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7" name="Google Shape;257;p32"/>
          <p:cNvCxnSpPr/>
          <p:nvPr/>
        </p:nvCxnSpPr>
        <p:spPr>
          <a:xfrm>
            <a:off x="161148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8" name="Google Shape;258;p32"/>
          <p:cNvCxnSpPr/>
          <p:nvPr/>
        </p:nvCxnSpPr>
        <p:spPr>
          <a:xfrm>
            <a:off x="1611488" y="1723337"/>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cxnSp>
        <p:nvCxnSpPr>
          <p:cNvPr id="259" name="Google Shape;259;p32"/>
          <p:cNvCxnSpPr/>
          <p:nvPr/>
        </p:nvCxnSpPr>
        <p:spPr>
          <a:xfrm>
            <a:off x="5877638" y="3424121"/>
            <a:ext cx="0" cy="864000"/>
          </a:xfrm>
          <a:prstGeom prst="straightConnector1">
            <a:avLst/>
          </a:prstGeom>
          <a:noFill/>
          <a:ln w="19050" cap="flat" cmpd="sng">
            <a:solidFill>
              <a:schemeClr val="accent1"/>
            </a:solidFill>
            <a:prstDash val="solid"/>
            <a:round/>
            <a:headEnd type="none" w="med" len="med"/>
            <a:tailEnd type="none" w="med" len="med"/>
          </a:ln>
          <a:effectLst>
            <a:outerShdw blurRad="200025" dist="19050" dir="2640000" algn="bl" rotWithShape="0">
              <a:schemeClr val="accent1">
                <a:alpha val="68000"/>
              </a:schemeClr>
            </a:outerShdw>
          </a:effectLst>
        </p:spPr>
      </p:cxnSp>
      <p:grpSp>
        <p:nvGrpSpPr>
          <p:cNvPr id="260" name="Google Shape;260;p32"/>
          <p:cNvGrpSpPr/>
          <p:nvPr/>
        </p:nvGrpSpPr>
        <p:grpSpPr>
          <a:xfrm rot="-5400000" flipH="1">
            <a:off x="681702" y="-681704"/>
            <a:ext cx="1182802" cy="2546215"/>
            <a:chOff x="7350442" y="2608992"/>
            <a:chExt cx="777239" cy="1673160"/>
          </a:xfrm>
        </p:grpSpPr>
        <p:sp>
          <p:nvSpPr>
            <p:cNvPr id="261" name="Google Shape;261;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32"/>
          <p:cNvGrpSpPr/>
          <p:nvPr/>
        </p:nvGrpSpPr>
        <p:grpSpPr>
          <a:xfrm rot="5400000">
            <a:off x="7363145" y="-686153"/>
            <a:ext cx="1182802" cy="2555083"/>
            <a:chOff x="7350442" y="2608992"/>
            <a:chExt cx="777239" cy="1673160"/>
          </a:xfrm>
        </p:grpSpPr>
        <p:sp>
          <p:nvSpPr>
            <p:cNvPr id="270" name="Google Shape;270;p3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3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3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3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3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3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3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3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720000" y="320839"/>
            <a:ext cx="77040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solidFill>
                  <a:schemeClr val="accent2">
                    <a:lumMod val="40000"/>
                    <a:lumOff val="60000"/>
                  </a:schemeClr>
                </a:solidFill>
                <a:latin typeface="Times New Roman" panose="02020603050405020304" pitchFamily="18" charset="0"/>
                <a:cs typeface="Times New Roman" panose="02020603050405020304" pitchFamily="18" charset="0"/>
              </a:rPr>
              <a:t>CryptoLockBox</a:t>
            </a:r>
            <a:endParaRPr dirty="0">
              <a:solidFill>
                <a:schemeClr val="accent1"/>
              </a:solidFill>
              <a:latin typeface="Times New Roman" panose="02020603050405020304" pitchFamily="18" charset="0"/>
              <a:cs typeface="Times New Roman" panose="02020603050405020304" pitchFamily="18" charset="0"/>
            </a:endParaRPr>
          </a:p>
        </p:txBody>
      </p:sp>
      <p:sp>
        <p:nvSpPr>
          <p:cNvPr id="237" name="Google Shape;237;p31"/>
          <p:cNvSpPr txBox="1">
            <a:spLocks noGrp="1"/>
          </p:cNvSpPr>
          <p:nvPr>
            <p:ph type="body" idx="1"/>
          </p:nvPr>
        </p:nvSpPr>
        <p:spPr>
          <a:xfrm>
            <a:off x="720000" y="992930"/>
            <a:ext cx="7704000" cy="3996514"/>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1600" dirty="0">
                <a:solidFill>
                  <a:srgbClr val="ECECEC"/>
                </a:solidFill>
                <a:latin typeface="Times New Roman" panose="02020603050405020304" pitchFamily="18" charset="0"/>
                <a:cs typeface="Times New Roman" panose="02020603050405020304" pitchFamily="18" charset="0"/>
              </a:rPr>
              <a:t>A</a:t>
            </a:r>
            <a:r>
              <a:rPr lang="en-US" sz="1600" b="0" i="0" u="none" strike="noStrike" dirty="0">
                <a:solidFill>
                  <a:srgbClr val="ECECEC"/>
                </a:solidFill>
                <a:effectLst/>
                <a:latin typeface="Times New Roman" panose="02020603050405020304" pitchFamily="18" charset="0"/>
                <a:cs typeface="Times New Roman" panose="02020603050405020304" pitchFamily="18" charset="0"/>
              </a:rPr>
              <a:t> tool that will transform digital security. In the future, managing passwords securely will be crucial</a:t>
            </a:r>
          </a:p>
          <a:p>
            <a:pPr algn="just">
              <a:buFont typeface="Arial" panose="020B0604020202020204" pitchFamily="34" charset="0"/>
              <a:buChar char="•"/>
            </a:pPr>
            <a:endParaRPr lang="en-US" sz="1600" b="0" i="0" u="none" strike="noStrike" dirty="0">
              <a:solidFill>
                <a:srgbClr val="ECECEC"/>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0" i="0" u="none" strike="noStrike" dirty="0">
                <a:solidFill>
                  <a:srgbClr val="ECECEC"/>
                </a:solidFill>
                <a:effectLst/>
                <a:latin typeface="Times New Roman" panose="02020603050405020304" pitchFamily="18" charset="0"/>
                <a:cs typeface="Times New Roman" panose="02020603050405020304" pitchFamily="18" charset="0"/>
              </a:rPr>
              <a:t>CryptoLockBox is being developed to meet this challenge. </a:t>
            </a:r>
          </a:p>
          <a:p>
            <a:pPr algn="just">
              <a:buFont typeface="Arial" panose="020B0604020202020204" pitchFamily="34" charset="0"/>
              <a:buChar char="•"/>
            </a:pPr>
            <a:endParaRPr lang="en-US" sz="1600" b="0" i="0" u="none" strike="noStrike" dirty="0">
              <a:solidFill>
                <a:srgbClr val="ECECEC"/>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0" i="0" u="none" strike="noStrike" dirty="0">
                <a:solidFill>
                  <a:srgbClr val="ECECEC"/>
                </a:solidFill>
                <a:effectLst/>
                <a:latin typeface="Times New Roman" panose="02020603050405020304" pitchFamily="18" charset="0"/>
                <a:cs typeface="Times New Roman" panose="02020603050405020304" pitchFamily="18" charset="0"/>
              </a:rPr>
              <a:t>This Python-based application will offer a combination of simplicity and high-level security for password encryption and decryption.</a:t>
            </a:r>
          </a:p>
          <a:p>
            <a:pPr marL="152400" indent="0" algn="just">
              <a:buNone/>
            </a:pPr>
            <a:endParaRPr lang="en-US" sz="1600" dirty="0">
              <a:solidFill>
                <a:srgbClr val="ECECEC"/>
              </a:solidFill>
              <a:latin typeface="Times New Roman" panose="02020603050405020304" pitchFamily="18" charset="0"/>
              <a:cs typeface="Times New Roman" panose="02020603050405020304" pitchFamily="18" charset="0"/>
            </a:endParaRPr>
          </a:p>
          <a:p>
            <a:pPr marL="152400" indent="0" algn="just">
              <a:buNone/>
            </a:pPr>
            <a:r>
              <a:rPr lang="en-US" sz="2000" b="1" i="0" u="none" strike="noStrike" dirty="0">
                <a:solidFill>
                  <a:schemeClr val="tx1"/>
                </a:solidFill>
                <a:effectLst/>
                <a:latin typeface="Times New Roman" panose="02020603050405020304" pitchFamily="18" charset="0"/>
                <a:cs typeface="Times New Roman" panose="02020603050405020304" pitchFamily="18" charset="0"/>
              </a:rPr>
              <a:t>Target</a:t>
            </a:r>
            <a:r>
              <a:rPr lang="en-US" sz="2000" b="1" i="0" u="none" strike="noStrike" dirty="0">
                <a:solidFill>
                  <a:schemeClr val="accent2">
                    <a:lumMod val="40000"/>
                    <a:lumOff val="60000"/>
                  </a:schemeClr>
                </a:solidFill>
                <a:effectLst/>
                <a:latin typeface="Times New Roman" panose="02020603050405020304" pitchFamily="18" charset="0"/>
                <a:cs typeface="Times New Roman" panose="02020603050405020304" pitchFamily="18" charset="0"/>
              </a:rPr>
              <a:t> Users</a:t>
            </a:r>
          </a:p>
          <a:p>
            <a:pPr algn="just">
              <a:buFont typeface="Arial" panose="020B0604020202020204" pitchFamily="34" charset="0"/>
              <a:buChar char="•"/>
            </a:pPr>
            <a:endParaRPr lang="en-US" sz="1600" b="0" i="0" u="none" strike="noStrike" dirty="0">
              <a:solidFill>
                <a:srgbClr val="ECECEC"/>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0" i="0" u="none" strike="noStrike" dirty="0">
                <a:solidFill>
                  <a:srgbClr val="ECECEC"/>
                </a:solidFill>
                <a:effectLst/>
                <a:latin typeface="Times New Roman" panose="02020603050405020304" pitchFamily="18" charset="0"/>
                <a:cs typeface="Times New Roman" panose="02020603050405020304" pitchFamily="18" charset="0"/>
              </a:rPr>
              <a:t>Identify the ideal users of </a:t>
            </a:r>
            <a:r>
              <a:rPr lang="en-US" sz="1600" b="0" i="0" u="none" strike="noStrike" dirty="0">
                <a:solidFill>
                  <a:schemeClr val="accent2">
                    <a:lumMod val="40000"/>
                    <a:lumOff val="60000"/>
                  </a:schemeClr>
                </a:solidFill>
                <a:effectLst/>
                <a:latin typeface="Times New Roman" panose="02020603050405020304" pitchFamily="18" charset="0"/>
                <a:cs typeface="Times New Roman" panose="02020603050405020304" pitchFamily="18" charset="0"/>
              </a:rPr>
              <a:t>CryptoLockBox</a:t>
            </a:r>
            <a:r>
              <a:rPr lang="en-US" sz="1600" b="0" i="0" u="none" strike="noStrike" dirty="0">
                <a:solidFill>
                  <a:srgbClr val="ECECEC"/>
                </a:solidFill>
                <a:effectLst/>
                <a:latin typeface="Times New Roman" panose="02020603050405020304" pitchFamily="18" charset="0"/>
                <a:cs typeface="Times New Roman" panose="02020603050405020304" pitchFamily="18" charset="0"/>
              </a:rPr>
              <a:t>, including individuals, professionals, and organizations.</a:t>
            </a:r>
          </a:p>
          <a:p>
            <a:pPr algn="just">
              <a:buFont typeface="Arial" panose="020B0604020202020204" pitchFamily="34" charset="0"/>
              <a:buChar char="•"/>
            </a:pPr>
            <a:endParaRPr lang="en-US" sz="1600" b="0" i="0" u="none" strike="noStrike" dirty="0">
              <a:solidFill>
                <a:srgbClr val="ECECEC"/>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0" i="0" u="none" strike="noStrike" dirty="0">
                <a:solidFill>
                  <a:srgbClr val="ECECEC"/>
                </a:solidFill>
                <a:effectLst/>
                <a:latin typeface="Times New Roman" panose="02020603050405020304" pitchFamily="18" charset="0"/>
                <a:cs typeface="Times New Roman" panose="02020603050405020304" pitchFamily="18" charset="0"/>
              </a:rPr>
              <a:t>Explain how each user group can benefit from </a:t>
            </a:r>
            <a:r>
              <a:rPr lang="en-US" sz="1600" b="0" i="0" u="none" strike="noStrike" dirty="0" err="1">
                <a:solidFill>
                  <a:schemeClr val="accent2">
                    <a:lumMod val="40000"/>
                    <a:lumOff val="60000"/>
                  </a:schemeClr>
                </a:solidFill>
                <a:effectLst/>
                <a:latin typeface="Times New Roman" panose="02020603050405020304" pitchFamily="18" charset="0"/>
                <a:cs typeface="Times New Roman" panose="02020603050405020304" pitchFamily="18" charset="0"/>
              </a:rPr>
              <a:t>CryptoLockBox’s</a:t>
            </a:r>
            <a:r>
              <a:rPr lang="en-US" sz="1600" b="0" i="0" u="none" strike="noStrike" dirty="0">
                <a:solidFill>
                  <a:srgbClr val="ECECEC"/>
                </a:solidFill>
                <a:effectLst/>
                <a:latin typeface="Times New Roman" panose="02020603050405020304" pitchFamily="18" charset="0"/>
                <a:cs typeface="Times New Roman" panose="02020603050405020304" pitchFamily="18" charset="0"/>
              </a:rPr>
              <a:t> secure password management capabilities.</a:t>
            </a:r>
          </a:p>
          <a:p>
            <a:pPr algn="just"/>
            <a:br>
              <a:rPr lang="en-US" dirty="0"/>
            </a:br>
            <a:endParaRPr dirty="0"/>
          </a:p>
        </p:txBody>
      </p:sp>
      <p:grpSp>
        <p:nvGrpSpPr>
          <p:cNvPr id="3" name="Google Shape;335;p34">
            <a:extLst>
              <a:ext uri="{FF2B5EF4-FFF2-40B4-BE49-F238E27FC236}">
                <a16:creationId xmlns:a16="http://schemas.microsoft.com/office/drawing/2014/main" id="{49339D99-61C5-C947-E4D9-EADB1A3E85C9}"/>
              </a:ext>
            </a:extLst>
          </p:cNvPr>
          <p:cNvGrpSpPr/>
          <p:nvPr/>
        </p:nvGrpSpPr>
        <p:grpSpPr>
          <a:xfrm rot="-5400000">
            <a:off x="5688018" y="-2077814"/>
            <a:ext cx="1923589" cy="4155628"/>
            <a:chOff x="7350442" y="2608992"/>
            <a:chExt cx="777239" cy="1673160"/>
          </a:xfrm>
        </p:grpSpPr>
        <p:sp>
          <p:nvSpPr>
            <p:cNvPr id="4" name="Google Shape;336;p34">
              <a:extLst>
                <a:ext uri="{FF2B5EF4-FFF2-40B4-BE49-F238E27FC236}">
                  <a16:creationId xmlns:a16="http://schemas.microsoft.com/office/drawing/2014/main" id="{CE20301C-713B-E5EA-15FC-34BB1DFA6AEA}"/>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337;p34">
              <a:extLst>
                <a:ext uri="{FF2B5EF4-FFF2-40B4-BE49-F238E27FC236}">
                  <a16:creationId xmlns:a16="http://schemas.microsoft.com/office/drawing/2014/main" id="{A672FCF6-9DA8-8696-F40A-259C7D9D1C72}"/>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338;p34">
              <a:extLst>
                <a:ext uri="{FF2B5EF4-FFF2-40B4-BE49-F238E27FC236}">
                  <a16:creationId xmlns:a16="http://schemas.microsoft.com/office/drawing/2014/main" id="{F0CC51F5-7EFB-E396-1D65-D0DA9325C8A7}"/>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339;p34">
              <a:extLst>
                <a:ext uri="{FF2B5EF4-FFF2-40B4-BE49-F238E27FC236}">
                  <a16:creationId xmlns:a16="http://schemas.microsoft.com/office/drawing/2014/main" id="{646C72E3-8300-FCA8-4523-7D71C5AA3108}"/>
                </a:ext>
              </a:extLst>
            </p:cNvPr>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40;p34">
              <a:extLst>
                <a:ext uri="{FF2B5EF4-FFF2-40B4-BE49-F238E27FC236}">
                  <a16:creationId xmlns:a16="http://schemas.microsoft.com/office/drawing/2014/main" id="{6B9DA3DD-9C12-8030-2487-933120B1C031}"/>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41;p34">
              <a:extLst>
                <a:ext uri="{FF2B5EF4-FFF2-40B4-BE49-F238E27FC236}">
                  <a16:creationId xmlns:a16="http://schemas.microsoft.com/office/drawing/2014/main" id="{925B7788-6A4D-32AC-FF31-9B918CD70283}"/>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42;p34">
              <a:extLst>
                <a:ext uri="{FF2B5EF4-FFF2-40B4-BE49-F238E27FC236}">
                  <a16:creationId xmlns:a16="http://schemas.microsoft.com/office/drawing/2014/main" id="{8C44513A-BE21-B717-9F42-B947B1CB2AB1}"/>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343;p34">
              <a:extLst>
                <a:ext uri="{FF2B5EF4-FFF2-40B4-BE49-F238E27FC236}">
                  <a16:creationId xmlns:a16="http://schemas.microsoft.com/office/drawing/2014/main" id="{24907298-BC4C-306C-928D-2F0A20A514D2}"/>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642710" y="2353952"/>
            <a:ext cx="1923589" cy="4155628"/>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219010" y="-1200773"/>
            <a:ext cx="1923589" cy="4155628"/>
            <a:chOff x="7350442" y="2608992"/>
            <a:chExt cx="777239"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1678541" y="760147"/>
            <a:ext cx="5760879" cy="3765999"/>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txBox="1">
            <a:spLocks noGrp="1"/>
          </p:cNvSpPr>
          <p:nvPr>
            <p:ph type="title"/>
          </p:nvPr>
        </p:nvSpPr>
        <p:spPr>
          <a:xfrm>
            <a:off x="2893049" y="1093295"/>
            <a:ext cx="3357900"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Inspir</a:t>
            </a:r>
            <a:r>
              <a:rPr lang="en-US" dirty="0">
                <a:solidFill>
                  <a:schemeClr val="accent2">
                    <a:lumMod val="40000"/>
                    <a:lumOff val="60000"/>
                  </a:schemeClr>
                </a:solidFill>
                <a:latin typeface="Times New Roman" panose="02020603050405020304" pitchFamily="18" charset="0"/>
                <a:cs typeface="Times New Roman" panose="02020603050405020304" pitchFamily="18" charset="0"/>
              </a:rPr>
              <a:t>ation</a:t>
            </a:r>
            <a:endParaRPr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346" name="Google Shape;346;p34"/>
          <p:cNvSpPr txBox="1">
            <a:spLocks noGrp="1"/>
          </p:cNvSpPr>
          <p:nvPr>
            <p:ph type="subTitle" idx="1"/>
          </p:nvPr>
        </p:nvSpPr>
        <p:spPr>
          <a:xfrm>
            <a:off x="2048832" y="1694223"/>
            <a:ext cx="5053007" cy="260724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US" b="0" i="0" u="none" strike="noStrike" dirty="0">
                <a:solidFill>
                  <a:srgbClr val="ECECEC"/>
                </a:solidFill>
                <a:effectLst/>
                <a:latin typeface="Times New Roman" panose="02020603050405020304" pitchFamily="18" charset="0"/>
                <a:cs typeface="Times New Roman" panose="02020603050405020304" pitchFamily="18" charset="0"/>
              </a:rPr>
              <a:t>Our journey began with understanding the ever-increasing threat from cybercriminals, prompting the need for enhanced password security.</a:t>
            </a:r>
          </a:p>
          <a:p>
            <a:pPr marL="0" lvl="0" indent="0" algn="just" rtl="0">
              <a:spcBef>
                <a:spcPts val="0"/>
              </a:spcBef>
              <a:spcAft>
                <a:spcPts val="0"/>
              </a:spcAft>
              <a:buNone/>
            </a:pPr>
            <a:endParaRPr lang="en-US" dirty="0">
              <a:solidFill>
                <a:srgbClr val="ECECEC"/>
              </a:solidFill>
              <a:latin typeface="Times New Roman" panose="02020603050405020304" pitchFamily="18" charset="0"/>
              <a:cs typeface="Times New Roman" panose="02020603050405020304" pitchFamily="18" charset="0"/>
            </a:endParaRPr>
          </a:p>
          <a:p>
            <a:pPr marL="0" indent="0" algn="just"/>
            <a:r>
              <a:rPr lang="en-US" dirty="0">
                <a:latin typeface="Times New Roman" panose="02020603050405020304" pitchFamily="18" charset="0"/>
                <a:cs typeface="Times New Roman" panose="02020603050405020304" pitchFamily="18" charset="0"/>
              </a:rPr>
              <a:t>It builds upon concepts from 'Enhanced Password Manager using Hybrid Approach' and 'A New Encryption/Decryption Approach Using AES,' focusing on advanced encryption techniques for safeguarding passwords.</a:t>
            </a:r>
          </a:p>
        </p:txBody>
      </p:sp>
      <p:cxnSp>
        <p:nvCxnSpPr>
          <p:cNvPr id="2" name="Google Shape;321;p33">
            <a:extLst>
              <a:ext uri="{FF2B5EF4-FFF2-40B4-BE49-F238E27FC236}">
                <a16:creationId xmlns:a16="http://schemas.microsoft.com/office/drawing/2014/main" id="{1AB2395C-BA6E-34C9-1CB4-9417B741C52C}"/>
              </a:ext>
            </a:extLst>
          </p:cNvPr>
          <p:cNvCxnSpPr>
            <a:cxnSpLocks/>
            <a:stCxn id="344" idx="1"/>
            <a:endCxn id="344" idx="1"/>
          </p:cNvCxnSpPr>
          <p:nvPr/>
        </p:nvCxnSpPr>
        <p:spPr>
          <a:xfrm>
            <a:off x="1678541" y="2643147"/>
            <a:ext cx="0" cy="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cxnSp>
        <p:nvCxnSpPr>
          <p:cNvPr id="7" name="Google Shape;321;p33">
            <a:extLst>
              <a:ext uri="{FF2B5EF4-FFF2-40B4-BE49-F238E27FC236}">
                <a16:creationId xmlns:a16="http://schemas.microsoft.com/office/drawing/2014/main" id="{39C394FE-7A3B-DD19-4902-8E99E4DD26E4}"/>
              </a:ext>
            </a:extLst>
          </p:cNvPr>
          <p:cNvCxnSpPr/>
          <p:nvPr/>
        </p:nvCxnSpPr>
        <p:spPr>
          <a:xfrm>
            <a:off x="-370875" y="788215"/>
            <a:ext cx="0" cy="30297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grpSp>
        <p:nvGrpSpPr>
          <p:cNvPr id="282" name="Google Shape;282;p33"/>
          <p:cNvGrpSpPr/>
          <p:nvPr/>
        </p:nvGrpSpPr>
        <p:grpSpPr>
          <a:xfrm flipH="1">
            <a:off x="232954" y="7"/>
            <a:ext cx="1423548" cy="3741186"/>
            <a:chOff x="7350442" y="2608992"/>
            <a:chExt cx="636650" cy="1673160"/>
          </a:xfrm>
        </p:grpSpPr>
        <p:sp>
          <p:nvSpPr>
            <p:cNvPr id="283" name="Google Shape;283;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0" name="Google Shape;290;p33"/>
          <p:cNvGrpSpPr/>
          <p:nvPr/>
        </p:nvGrpSpPr>
        <p:grpSpPr>
          <a:xfrm>
            <a:off x="7517149" y="6"/>
            <a:ext cx="1393881" cy="3663217"/>
            <a:chOff x="7350442" y="2608992"/>
            <a:chExt cx="636650" cy="1673160"/>
          </a:xfrm>
        </p:grpSpPr>
        <p:sp>
          <p:nvSpPr>
            <p:cNvPr id="291" name="Google Shape;291;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33"/>
          <p:cNvSpPr/>
          <p:nvPr/>
        </p:nvSpPr>
        <p:spPr>
          <a:xfrm>
            <a:off x="5629350" y="1578150"/>
            <a:ext cx="1069500" cy="1069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299" name="Google Shape;299;p33"/>
          <p:cNvSpPr txBox="1">
            <a:spLocks noGrp="1"/>
          </p:cNvSpPr>
          <p:nvPr>
            <p:ph type="subTitle" idx="3"/>
          </p:nvPr>
        </p:nvSpPr>
        <p:spPr>
          <a:xfrm>
            <a:off x="1786625" y="3458825"/>
            <a:ext cx="2386500" cy="1149000"/>
          </a:xfrm>
          <a:prstGeom prst="rect">
            <a:avLst/>
          </a:prstGeom>
        </p:spPr>
        <p:txBody>
          <a:bodyPr spcFirstLastPara="1" wrap="square" lIns="0" tIns="0" rIns="0" bIns="0" anchor="t" anchorCtr="0">
            <a:noAutofit/>
          </a:bodyPr>
          <a:lstStyle/>
          <a:p>
            <a:pPr marL="0" indent="0"/>
            <a:r>
              <a:rPr lang="en-US" dirty="0">
                <a:latin typeface="Times New Roman" panose="02020603050405020304" pitchFamily="18" charset="0"/>
                <a:cs typeface="Times New Roman" panose="02020603050405020304" pitchFamily="18" charset="0"/>
              </a:rPr>
              <a:t>Integration of tkinter modules like filedialog and messagebox, facilitating secure file operations and user communication.</a:t>
            </a:r>
            <a:endParaRPr dirty="0">
              <a:latin typeface="Times New Roman" panose="02020603050405020304" pitchFamily="18" charset="0"/>
              <a:cs typeface="Times New Roman" panose="02020603050405020304" pitchFamily="18" charset="0"/>
            </a:endParaRPr>
          </a:p>
        </p:txBody>
      </p:sp>
      <p:sp>
        <p:nvSpPr>
          <p:cNvPr id="300" name="Google Shape;300;p33"/>
          <p:cNvSpPr txBox="1">
            <a:spLocks noGrp="1"/>
          </p:cNvSpPr>
          <p:nvPr>
            <p:ph type="subTitle" idx="1"/>
          </p:nvPr>
        </p:nvSpPr>
        <p:spPr>
          <a:xfrm>
            <a:off x="1786775" y="2952775"/>
            <a:ext cx="2386500" cy="348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User-Friendly GUI</a:t>
            </a:r>
            <a:endParaRPr dirty="0">
              <a:latin typeface="Times New Roman" panose="02020603050405020304" pitchFamily="18" charset="0"/>
              <a:cs typeface="Times New Roman" panose="02020603050405020304" pitchFamily="18" charset="0"/>
            </a:endParaRPr>
          </a:p>
        </p:txBody>
      </p:sp>
      <p:sp>
        <p:nvSpPr>
          <p:cNvPr id="301" name="Google Shape;301;p33"/>
          <p:cNvSpPr txBox="1">
            <a:spLocks noGrp="1"/>
          </p:cNvSpPr>
          <p:nvPr>
            <p:ph type="subTitle" idx="2"/>
          </p:nvPr>
        </p:nvSpPr>
        <p:spPr>
          <a:xfrm>
            <a:off x="4970849" y="2952775"/>
            <a:ext cx="3000493" cy="348900"/>
          </a:xfrm>
          <a:prstGeom prst="rect">
            <a:avLst/>
          </a:prstGeom>
        </p:spPr>
        <p:txBody>
          <a:bodyPr spcFirstLastPara="1" wrap="square" lIns="0" tIns="0" rIns="0" bIns="0" anchor="t" anchorCtr="0">
            <a:noAutofit/>
          </a:bodyPr>
          <a:lstStyle/>
          <a:p>
            <a:pPr marL="0" indent="0"/>
            <a:r>
              <a:rPr lang="en-US" dirty="0">
                <a:latin typeface="Times New Roman" panose="02020603050405020304" pitchFamily="18" charset="0"/>
                <a:cs typeface="Times New Roman" panose="02020603050405020304" pitchFamily="18" charset="0"/>
              </a:rPr>
              <a:t>Advanced Encryption</a:t>
            </a:r>
            <a:endParaRPr dirty="0">
              <a:latin typeface="Times New Roman" panose="02020603050405020304" pitchFamily="18" charset="0"/>
              <a:cs typeface="Times New Roman" panose="02020603050405020304" pitchFamily="18" charset="0"/>
            </a:endParaRPr>
          </a:p>
        </p:txBody>
      </p:sp>
      <p:sp>
        <p:nvSpPr>
          <p:cNvPr id="302" name="Google Shape;302;p33"/>
          <p:cNvSpPr txBox="1">
            <a:spLocks noGrp="1"/>
          </p:cNvSpPr>
          <p:nvPr>
            <p:ph type="subTitle" idx="4"/>
          </p:nvPr>
        </p:nvSpPr>
        <p:spPr>
          <a:xfrm>
            <a:off x="4970855" y="3458825"/>
            <a:ext cx="2382994" cy="1374432"/>
          </a:xfrm>
          <a:prstGeom prst="rect">
            <a:avLst/>
          </a:prstGeom>
        </p:spPr>
        <p:txBody>
          <a:bodyPr spcFirstLastPara="1" wrap="square" lIns="0" tIns="0" rIns="0" bIns="0" anchor="t" anchorCtr="0">
            <a:noAutofit/>
          </a:bodyPr>
          <a:lstStyle/>
          <a:p>
            <a:pPr marL="0" indent="0"/>
            <a:r>
              <a:rPr lang="en-US" dirty="0">
                <a:latin typeface="Times New Roman" panose="02020603050405020304" pitchFamily="18" charset="0"/>
                <a:cs typeface="Times New Roman" panose="02020603050405020304" pitchFamily="18" charset="0"/>
              </a:rPr>
              <a:t>Utilizing AES, and Fernet algorithms, </a:t>
            </a:r>
            <a:r>
              <a:rPr lang="en-US" dirty="0" err="1">
                <a:latin typeface="Times New Roman" panose="02020603050405020304" pitchFamily="18" charset="0"/>
                <a:cs typeface="Times New Roman" panose="02020603050405020304" pitchFamily="18" charset="0"/>
              </a:rPr>
              <a:t>CryptoLockBox</a:t>
            </a:r>
            <a:r>
              <a:rPr lang="en-US" dirty="0">
                <a:latin typeface="Times New Roman" panose="02020603050405020304" pitchFamily="18" charset="0"/>
                <a:cs typeface="Times New Roman" panose="02020603050405020304" pitchFamily="18" charset="0"/>
              </a:rPr>
              <a:t> ensures robust encryption and decryption of passwords, enhancing security measures within the system.</a:t>
            </a:r>
            <a:endParaRPr dirty="0">
              <a:latin typeface="Times New Roman" panose="02020603050405020304" pitchFamily="18" charset="0"/>
              <a:cs typeface="Times New Roman" panose="02020603050405020304" pitchFamily="18" charset="0"/>
            </a:endParaRPr>
          </a:p>
        </p:txBody>
      </p:sp>
      <p:sp>
        <p:nvSpPr>
          <p:cNvPr id="303" name="Google Shape;303;p33"/>
          <p:cNvSpPr txBox="1">
            <a:spLocks noGrp="1"/>
          </p:cNvSpPr>
          <p:nvPr>
            <p:ph type="title"/>
          </p:nvPr>
        </p:nvSpPr>
        <p:spPr>
          <a:xfrm>
            <a:off x="713225" y="539496"/>
            <a:ext cx="77085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b="1" i="0" u="none" strike="noStrike" dirty="0">
                <a:solidFill>
                  <a:srgbClr val="ECECEC"/>
                </a:solidFill>
                <a:effectLst/>
                <a:latin typeface="Times New Roman" panose="02020603050405020304" pitchFamily="18" charset="0"/>
                <a:cs typeface="Times New Roman" panose="02020603050405020304" pitchFamily="18" charset="0"/>
              </a:rPr>
              <a:t>Core Features of </a:t>
            </a:r>
            <a:r>
              <a:rPr lang="en-US" b="1" i="0" u="none" strike="noStrike" dirty="0">
                <a:solidFill>
                  <a:schemeClr val="accent2">
                    <a:lumMod val="40000"/>
                    <a:lumOff val="60000"/>
                  </a:schemeClr>
                </a:solidFill>
                <a:effectLst/>
                <a:latin typeface="Times New Roman" panose="02020603050405020304" pitchFamily="18" charset="0"/>
                <a:cs typeface="Times New Roman" panose="02020603050405020304" pitchFamily="18" charset="0"/>
              </a:rPr>
              <a:t>CryptoLockBox</a:t>
            </a:r>
            <a:endParaRPr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grpSp>
        <p:nvGrpSpPr>
          <p:cNvPr id="304" name="Google Shape;304;p33"/>
          <p:cNvGrpSpPr/>
          <p:nvPr/>
        </p:nvGrpSpPr>
        <p:grpSpPr>
          <a:xfrm>
            <a:off x="5893959" y="1842906"/>
            <a:ext cx="540282" cy="540193"/>
            <a:chOff x="4794231" y="1522116"/>
            <a:chExt cx="368491" cy="368456"/>
          </a:xfrm>
        </p:grpSpPr>
        <p:sp>
          <p:nvSpPr>
            <p:cNvPr id="305" name="Google Shape;305;p33"/>
            <p:cNvSpPr/>
            <p:nvPr/>
          </p:nvSpPr>
          <p:spPr>
            <a:xfrm>
              <a:off x="5064795" y="1522116"/>
              <a:ext cx="65250" cy="108469"/>
            </a:xfrm>
            <a:custGeom>
              <a:avLst/>
              <a:gdLst/>
              <a:ahLst/>
              <a:cxnLst/>
              <a:rect l="l" t="t" r="r" b="b"/>
              <a:pathLst>
                <a:path w="1857" h="3087" extrusionOk="0">
                  <a:moveTo>
                    <a:pt x="1" y="1"/>
                  </a:moveTo>
                  <a:lnTo>
                    <a:pt x="1" y="601"/>
                  </a:lnTo>
                  <a:lnTo>
                    <a:pt x="1229" y="601"/>
                  </a:lnTo>
                  <a:lnTo>
                    <a:pt x="1229" y="1229"/>
                  </a:lnTo>
                  <a:lnTo>
                    <a:pt x="1" y="1229"/>
                  </a:lnTo>
                  <a:lnTo>
                    <a:pt x="1" y="3087"/>
                  </a:lnTo>
                  <a:lnTo>
                    <a:pt x="1857" y="3087"/>
                  </a:lnTo>
                  <a:lnTo>
                    <a:pt x="1857" y="2486"/>
                  </a:lnTo>
                  <a:lnTo>
                    <a:pt x="628" y="2486"/>
                  </a:lnTo>
                  <a:lnTo>
                    <a:pt x="628" y="1858"/>
                  </a:lnTo>
                  <a:lnTo>
                    <a:pt x="1857" y="1858"/>
                  </a:lnTo>
                  <a:lnTo>
                    <a:pt x="18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4818090" y="1522116"/>
              <a:ext cx="74035" cy="108469"/>
            </a:xfrm>
            <a:custGeom>
              <a:avLst/>
              <a:gdLst/>
              <a:ahLst/>
              <a:cxnLst/>
              <a:rect l="l" t="t" r="r" b="b"/>
              <a:pathLst>
                <a:path w="2107" h="3087" extrusionOk="0">
                  <a:moveTo>
                    <a:pt x="721" y="1"/>
                  </a:moveTo>
                  <a:lnTo>
                    <a:pt x="1" y="706"/>
                  </a:lnTo>
                  <a:lnTo>
                    <a:pt x="446" y="1140"/>
                  </a:lnTo>
                  <a:lnTo>
                    <a:pt x="852" y="743"/>
                  </a:lnTo>
                  <a:lnTo>
                    <a:pt x="852" y="2457"/>
                  </a:lnTo>
                  <a:lnTo>
                    <a:pt x="251" y="2457"/>
                  </a:lnTo>
                  <a:lnTo>
                    <a:pt x="251" y="3087"/>
                  </a:lnTo>
                  <a:lnTo>
                    <a:pt x="2107" y="3087"/>
                  </a:lnTo>
                  <a:lnTo>
                    <a:pt x="2107" y="2457"/>
                  </a:lnTo>
                  <a:lnTo>
                    <a:pt x="1479" y="2457"/>
                  </a:lnTo>
                  <a:lnTo>
                    <a:pt x="1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4923750" y="1554724"/>
              <a:ext cx="109418" cy="151618"/>
            </a:xfrm>
            <a:custGeom>
              <a:avLst/>
              <a:gdLst/>
              <a:ahLst/>
              <a:cxnLst/>
              <a:rect l="l" t="t" r="r" b="b"/>
              <a:pathLst>
                <a:path w="3114" h="4315" extrusionOk="0">
                  <a:moveTo>
                    <a:pt x="2429" y="1229"/>
                  </a:moveTo>
                  <a:cubicBezTo>
                    <a:pt x="2301" y="1589"/>
                    <a:pt x="1959" y="1846"/>
                    <a:pt x="1558" y="1846"/>
                  </a:cubicBezTo>
                  <a:cubicBezTo>
                    <a:pt x="1155" y="1846"/>
                    <a:pt x="813" y="1589"/>
                    <a:pt x="685" y="1229"/>
                  </a:cubicBezTo>
                  <a:close/>
                  <a:moveTo>
                    <a:pt x="1556" y="2469"/>
                  </a:moveTo>
                  <a:cubicBezTo>
                    <a:pt x="1959" y="2469"/>
                    <a:pt x="2301" y="2728"/>
                    <a:pt x="2429" y="3086"/>
                  </a:cubicBezTo>
                  <a:lnTo>
                    <a:pt x="685" y="3086"/>
                  </a:lnTo>
                  <a:cubicBezTo>
                    <a:pt x="813" y="2728"/>
                    <a:pt x="1155" y="2469"/>
                    <a:pt x="1556" y="2469"/>
                  </a:cubicBezTo>
                  <a:close/>
                  <a:moveTo>
                    <a:pt x="1" y="1"/>
                  </a:moveTo>
                  <a:lnTo>
                    <a:pt x="1" y="862"/>
                  </a:lnTo>
                  <a:cubicBezTo>
                    <a:pt x="1" y="1375"/>
                    <a:pt x="248" y="1830"/>
                    <a:pt x="630" y="2117"/>
                  </a:cubicBezTo>
                  <a:cubicBezTo>
                    <a:pt x="248" y="2404"/>
                    <a:pt x="1" y="2860"/>
                    <a:pt x="1" y="3374"/>
                  </a:cubicBezTo>
                  <a:lnTo>
                    <a:pt x="1" y="4315"/>
                  </a:lnTo>
                  <a:lnTo>
                    <a:pt x="628" y="4315"/>
                  </a:lnTo>
                  <a:lnTo>
                    <a:pt x="628" y="3687"/>
                  </a:lnTo>
                  <a:lnTo>
                    <a:pt x="2486" y="3687"/>
                  </a:lnTo>
                  <a:lnTo>
                    <a:pt x="2486" y="4315"/>
                  </a:lnTo>
                  <a:lnTo>
                    <a:pt x="3113" y="4315"/>
                  </a:lnTo>
                  <a:lnTo>
                    <a:pt x="3113" y="3455"/>
                  </a:lnTo>
                  <a:cubicBezTo>
                    <a:pt x="3113" y="2942"/>
                    <a:pt x="2867" y="2486"/>
                    <a:pt x="2484" y="2199"/>
                  </a:cubicBezTo>
                  <a:cubicBezTo>
                    <a:pt x="2867" y="1913"/>
                    <a:pt x="3113" y="1457"/>
                    <a:pt x="3113" y="944"/>
                  </a:cubicBezTo>
                  <a:lnTo>
                    <a:pt x="3113" y="1"/>
                  </a:lnTo>
                  <a:lnTo>
                    <a:pt x="2486" y="1"/>
                  </a:lnTo>
                  <a:lnTo>
                    <a:pt x="2486" y="628"/>
                  </a:lnTo>
                  <a:lnTo>
                    <a:pt x="628" y="628"/>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4794231" y="1732382"/>
              <a:ext cx="130501" cy="158189"/>
            </a:xfrm>
            <a:custGeom>
              <a:avLst/>
              <a:gdLst/>
              <a:ahLst/>
              <a:cxnLst/>
              <a:rect l="l" t="t" r="r" b="b"/>
              <a:pathLst>
                <a:path w="3714" h="4502" extrusionOk="0">
                  <a:moveTo>
                    <a:pt x="662" y="1"/>
                  </a:moveTo>
                  <a:cubicBezTo>
                    <a:pt x="259" y="342"/>
                    <a:pt x="0" y="852"/>
                    <a:pt x="0" y="1420"/>
                  </a:cubicBezTo>
                  <a:lnTo>
                    <a:pt x="0" y="2162"/>
                  </a:lnTo>
                  <a:lnTo>
                    <a:pt x="629" y="2779"/>
                  </a:lnTo>
                  <a:lnTo>
                    <a:pt x="629" y="4501"/>
                  </a:lnTo>
                  <a:lnTo>
                    <a:pt x="3086" y="4501"/>
                  </a:lnTo>
                  <a:lnTo>
                    <a:pt x="3086" y="2779"/>
                  </a:lnTo>
                  <a:lnTo>
                    <a:pt x="3714" y="2162"/>
                  </a:lnTo>
                  <a:lnTo>
                    <a:pt x="3714" y="1420"/>
                  </a:lnTo>
                  <a:cubicBezTo>
                    <a:pt x="3714" y="852"/>
                    <a:pt x="3456" y="342"/>
                    <a:pt x="3052" y="1"/>
                  </a:cubicBezTo>
                  <a:cubicBezTo>
                    <a:pt x="2720" y="328"/>
                    <a:pt x="2288" y="492"/>
                    <a:pt x="1857" y="492"/>
                  </a:cubicBezTo>
                  <a:cubicBezTo>
                    <a:pt x="1426" y="492"/>
                    <a:pt x="994" y="329"/>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4821358" y="1652127"/>
              <a:ext cx="75827" cy="75932"/>
            </a:xfrm>
            <a:custGeom>
              <a:avLst/>
              <a:gdLst/>
              <a:ahLst/>
              <a:cxnLst/>
              <a:rect l="l" t="t" r="r" b="b"/>
              <a:pathLst>
                <a:path w="2158" h="2161" extrusionOk="0">
                  <a:moveTo>
                    <a:pt x="1078" y="1"/>
                  </a:moveTo>
                  <a:cubicBezTo>
                    <a:pt x="483" y="1"/>
                    <a:pt x="0" y="484"/>
                    <a:pt x="0" y="1080"/>
                  </a:cubicBezTo>
                  <a:cubicBezTo>
                    <a:pt x="0" y="1677"/>
                    <a:pt x="483" y="2160"/>
                    <a:pt x="1078" y="2160"/>
                  </a:cubicBezTo>
                  <a:cubicBezTo>
                    <a:pt x="1675" y="2160"/>
                    <a:pt x="2158" y="1677"/>
                    <a:pt x="2158" y="1080"/>
                  </a:cubicBezTo>
                  <a:cubicBezTo>
                    <a:pt x="2158" y="484"/>
                    <a:pt x="1675" y="1"/>
                    <a:pt x="10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5032187" y="1732382"/>
              <a:ext cx="130536" cy="158189"/>
            </a:xfrm>
            <a:custGeom>
              <a:avLst/>
              <a:gdLst/>
              <a:ahLst/>
              <a:cxnLst/>
              <a:rect l="l" t="t" r="r" b="b"/>
              <a:pathLst>
                <a:path w="3715" h="4502" extrusionOk="0">
                  <a:moveTo>
                    <a:pt x="662" y="1"/>
                  </a:moveTo>
                  <a:cubicBezTo>
                    <a:pt x="258" y="342"/>
                    <a:pt x="1" y="852"/>
                    <a:pt x="1" y="1420"/>
                  </a:cubicBezTo>
                  <a:lnTo>
                    <a:pt x="1" y="2162"/>
                  </a:lnTo>
                  <a:lnTo>
                    <a:pt x="628" y="2779"/>
                  </a:lnTo>
                  <a:lnTo>
                    <a:pt x="628" y="4501"/>
                  </a:lnTo>
                  <a:lnTo>
                    <a:pt x="3085" y="4501"/>
                  </a:lnTo>
                  <a:lnTo>
                    <a:pt x="3085" y="2779"/>
                  </a:lnTo>
                  <a:lnTo>
                    <a:pt x="3713" y="2162"/>
                  </a:lnTo>
                  <a:lnTo>
                    <a:pt x="3713" y="1420"/>
                  </a:lnTo>
                  <a:cubicBezTo>
                    <a:pt x="3714" y="852"/>
                    <a:pt x="3455" y="342"/>
                    <a:pt x="3051" y="1"/>
                  </a:cubicBezTo>
                  <a:cubicBezTo>
                    <a:pt x="2719" y="328"/>
                    <a:pt x="2287" y="492"/>
                    <a:pt x="1856" y="492"/>
                  </a:cubicBezTo>
                  <a:cubicBezTo>
                    <a:pt x="1425" y="492"/>
                    <a:pt x="994" y="329"/>
                    <a:pt x="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5059735" y="1652127"/>
              <a:ext cx="75862" cy="75932"/>
            </a:xfrm>
            <a:custGeom>
              <a:avLst/>
              <a:gdLst/>
              <a:ahLst/>
              <a:cxnLst/>
              <a:rect l="l" t="t" r="r" b="b"/>
              <a:pathLst>
                <a:path w="2159" h="2161" extrusionOk="0">
                  <a:moveTo>
                    <a:pt x="1079" y="1"/>
                  </a:moveTo>
                  <a:cubicBezTo>
                    <a:pt x="484" y="1"/>
                    <a:pt x="0" y="484"/>
                    <a:pt x="0" y="1080"/>
                  </a:cubicBezTo>
                  <a:cubicBezTo>
                    <a:pt x="0" y="1677"/>
                    <a:pt x="484" y="2160"/>
                    <a:pt x="1079" y="2160"/>
                  </a:cubicBezTo>
                  <a:cubicBezTo>
                    <a:pt x="1675" y="2160"/>
                    <a:pt x="2158" y="1677"/>
                    <a:pt x="2158" y="1080"/>
                  </a:cubicBezTo>
                  <a:cubicBezTo>
                    <a:pt x="2158" y="484"/>
                    <a:pt x="1675" y="1"/>
                    <a:pt x="1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33"/>
          <p:cNvSpPr/>
          <p:nvPr/>
        </p:nvSpPr>
        <p:spPr>
          <a:xfrm>
            <a:off x="2445275" y="1578150"/>
            <a:ext cx="1069500" cy="10695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grpSp>
        <p:nvGrpSpPr>
          <p:cNvPr id="313" name="Google Shape;313;p33"/>
          <p:cNvGrpSpPr/>
          <p:nvPr/>
        </p:nvGrpSpPr>
        <p:grpSpPr>
          <a:xfrm>
            <a:off x="2709877" y="1849622"/>
            <a:ext cx="540296" cy="526890"/>
            <a:chOff x="720246" y="2726194"/>
            <a:chExt cx="368174" cy="359039"/>
          </a:xfrm>
        </p:grpSpPr>
        <p:sp>
          <p:nvSpPr>
            <p:cNvPr id="314" name="Google Shape;314;p33"/>
            <p:cNvSpPr/>
            <p:nvPr/>
          </p:nvSpPr>
          <p:spPr>
            <a:xfrm>
              <a:off x="914771" y="2976096"/>
              <a:ext cx="88757" cy="109137"/>
            </a:xfrm>
            <a:custGeom>
              <a:avLst/>
              <a:gdLst/>
              <a:ahLst/>
              <a:cxnLst/>
              <a:rect l="l" t="t" r="r" b="b"/>
              <a:pathLst>
                <a:path w="2526" h="3106" extrusionOk="0">
                  <a:moveTo>
                    <a:pt x="0" y="0"/>
                  </a:moveTo>
                  <a:lnTo>
                    <a:pt x="0" y="3105"/>
                  </a:lnTo>
                  <a:lnTo>
                    <a:pt x="2525" y="1130"/>
                  </a:lnTo>
                  <a:lnTo>
                    <a:pt x="14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914771" y="2921421"/>
              <a:ext cx="167817" cy="80781"/>
            </a:xfrm>
            <a:custGeom>
              <a:avLst/>
              <a:gdLst/>
              <a:ahLst/>
              <a:cxnLst/>
              <a:rect l="l" t="t" r="r" b="b"/>
              <a:pathLst>
                <a:path w="4776" h="2299" extrusionOk="0">
                  <a:moveTo>
                    <a:pt x="0" y="1"/>
                  </a:moveTo>
                  <a:lnTo>
                    <a:pt x="0" y="928"/>
                  </a:lnTo>
                  <a:lnTo>
                    <a:pt x="1678" y="928"/>
                  </a:lnTo>
                  <a:lnTo>
                    <a:pt x="3024" y="2298"/>
                  </a:lnTo>
                  <a:lnTo>
                    <a:pt x="4775" y="928"/>
                  </a:lnTo>
                  <a:lnTo>
                    <a:pt x="2658" y="928"/>
                  </a:lnTo>
                  <a:lnTo>
                    <a:pt x="1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914771" y="2726651"/>
              <a:ext cx="173650" cy="97858"/>
            </a:xfrm>
            <a:custGeom>
              <a:avLst/>
              <a:gdLst/>
              <a:ahLst/>
              <a:cxnLst/>
              <a:rect l="l" t="t" r="r" b="b"/>
              <a:pathLst>
                <a:path w="4942" h="2785" extrusionOk="0">
                  <a:moveTo>
                    <a:pt x="247" y="1"/>
                  </a:moveTo>
                  <a:lnTo>
                    <a:pt x="0" y="465"/>
                  </a:lnTo>
                  <a:lnTo>
                    <a:pt x="0" y="1857"/>
                  </a:lnTo>
                  <a:lnTo>
                    <a:pt x="2604" y="1857"/>
                  </a:lnTo>
                  <a:lnTo>
                    <a:pt x="3532" y="2785"/>
                  </a:lnTo>
                  <a:lnTo>
                    <a:pt x="4942" y="2785"/>
                  </a:lnTo>
                  <a:lnTo>
                    <a:pt x="4942" y="2361"/>
                  </a:lnTo>
                  <a:lnTo>
                    <a:pt x="29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720246" y="2726194"/>
              <a:ext cx="173439" cy="167500"/>
            </a:xfrm>
            <a:custGeom>
              <a:avLst/>
              <a:gdLst/>
              <a:ahLst/>
              <a:cxnLst/>
              <a:rect l="l" t="t" r="r" b="b"/>
              <a:pathLst>
                <a:path w="4936" h="4767" extrusionOk="0">
                  <a:moveTo>
                    <a:pt x="2931" y="1"/>
                  </a:moveTo>
                  <a:cubicBezTo>
                    <a:pt x="1316" y="1"/>
                    <a:pt x="1" y="1315"/>
                    <a:pt x="1" y="2930"/>
                  </a:cubicBezTo>
                  <a:cubicBezTo>
                    <a:pt x="1" y="3320"/>
                    <a:pt x="68" y="3732"/>
                    <a:pt x="197" y="4163"/>
                  </a:cubicBezTo>
                  <a:lnTo>
                    <a:pt x="1673" y="4163"/>
                  </a:lnTo>
                  <a:lnTo>
                    <a:pt x="2498" y="2719"/>
                  </a:lnTo>
                  <a:lnTo>
                    <a:pt x="3442" y="4767"/>
                  </a:lnTo>
                  <a:lnTo>
                    <a:pt x="3845" y="4163"/>
                  </a:lnTo>
                  <a:lnTo>
                    <a:pt x="4935" y="4163"/>
                  </a:lnTo>
                  <a:lnTo>
                    <a:pt x="4935" y="793"/>
                  </a:lnTo>
                  <a:cubicBezTo>
                    <a:pt x="4401" y="291"/>
                    <a:pt x="3689" y="1"/>
                    <a:pt x="2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35039" y="2869417"/>
              <a:ext cx="158646" cy="215428"/>
            </a:xfrm>
            <a:custGeom>
              <a:avLst/>
              <a:gdLst/>
              <a:ahLst/>
              <a:cxnLst/>
              <a:rect l="l" t="t" r="r" b="b"/>
              <a:pathLst>
                <a:path w="4515" h="6131" extrusionOk="0">
                  <a:moveTo>
                    <a:pt x="2019" y="1"/>
                  </a:moveTo>
                  <a:lnTo>
                    <a:pt x="1610" y="715"/>
                  </a:lnTo>
                  <a:lnTo>
                    <a:pt x="1" y="715"/>
                  </a:lnTo>
                  <a:cubicBezTo>
                    <a:pt x="835" y="2679"/>
                    <a:pt x="2880" y="4801"/>
                    <a:pt x="4514" y="6131"/>
                  </a:cubicBezTo>
                  <a:lnTo>
                    <a:pt x="4514" y="715"/>
                  </a:lnTo>
                  <a:lnTo>
                    <a:pt x="3754" y="715"/>
                  </a:lnTo>
                  <a:lnTo>
                    <a:pt x="2923" y="1961"/>
                  </a:lnTo>
                  <a:lnTo>
                    <a:pt x="2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914771" y="2812985"/>
              <a:ext cx="173650" cy="65250"/>
            </a:xfrm>
            <a:custGeom>
              <a:avLst/>
              <a:gdLst/>
              <a:ahLst/>
              <a:cxnLst/>
              <a:rect l="l" t="t" r="r" b="b"/>
              <a:pathLst>
                <a:path w="4942" h="1857" extrusionOk="0">
                  <a:moveTo>
                    <a:pt x="0" y="1"/>
                  </a:moveTo>
                  <a:lnTo>
                    <a:pt x="0" y="929"/>
                  </a:lnTo>
                  <a:lnTo>
                    <a:pt x="2290" y="929"/>
                  </a:lnTo>
                  <a:lnTo>
                    <a:pt x="3217" y="1857"/>
                  </a:lnTo>
                  <a:lnTo>
                    <a:pt x="4942" y="1857"/>
                  </a:lnTo>
                  <a:lnTo>
                    <a:pt x="4942" y="929"/>
                  </a:lnTo>
                  <a:lnTo>
                    <a:pt x="3270" y="929"/>
                  </a:lnTo>
                  <a:lnTo>
                    <a:pt x="2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914771" y="2867660"/>
              <a:ext cx="173650" cy="65285"/>
            </a:xfrm>
            <a:custGeom>
              <a:avLst/>
              <a:gdLst/>
              <a:ahLst/>
              <a:cxnLst/>
              <a:rect l="l" t="t" r="r" b="b"/>
              <a:pathLst>
                <a:path w="4942" h="1858" extrusionOk="0">
                  <a:moveTo>
                    <a:pt x="0" y="0"/>
                  </a:moveTo>
                  <a:lnTo>
                    <a:pt x="0" y="930"/>
                  </a:lnTo>
                  <a:lnTo>
                    <a:pt x="1981" y="930"/>
                  </a:lnTo>
                  <a:lnTo>
                    <a:pt x="2909" y="1858"/>
                  </a:lnTo>
                  <a:lnTo>
                    <a:pt x="4942" y="1858"/>
                  </a:lnTo>
                  <a:lnTo>
                    <a:pt x="4942" y="930"/>
                  </a:lnTo>
                  <a:lnTo>
                    <a:pt x="2961" y="930"/>
                  </a:lnTo>
                  <a:lnTo>
                    <a:pt x="2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1" name="Google Shape;321;p33"/>
          <p:cNvCxnSpPr/>
          <p:nvPr/>
        </p:nvCxnSpPr>
        <p:spPr>
          <a:xfrm>
            <a:off x="4572000" y="1578138"/>
            <a:ext cx="0" cy="3029700"/>
          </a:xfrm>
          <a:prstGeom prst="straightConnector1">
            <a:avLst/>
          </a:prstGeom>
          <a:noFill/>
          <a:ln w="19050" cap="flat" cmpd="sng">
            <a:solidFill>
              <a:schemeClr val="accent1"/>
            </a:solidFill>
            <a:prstDash val="solid"/>
            <a:round/>
            <a:headEnd type="none" w="med" len="med"/>
            <a:tailEnd type="none" w="med" len="med"/>
          </a:ln>
          <a:effectLst>
            <a:outerShdw blurRad="114300" dist="19050" dir="2640000" algn="bl" rotWithShape="0">
              <a:schemeClr val="accent1">
                <a:alpha val="76000"/>
              </a:schemeClr>
            </a:outerShdw>
          </a:effectLst>
        </p:spPr>
      </p:cxnSp>
      <p:grpSp>
        <p:nvGrpSpPr>
          <p:cNvPr id="2" name="Google Shape;370;p36">
            <a:extLst>
              <a:ext uri="{FF2B5EF4-FFF2-40B4-BE49-F238E27FC236}">
                <a16:creationId xmlns:a16="http://schemas.microsoft.com/office/drawing/2014/main" id="{E8B94F36-2F28-E684-6312-A7C1684339CE}"/>
              </a:ext>
            </a:extLst>
          </p:cNvPr>
          <p:cNvGrpSpPr/>
          <p:nvPr/>
        </p:nvGrpSpPr>
        <p:grpSpPr>
          <a:xfrm rot="5400000">
            <a:off x="594877" y="4857971"/>
            <a:ext cx="959680" cy="3741186"/>
            <a:chOff x="7557897" y="2608992"/>
            <a:chExt cx="429195" cy="1673160"/>
          </a:xfrm>
        </p:grpSpPr>
        <p:sp>
          <p:nvSpPr>
            <p:cNvPr id="3" name="Google Shape;371;p36">
              <a:extLst>
                <a:ext uri="{FF2B5EF4-FFF2-40B4-BE49-F238E27FC236}">
                  <a16:creationId xmlns:a16="http://schemas.microsoft.com/office/drawing/2014/main" id="{31BC5C6B-CEB1-6B76-9FE9-948A046C6DB1}"/>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372;p36">
              <a:extLst>
                <a:ext uri="{FF2B5EF4-FFF2-40B4-BE49-F238E27FC236}">
                  <a16:creationId xmlns:a16="http://schemas.microsoft.com/office/drawing/2014/main" id="{AE160921-8AA9-D42C-3780-81D511A1245C}"/>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373;p36">
              <a:extLst>
                <a:ext uri="{FF2B5EF4-FFF2-40B4-BE49-F238E27FC236}">
                  <a16:creationId xmlns:a16="http://schemas.microsoft.com/office/drawing/2014/main" id="{D26E6A54-F31A-3AC9-7104-7206120B64EE}"/>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grpSp>
        <p:nvGrpSpPr>
          <p:cNvPr id="370" name="Google Shape;370;p36"/>
          <p:cNvGrpSpPr/>
          <p:nvPr/>
        </p:nvGrpSpPr>
        <p:grpSpPr>
          <a:xfrm rot="5400000">
            <a:off x="6793563" y="-1154209"/>
            <a:ext cx="959680" cy="3741186"/>
            <a:chOff x="7557897" y="2608992"/>
            <a:chExt cx="429195" cy="1673160"/>
          </a:xfrm>
        </p:grpSpPr>
        <p:sp>
          <p:nvSpPr>
            <p:cNvPr id="371" name="Google Shape;371;p36"/>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36"/>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36"/>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6" name="Google Shape;386;p36"/>
          <p:cNvSpPr txBox="1">
            <a:spLocks noGrp="1"/>
          </p:cNvSpPr>
          <p:nvPr>
            <p:ph type="title" idx="6"/>
          </p:nvPr>
        </p:nvSpPr>
        <p:spPr>
          <a:xfrm>
            <a:off x="716550" y="647378"/>
            <a:ext cx="7710900"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i="0" u="none" strike="noStrike" dirty="0">
                <a:solidFill>
                  <a:srgbClr val="ECECEC"/>
                </a:solidFill>
                <a:effectLst/>
                <a:latin typeface="Times New Roman" panose="02020603050405020304" pitchFamily="18" charset="0"/>
                <a:cs typeface="Times New Roman" panose="02020603050405020304" pitchFamily="18" charset="0"/>
              </a:rPr>
              <a:t>Cryptographic </a:t>
            </a:r>
            <a:r>
              <a:rPr lang="en-US" b="1" i="0" u="none" strike="noStrike" dirty="0">
                <a:solidFill>
                  <a:schemeClr val="accent2">
                    <a:lumMod val="40000"/>
                    <a:lumOff val="60000"/>
                  </a:schemeClr>
                </a:solidFill>
                <a:effectLst/>
                <a:latin typeface="Times New Roman" panose="02020603050405020304" pitchFamily="18" charset="0"/>
                <a:cs typeface="Times New Roman" panose="02020603050405020304" pitchFamily="18" charset="0"/>
              </a:rPr>
              <a:t>Foundations</a:t>
            </a:r>
            <a:endParaRPr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2D612592-818A-7D47-D48C-C822F92E3C92}"/>
              </a:ext>
            </a:extLst>
          </p:cNvPr>
          <p:cNvSpPr>
            <a:spLocks noGrp="1"/>
          </p:cNvSpPr>
          <p:nvPr>
            <p:ph type="subTitle" idx="1"/>
          </p:nvPr>
        </p:nvSpPr>
        <p:spPr>
          <a:xfrm>
            <a:off x="200405" y="1382874"/>
            <a:ext cx="4480926" cy="3221126"/>
          </a:xfrm>
        </p:spPr>
        <p:txBody>
          <a:bodyPr/>
          <a:lstStyle/>
          <a:p>
            <a:r>
              <a:rPr lang="en-US" dirty="0"/>
              <a:t>     	 </a:t>
            </a:r>
            <a:r>
              <a:rPr lang="en-US" dirty="0" err="1">
                <a:latin typeface="Times New Roman" panose="02020603050405020304" pitchFamily="18" charset="0"/>
                <a:cs typeface="Times New Roman" panose="02020603050405020304" pitchFamily="18" charset="0"/>
              </a:rPr>
              <a:t>CryptoLockBox</a:t>
            </a:r>
            <a:r>
              <a:rPr lang="en-US" dirty="0">
                <a:latin typeface="Times New Roman" panose="02020603050405020304" pitchFamily="18" charset="0"/>
                <a:cs typeface="Times New Roman" panose="02020603050405020304" pitchFamily="18" charset="0"/>
              </a:rPr>
              <a:t> will be built on a solid foundation of cryptography, implementing AES encryption with 128/256-bit keys, guided by insights from the AES-focused paper. Furthermore, it will adopt a hybrid approach, combining AES with Fernet algorithm for enhanced security and data integrity. Leveraging the Fernet algorithm alongside AES, </a:t>
            </a:r>
            <a:r>
              <a:rPr lang="en-US" dirty="0" err="1">
                <a:latin typeface="Times New Roman" panose="02020603050405020304" pitchFamily="18" charset="0"/>
                <a:cs typeface="Times New Roman" panose="02020603050405020304" pitchFamily="18" charset="0"/>
              </a:rPr>
              <a:t>CryptoLockBox</a:t>
            </a:r>
            <a:r>
              <a:rPr lang="en-US" dirty="0">
                <a:latin typeface="Times New Roman" panose="02020603050405020304" pitchFamily="18" charset="0"/>
                <a:cs typeface="Times New Roman" panose="02020603050405020304" pitchFamily="18" charset="0"/>
              </a:rPr>
              <a:t> ensures a multi-layered approach to encryption and decryption, bolstering overall security measures within the system.</a:t>
            </a:r>
          </a:p>
        </p:txBody>
      </p:sp>
      <p:pic>
        <p:nvPicPr>
          <p:cNvPr id="14" name="Picture 13">
            <a:extLst>
              <a:ext uri="{FF2B5EF4-FFF2-40B4-BE49-F238E27FC236}">
                <a16:creationId xmlns:a16="http://schemas.microsoft.com/office/drawing/2014/main" id="{48088E08-847B-6060-6312-781E24EA2A11}"/>
              </a:ext>
            </a:extLst>
          </p:cNvPr>
          <p:cNvPicPr>
            <a:picLocks noChangeAspect="1"/>
          </p:cNvPicPr>
          <p:nvPr/>
        </p:nvPicPr>
        <p:blipFill>
          <a:blip r:embed="rId3"/>
          <a:stretch>
            <a:fillRect/>
          </a:stretch>
        </p:blipFill>
        <p:spPr>
          <a:xfrm>
            <a:off x="4927251" y="1885355"/>
            <a:ext cx="4016344" cy="205155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DB640E-E338-1619-067B-2271F1D51C8D}"/>
              </a:ext>
            </a:extLst>
          </p:cNvPr>
          <p:cNvSpPr>
            <a:spLocks noGrp="1"/>
          </p:cNvSpPr>
          <p:nvPr>
            <p:ph type="title" idx="6"/>
          </p:nvPr>
        </p:nvSpPr>
        <p:spPr/>
        <p:txBody>
          <a:bodyPr/>
          <a:lstStyle/>
          <a:p>
            <a:r>
              <a:rPr lang="en-US" dirty="0">
                <a:solidFill>
                  <a:schemeClr val="accent2">
                    <a:lumMod val="40000"/>
                    <a:lumOff val="60000"/>
                  </a:schemeClr>
                </a:solidFill>
                <a:latin typeface="Times New Roman" panose="02020603050405020304" pitchFamily="18" charset="0"/>
                <a:cs typeface="Times New Roman" panose="02020603050405020304" pitchFamily="18" charset="0"/>
              </a:rPr>
              <a:t>Why AES and Fernet?</a:t>
            </a:r>
            <a:r>
              <a:rPr lang="en-US" dirty="0"/>
              <a:t> </a:t>
            </a:r>
          </a:p>
        </p:txBody>
      </p:sp>
      <p:sp>
        <p:nvSpPr>
          <p:cNvPr id="10" name="TextBox 9">
            <a:extLst>
              <a:ext uri="{FF2B5EF4-FFF2-40B4-BE49-F238E27FC236}">
                <a16:creationId xmlns:a16="http://schemas.microsoft.com/office/drawing/2014/main" id="{63A1FB73-20E5-EC80-3C85-1223349F1137}"/>
              </a:ext>
            </a:extLst>
          </p:cNvPr>
          <p:cNvSpPr txBox="1"/>
          <p:nvPr/>
        </p:nvSpPr>
        <p:spPr>
          <a:xfrm>
            <a:off x="643798" y="1540698"/>
            <a:ext cx="7161257" cy="2062103"/>
          </a:xfrm>
          <a:prstGeom prst="rect">
            <a:avLst/>
          </a:prstGeom>
          <a:noFill/>
        </p:spPr>
        <p:txBody>
          <a:bodyPr wrap="square">
            <a:spAutoFit/>
          </a:bodyPr>
          <a:lstStyle/>
          <a:p>
            <a:r>
              <a:rPr lang="en-US" sz="1600" dirty="0">
                <a:solidFill>
                  <a:schemeClr val="tx1"/>
                </a:solidFill>
                <a:latin typeface="Times New Roman" panose="02020603050405020304" pitchFamily="18" charset="0"/>
                <a:cs typeface="Times New Roman" panose="02020603050405020304" pitchFamily="18" charset="0"/>
              </a:rPr>
              <a:t>AES and Fernet are chosen for </a:t>
            </a:r>
            <a:r>
              <a:rPr lang="en-US" sz="1600" dirty="0" err="1">
                <a:solidFill>
                  <a:schemeClr val="tx1"/>
                </a:solidFill>
                <a:latin typeface="Times New Roman" panose="02020603050405020304" pitchFamily="18" charset="0"/>
                <a:cs typeface="Times New Roman" panose="02020603050405020304" pitchFamily="18" charset="0"/>
              </a:rPr>
              <a:t>CryptoLockBox</a:t>
            </a:r>
            <a:r>
              <a:rPr lang="en-US" sz="1600" dirty="0">
                <a:solidFill>
                  <a:schemeClr val="tx1"/>
                </a:solidFill>
                <a:latin typeface="Times New Roman" panose="02020603050405020304" pitchFamily="18" charset="0"/>
                <a:cs typeface="Times New Roman" panose="02020603050405020304" pitchFamily="18" charset="0"/>
              </a:rPr>
              <a:t> due to their robust encryption and security features. AES's widespread adoption and ability to encrypt data with strong keys provide a solid foundation. Fernet's symmetric encryption scheme complements AES, ensuring each password is encrypted with unique keys, mitigating vulnerabilities. This integration guarantees data integrity across various endpoints, facilitating secure data transmission. Overall, AES and Fernet underscore </a:t>
            </a:r>
            <a:r>
              <a:rPr lang="en-US" sz="1600" dirty="0" err="1">
                <a:solidFill>
                  <a:schemeClr val="tx1"/>
                </a:solidFill>
                <a:latin typeface="Times New Roman" panose="02020603050405020304" pitchFamily="18" charset="0"/>
                <a:cs typeface="Times New Roman" panose="02020603050405020304" pitchFamily="18" charset="0"/>
              </a:rPr>
              <a:t>CryptoLockBox's</a:t>
            </a:r>
            <a:r>
              <a:rPr lang="en-US" sz="1600" dirty="0">
                <a:solidFill>
                  <a:schemeClr val="tx1"/>
                </a:solidFill>
                <a:latin typeface="Times New Roman" panose="02020603050405020304" pitchFamily="18" charset="0"/>
                <a:cs typeface="Times New Roman" panose="02020603050405020304" pitchFamily="18" charset="0"/>
              </a:rPr>
              <a:t> commitment to comprehensive security, both during transmission and storage, safeguarding passwords effectively.</a:t>
            </a:r>
          </a:p>
        </p:txBody>
      </p:sp>
    </p:spTree>
    <p:extLst>
      <p:ext uri="{BB962C8B-B14F-4D97-AF65-F5344CB8AC3E}">
        <p14:creationId xmlns:p14="http://schemas.microsoft.com/office/powerpoint/2010/main" val="139160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DEE5CC-A04D-529F-0F6D-87CC851B3AB1}"/>
              </a:ext>
            </a:extLst>
          </p:cNvPr>
          <p:cNvSpPr>
            <a:spLocks noGrp="1"/>
          </p:cNvSpPr>
          <p:nvPr>
            <p:ph type="title" idx="6"/>
          </p:nvPr>
        </p:nvSpPr>
        <p:spPr/>
        <p:txBody>
          <a:bodyPr/>
          <a:lstStyle/>
          <a:p>
            <a:r>
              <a:rPr lang="en-US" dirty="0"/>
              <a:t>Flowchart</a:t>
            </a:r>
          </a:p>
        </p:txBody>
      </p:sp>
      <p:pic>
        <p:nvPicPr>
          <p:cNvPr id="10" name="Picture 9">
            <a:extLst>
              <a:ext uri="{FF2B5EF4-FFF2-40B4-BE49-F238E27FC236}">
                <a16:creationId xmlns:a16="http://schemas.microsoft.com/office/drawing/2014/main" id="{435FCD02-A58A-C7A6-3F1A-97C34AC320A3}"/>
              </a:ext>
            </a:extLst>
          </p:cNvPr>
          <p:cNvPicPr>
            <a:picLocks noChangeAspect="1"/>
          </p:cNvPicPr>
          <p:nvPr/>
        </p:nvPicPr>
        <p:blipFill>
          <a:blip r:embed="rId2"/>
          <a:stretch>
            <a:fillRect/>
          </a:stretch>
        </p:blipFill>
        <p:spPr>
          <a:xfrm>
            <a:off x="1640221" y="0"/>
            <a:ext cx="7278701" cy="5143500"/>
          </a:xfrm>
          <a:prstGeom prst="rect">
            <a:avLst/>
          </a:prstGeom>
        </p:spPr>
      </p:pic>
    </p:spTree>
    <p:extLst>
      <p:ext uri="{BB962C8B-B14F-4D97-AF65-F5344CB8AC3E}">
        <p14:creationId xmlns:p14="http://schemas.microsoft.com/office/powerpoint/2010/main" val="304336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24" name="Google Shape;424;p37"/>
          <p:cNvGrpSpPr/>
          <p:nvPr/>
        </p:nvGrpSpPr>
        <p:grpSpPr>
          <a:xfrm rot="-5400000">
            <a:off x="681702" y="-823119"/>
            <a:ext cx="1182802" cy="2546215"/>
            <a:chOff x="7350442" y="2608992"/>
            <a:chExt cx="777239" cy="1673160"/>
          </a:xfrm>
        </p:grpSpPr>
        <p:sp>
          <p:nvSpPr>
            <p:cNvPr id="425" name="Google Shape;425;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3" name="Google Shape;433;p37"/>
          <p:cNvGrpSpPr/>
          <p:nvPr/>
        </p:nvGrpSpPr>
        <p:grpSpPr>
          <a:xfrm rot="5400000" flipH="1">
            <a:off x="7363145" y="-827538"/>
            <a:ext cx="1182802" cy="2555083"/>
            <a:chOff x="7350442" y="2608992"/>
            <a:chExt cx="777239" cy="1673160"/>
          </a:xfrm>
        </p:grpSpPr>
        <p:sp>
          <p:nvSpPr>
            <p:cNvPr id="434" name="Google Shape;434;p3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3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3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8" name="Google Shape;448;p37"/>
          <p:cNvSpPr txBox="1">
            <a:spLocks noGrp="1"/>
          </p:cNvSpPr>
          <p:nvPr>
            <p:ph type="title" idx="15"/>
          </p:nvPr>
        </p:nvSpPr>
        <p:spPr>
          <a:xfrm>
            <a:off x="-157894" y="461058"/>
            <a:ext cx="77040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b="1" i="0" u="none" strike="noStrike" dirty="0">
                <a:solidFill>
                  <a:srgbClr val="ECECEC"/>
                </a:solidFill>
                <a:effectLst/>
                <a:latin typeface="Times New Roman" panose="02020603050405020304" pitchFamily="18" charset="0"/>
                <a:cs typeface="Times New Roman" panose="02020603050405020304" pitchFamily="18" charset="0"/>
              </a:rPr>
              <a:t>The </a:t>
            </a:r>
            <a:r>
              <a:rPr lang="en-US" b="1" i="0" u="none" strike="noStrike" dirty="0">
                <a:solidFill>
                  <a:schemeClr val="accent2">
                    <a:lumMod val="40000"/>
                    <a:lumOff val="60000"/>
                  </a:schemeClr>
                </a:solidFill>
                <a:effectLst/>
                <a:latin typeface="Times New Roman" panose="02020603050405020304" pitchFamily="18" charset="0"/>
                <a:cs typeface="Times New Roman" panose="02020603050405020304" pitchFamily="18" charset="0"/>
              </a:rPr>
              <a:t>GUI</a:t>
            </a:r>
            <a:endParaRPr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BB10AF29-5180-479F-5F5B-1EFB4EDCE148}"/>
              </a:ext>
            </a:extLst>
          </p:cNvPr>
          <p:cNvSpPr>
            <a:spLocks noGrp="1"/>
          </p:cNvSpPr>
          <p:nvPr>
            <p:ph type="subTitle" idx="1"/>
          </p:nvPr>
        </p:nvSpPr>
        <p:spPr>
          <a:xfrm>
            <a:off x="500010" y="945141"/>
            <a:ext cx="4092402" cy="3934117"/>
          </a:xfrm>
        </p:spPr>
        <p:txBody>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Contents of GUI :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Buttons </a:t>
            </a:r>
            <a:r>
              <a:rPr lang="en-US" dirty="0">
                <a:latin typeface="Times New Roman" panose="02020603050405020304" pitchFamily="18" charset="0"/>
                <a:cs typeface="Times New Roman" panose="02020603050405020304" pitchFamily="18" charset="0"/>
              </a:rPr>
              <a:t>: Encrypt and decrypt button</a:t>
            </a:r>
          </a:p>
          <a:p>
            <a:r>
              <a:rPr lang="en-US" dirty="0">
                <a:latin typeface="Times New Roman" panose="02020603050405020304" pitchFamily="18" charset="0"/>
                <a:cs typeface="Times New Roman" panose="02020603050405020304" pitchFamily="18" charset="0"/>
              </a:rPr>
              <a:t>Password Generator </a:t>
            </a:r>
          </a:p>
          <a:p>
            <a:r>
              <a:rPr lang="en-US" dirty="0">
                <a:latin typeface="Times New Roman" panose="02020603050405020304" pitchFamily="18" charset="0"/>
                <a:cs typeface="Times New Roman" panose="02020603050405020304" pitchFamily="18" charset="0"/>
              </a:rPr>
              <a:t>Send By Email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Input fields and output fields :</a:t>
            </a:r>
          </a:p>
          <a:p>
            <a:r>
              <a:rPr lang="en-US" dirty="0">
                <a:latin typeface="Times New Roman" panose="02020603050405020304" pitchFamily="18" charset="0"/>
                <a:cs typeface="Times New Roman" panose="02020603050405020304" pitchFamily="18" charset="0"/>
              </a:rPr>
              <a:t>Enter a password </a:t>
            </a:r>
          </a:p>
          <a:p>
            <a:r>
              <a:rPr lang="en-US" dirty="0">
                <a:latin typeface="Times New Roman" panose="02020603050405020304" pitchFamily="18" charset="0"/>
                <a:cs typeface="Times New Roman" panose="02020603050405020304" pitchFamily="18" charset="0"/>
              </a:rPr>
              <a:t>Encrypted key</a:t>
            </a:r>
          </a:p>
          <a:p>
            <a:r>
              <a:rPr lang="en-US" dirty="0">
                <a:latin typeface="Times New Roman" panose="02020603050405020304" pitchFamily="18" charset="0"/>
                <a:cs typeface="Times New Roman" panose="02020603050405020304" pitchFamily="18" charset="0"/>
              </a:rPr>
              <a:t>Encrypted password</a:t>
            </a:r>
          </a:p>
          <a:p>
            <a:r>
              <a:rPr lang="en-US" dirty="0" err="1">
                <a:latin typeface="Times New Roman" panose="02020603050405020304" pitchFamily="18" charset="0"/>
                <a:cs typeface="Times New Roman" panose="02020603050405020304" pitchFamily="18" charset="0"/>
              </a:rPr>
              <a:t>Password_Length</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but we are planning to do the interface on the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for a better UX design and the ease of making it </a:t>
            </a:r>
          </a:p>
          <a:p>
            <a:endParaRPr lang="en-US" dirty="0">
              <a:latin typeface="Times New Roman" panose="02020603050405020304" pitchFamily="18" charset="0"/>
              <a:cs typeface="Times New Roman" panose="02020603050405020304" pitchFamily="18" charset="0"/>
            </a:endParaRPr>
          </a:p>
        </p:txBody>
      </p:sp>
      <p:pic>
        <p:nvPicPr>
          <p:cNvPr id="8" name="Picture 7" descr="A screenshot of a computer screen&#10;&#10;Description automatically generated">
            <a:extLst>
              <a:ext uri="{FF2B5EF4-FFF2-40B4-BE49-F238E27FC236}">
                <a16:creationId xmlns:a16="http://schemas.microsoft.com/office/drawing/2014/main" id="{AD9BF7A7-8055-10C5-3285-083D15E4A5B5}"/>
              </a:ext>
            </a:extLst>
          </p:cNvPr>
          <p:cNvPicPr>
            <a:picLocks noChangeAspect="1"/>
          </p:cNvPicPr>
          <p:nvPr/>
        </p:nvPicPr>
        <p:blipFill>
          <a:blip r:embed="rId3"/>
          <a:stretch>
            <a:fillRect/>
          </a:stretch>
        </p:blipFill>
        <p:spPr>
          <a:xfrm>
            <a:off x="3864777" y="1154901"/>
            <a:ext cx="5039599" cy="28759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744</Words>
  <Application>Microsoft Macintosh PowerPoint</Application>
  <PresentationFormat>On-screen Show (16:9)</PresentationFormat>
  <Paragraphs>80</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Roboto Condensed Light</vt:lpstr>
      <vt:lpstr>Times New Roman</vt:lpstr>
      <vt:lpstr>Oswald ExtraLight</vt:lpstr>
      <vt:lpstr>Calibri</vt:lpstr>
      <vt:lpstr>Oswald</vt:lpstr>
      <vt:lpstr>DM Sans</vt:lpstr>
      <vt:lpstr>Technology Project Proposal Minitheme by Slidesgo</vt:lpstr>
      <vt:lpstr>CryptoLockBox  A Password Security and Management Suite</vt:lpstr>
      <vt:lpstr>Project Outline</vt:lpstr>
      <vt:lpstr>CryptoLockBox</vt:lpstr>
      <vt:lpstr>Inspiration</vt:lpstr>
      <vt:lpstr>Core Features of CryptoLockBox</vt:lpstr>
      <vt:lpstr>Cryptographic Foundations</vt:lpstr>
      <vt:lpstr>Why AES and Fernet? </vt:lpstr>
      <vt:lpstr>Flowchart</vt:lpstr>
      <vt:lpstr>The GUI</vt:lpstr>
      <vt:lpstr>Functionality</vt:lpstr>
      <vt:lpstr>Functionality</vt:lpstr>
      <vt:lpstr>Functionality</vt:lpstr>
      <vt:lpstr>PowerPoint Presentation</vt:lpstr>
      <vt:lpstr>Future Enhancements</vt:lpstr>
      <vt:lpstr>Questions ?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CryptoLockBox  A Password Security and Management Suite</dc:title>
  <cp:lastModifiedBy>Rishitha Vemulapalli</cp:lastModifiedBy>
  <cp:revision>7</cp:revision>
  <dcterms:modified xsi:type="dcterms:W3CDTF">2024-04-27T00:28:39Z</dcterms:modified>
</cp:coreProperties>
</file>