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62" r:id="rId4"/>
    <p:sldId id="258" r:id="rId5"/>
    <p:sldId id="265" r:id="rId6"/>
    <p:sldId id="260" r:id="rId7"/>
    <p:sldId id="264" r:id="rId8"/>
    <p:sldId id="261" r:id="rId9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1"/>
      <p:bold r:id="rId12"/>
      <p:italic r:id="rId13"/>
      <p:boldItalic r:id="rId14"/>
    </p:embeddedFont>
    <p:embeddedFont>
      <p:font typeface="Times" panose="020206030504050203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de19a352e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8de19a352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de19a352e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8de19a352e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de19a352e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8de19a352e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de19a352e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8de19a352e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2787716" y="20717"/>
            <a:ext cx="3568570" cy="864394"/>
            <a:chOff x="0" y="-19050"/>
            <a:chExt cx="9516185" cy="2305050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9516185" cy="2286000"/>
            </a:xfrm>
            <a:custGeom>
              <a:avLst/>
              <a:gdLst/>
              <a:ahLst/>
              <a:cxnLst/>
              <a:rect l="l" t="t" r="r" b="b"/>
              <a:pathLst>
                <a:path w="9516185" h="2286000" extrusionOk="0">
                  <a:moveTo>
                    <a:pt x="0" y="0"/>
                  </a:moveTo>
                  <a:lnTo>
                    <a:pt x="9516185" y="0"/>
                  </a:lnTo>
                  <a:lnTo>
                    <a:pt x="9516185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31" name="Google Shape;131;p25"/>
            <p:cNvSpPr txBox="1"/>
            <p:nvPr/>
          </p:nvSpPr>
          <p:spPr>
            <a:xfrm>
              <a:off x="0" y="-19050"/>
              <a:ext cx="9516185" cy="2305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b="1" i="0" u="none" strike="noStrike" cap="none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INNOVASIA 2K25</a:t>
              </a:r>
              <a:endParaRPr sz="700"/>
            </a:p>
          </p:txBody>
        </p:sp>
      </p:grpSp>
      <p:sp>
        <p:nvSpPr>
          <p:cNvPr id="132" name="Google Shape;132;p25"/>
          <p:cNvSpPr txBox="1"/>
          <p:nvPr/>
        </p:nvSpPr>
        <p:spPr>
          <a:xfrm>
            <a:off x="3511646" y="1072478"/>
            <a:ext cx="1978430" cy="61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TITLE PAGE</a:t>
            </a:r>
            <a:endParaRPr sz="700" dirty="0"/>
          </a:p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14350" y="1472112"/>
            <a:ext cx="4247764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44500" marR="0" lvl="1" indent="-222250" algn="just" rtl="0">
              <a:lnSpc>
                <a:spcPct val="2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Title-</a:t>
            </a:r>
            <a:endParaRPr sz="700" dirty="0"/>
          </a:p>
          <a:p>
            <a:pPr marL="444500" marR="0" lvl="1" indent="-222250" algn="just" rtl="0">
              <a:lnSpc>
                <a:spcPct val="2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Theme-</a:t>
            </a:r>
            <a:endParaRPr sz="700" dirty="0"/>
          </a:p>
          <a:p>
            <a:pPr marL="444500" marR="0" lvl="1" indent="-222250" algn="just" rtl="0">
              <a:lnSpc>
                <a:spcPct val="2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Name-</a:t>
            </a:r>
            <a:r>
              <a:rPr lang="en-GB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GB" sz="2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NoName</a:t>
            </a:r>
            <a:r>
              <a:rPr lang="en-GB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2000" dirty="0"/>
          </a:p>
        </p:txBody>
      </p:sp>
      <p:sp>
        <p:nvSpPr>
          <p:cNvPr id="134" name="Google Shape;134;p25" descr="Vasavi College of Engineering"/>
          <p:cNvSpPr/>
          <p:nvPr/>
        </p:nvSpPr>
        <p:spPr>
          <a:xfrm>
            <a:off x="8199120" y="0"/>
            <a:ext cx="944880" cy="912971"/>
          </a:xfrm>
          <a:custGeom>
            <a:avLst/>
            <a:gdLst/>
            <a:ahLst/>
            <a:cxnLst/>
            <a:rect l="l" t="t" r="r" b="b"/>
            <a:pathLst>
              <a:path w="2519680" h="2434590" extrusionOk="0">
                <a:moveTo>
                  <a:pt x="0" y="0"/>
                </a:moveTo>
                <a:lnTo>
                  <a:pt x="2519680" y="0"/>
                </a:lnTo>
                <a:lnTo>
                  <a:pt x="2519680" y="2434590"/>
                </a:lnTo>
                <a:lnTo>
                  <a:pt x="0" y="2434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"/>
            </a:stretch>
          </a:blipFill>
          <a:ln>
            <a:noFill/>
          </a:ln>
        </p:spPr>
      </p:sp>
      <p:sp>
        <p:nvSpPr>
          <p:cNvPr id="135" name="Google Shape;135;p25"/>
          <p:cNvSpPr/>
          <p:nvPr/>
        </p:nvSpPr>
        <p:spPr>
          <a:xfrm>
            <a:off x="8000082" y="4159863"/>
            <a:ext cx="1143905" cy="983646"/>
          </a:xfrm>
          <a:custGeom>
            <a:avLst/>
            <a:gdLst/>
            <a:ahLst/>
            <a:cxnLst/>
            <a:rect l="l" t="t" r="r" b="b"/>
            <a:pathLst>
              <a:path w="3050413" h="2623058" extrusionOk="0">
                <a:moveTo>
                  <a:pt x="0" y="0"/>
                </a:moveTo>
                <a:lnTo>
                  <a:pt x="3050413" y="0"/>
                </a:lnTo>
                <a:lnTo>
                  <a:pt x="3050413" y="2623058"/>
                </a:lnTo>
                <a:lnTo>
                  <a:pt x="0" y="26230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146" b="-8143"/>
            </a:stretch>
          </a:blip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338E0-584D-77A9-A93B-405081CB291D}"/>
              </a:ext>
            </a:extLst>
          </p:cNvPr>
          <p:cNvSpPr txBox="1"/>
          <p:nvPr/>
        </p:nvSpPr>
        <p:spPr>
          <a:xfrm>
            <a:off x="2240273" y="2813824"/>
            <a:ext cx="2200507" cy="4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CFD60-98C8-F740-F878-9555AB4E0B4D}"/>
              </a:ext>
            </a:extLst>
          </p:cNvPr>
          <p:cNvSpPr txBox="1"/>
          <p:nvPr/>
        </p:nvSpPr>
        <p:spPr>
          <a:xfrm>
            <a:off x="2180238" y="2813824"/>
            <a:ext cx="2200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FINTECH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01E7F-4795-7FFA-DC88-9067EC858BE0}"/>
              </a:ext>
            </a:extLst>
          </p:cNvPr>
          <p:cNvSpPr txBox="1"/>
          <p:nvPr/>
        </p:nvSpPr>
        <p:spPr>
          <a:xfrm>
            <a:off x="4661210" y="1881264"/>
            <a:ext cx="4713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err="1"/>
              <a:t>SmartCollab</a:t>
            </a:r>
            <a:r>
              <a:rPr lang="en-IN" sz="1500" dirty="0"/>
              <a:t>-The Smart Collaboration Ecosystem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 txBox="1"/>
          <p:nvPr/>
        </p:nvSpPr>
        <p:spPr>
          <a:xfrm>
            <a:off x="2812075" y="73994"/>
            <a:ext cx="2797528" cy="712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GB" sz="2400" b="1" dirty="0">
                <a:latin typeface="Times"/>
                <a:ea typeface="Times"/>
                <a:cs typeface="Times"/>
                <a:sym typeface="Times"/>
              </a:rPr>
              <a:t>IDEA TITLE</a:t>
            </a:r>
            <a:endParaRPr lang="en-GB" sz="600" dirty="0"/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100"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F94070-119E-D3AC-5FA2-C8D907480BA1}"/>
              </a:ext>
            </a:extLst>
          </p:cNvPr>
          <p:cNvSpPr/>
          <p:nvPr/>
        </p:nvSpPr>
        <p:spPr>
          <a:xfrm>
            <a:off x="5744906" y="1385085"/>
            <a:ext cx="2733521" cy="111758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F8ADF4-99CC-33C7-A16F-373C31AE073B}"/>
              </a:ext>
            </a:extLst>
          </p:cNvPr>
          <p:cNvSpPr/>
          <p:nvPr/>
        </p:nvSpPr>
        <p:spPr>
          <a:xfrm>
            <a:off x="5295900" y="278656"/>
            <a:ext cx="2852614" cy="974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0E798-26E9-2921-4DFA-0E2F03B38857}"/>
              </a:ext>
            </a:extLst>
          </p:cNvPr>
          <p:cNvSpPr/>
          <p:nvPr/>
        </p:nvSpPr>
        <p:spPr>
          <a:xfrm>
            <a:off x="307136" y="2029385"/>
            <a:ext cx="2850935" cy="103766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9E8798-50C9-5A09-9D79-8AA86E63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52499" r="8125" b="8376"/>
          <a:stretch>
            <a:fillRect/>
          </a:stretch>
        </p:blipFill>
        <p:spPr>
          <a:xfrm>
            <a:off x="6304946" y="311064"/>
            <a:ext cx="1843568" cy="8979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C137429-5484-43AE-F8D1-511FEE216D9D}"/>
              </a:ext>
            </a:extLst>
          </p:cNvPr>
          <p:cNvSpPr txBox="1"/>
          <p:nvPr/>
        </p:nvSpPr>
        <p:spPr>
          <a:xfrm>
            <a:off x="5295900" y="376027"/>
            <a:ext cx="1067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Workspace Hub:</a:t>
            </a:r>
          </a:p>
          <a:p>
            <a:r>
              <a:rPr lang="en-US" sz="700" dirty="0"/>
              <a:t>Creates multiple collaborative workspaces where users can work together efficiently.</a:t>
            </a:r>
            <a:endParaRPr lang="en-IN" sz="7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337D66-4331-2FEE-8751-020B8EF05EB7}"/>
              </a:ext>
            </a:extLst>
          </p:cNvPr>
          <p:cNvSpPr txBox="1"/>
          <p:nvPr/>
        </p:nvSpPr>
        <p:spPr>
          <a:xfrm>
            <a:off x="400050" y="2076557"/>
            <a:ext cx="1659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Semantic search for precise answers: </a:t>
            </a:r>
            <a:r>
              <a:rPr lang="en-US" sz="700" dirty="0"/>
              <a:t>Lets users quickly query GitHub repos, notes, and meeting transcripts to find answers without reading all code — ideal for new contributors. </a:t>
            </a:r>
            <a:endParaRPr lang="en-IN" sz="7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05B9273-D480-302C-CC9B-44F9EA85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11" t="24260" r="16099" b="16140"/>
          <a:stretch>
            <a:fillRect/>
          </a:stretch>
        </p:blipFill>
        <p:spPr>
          <a:xfrm>
            <a:off x="2079502" y="2029385"/>
            <a:ext cx="985001" cy="88957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150FC0D-A653-1F5D-D4A1-832266C5894A}"/>
              </a:ext>
            </a:extLst>
          </p:cNvPr>
          <p:cNvSpPr/>
          <p:nvPr/>
        </p:nvSpPr>
        <p:spPr>
          <a:xfrm>
            <a:off x="578642" y="578147"/>
            <a:ext cx="2460054" cy="122992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pic>
        <p:nvPicPr>
          <p:cNvPr id="1029" name="Picture 5" descr="selected-image">
            <a:extLst>
              <a:ext uri="{FF2B5EF4-FFF2-40B4-BE49-F238E27FC236}">
                <a16:creationId xmlns:a16="http://schemas.microsoft.com/office/drawing/2014/main" id="{4B4442D2-7EEC-5BB6-06F0-1C58FB02E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" t="11411" r="4844" b="4978"/>
          <a:stretch>
            <a:fillRect/>
          </a:stretch>
        </p:blipFill>
        <p:spPr bwMode="auto">
          <a:xfrm>
            <a:off x="1912170" y="620272"/>
            <a:ext cx="990885" cy="10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D4F0888-5755-D06E-E846-B636E171C471}"/>
              </a:ext>
            </a:extLst>
          </p:cNvPr>
          <p:cNvSpPr txBox="1"/>
          <p:nvPr/>
        </p:nvSpPr>
        <p:spPr>
          <a:xfrm>
            <a:off x="626102" y="620272"/>
            <a:ext cx="126120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Integrates Google Meets: </a:t>
            </a:r>
            <a:r>
              <a:rPr lang="en-US" sz="700" dirty="0"/>
              <a:t>Integrated with AI-generated summaries and transcripts for absent members, automatically stored for future reference and context retrieval.</a:t>
            </a:r>
            <a:endParaRPr lang="en-IN" sz="7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F7C372-6A82-17B7-7A4F-A8B989268718}"/>
              </a:ext>
            </a:extLst>
          </p:cNvPr>
          <p:cNvSpPr/>
          <p:nvPr/>
        </p:nvSpPr>
        <p:spPr>
          <a:xfrm>
            <a:off x="3596634" y="1209038"/>
            <a:ext cx="1588399" cy="16717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/>
              <a:t>ContextIQ is a web platform where multiple users can create and manage multiple workspaces, linked directly to GitHub repositories via the GitHub API.</a:t>
            </a:r>
            <a:endParaRPr lang="en-IN" sz="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94FC2C-9C12-5D6A-1B28-C81D76BC5058}"/>
              </a:ext>
            </a:extLst>
          </p:cNvPr>
          <p:cNvSpPr/>
          <p:nvPr/>
        </p:nvSpPr>
        <p:spPr>
          <a:xfrm>
            <a:off x="4134208" y="3443861"/>
            <a:ext cx="2667874" cy="114544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6798E9D3-4CB8-83C5-D2F1-6B693BB94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4" t="11932" r="17105" b="35430"/>
          <a:stretch>
            <a:fillRect/>
          </a:stretch>
        </p:blipFill>
        <p:spPr bwMode="auto">
          <a:xfrm>
            <a:off x="5276902" y="3452772"/>
            <a:ext cx="1525180" cy="11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F94BABD-9ADB-DA92-C479-A201746E68D4}"/>
              </a:ext>
            </a:extLst>
          </p:cNvPr>
          <p:cNvSpPr txBox="1"/>
          <p:nvPr/>
        </p:nvSpPr>
        <p:spPr>
          <a:xfrm>
            <a:off x="4210839" y="3557130"/>
            <a:ext cx="1131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Integrates Notion</a:t>
            </a:r>
            <a:r>
              <a:rPr lang="en-US" sz="700" dirty="0"/>
              <a:t> for personalized and shared notes, keeping all workspace knowledge organized and can be used later.</a:t>
            </a:r>
            <a:endParaRPr lang="en-IN" sz="7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8C872F-EFF1-D905-0652-54D9D9FECBF1}"/>
              </a:ext>
            </a:extLst>
          </p:cNvPr>
          <p:cNvSpPr/>
          <p:nvPr/>
        </p:nvSpPr>
        <p:spPr>
          <a:xfrm>
            <a:off x="297741" y="3369545"/>
            <a:ext cx="2948571" cy="121991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56BD85BF-5901-5268-086B-D1FE62F91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1" t="21875" r="10002" b="26562"/>
          <a:stretch>
            <a:fillRect/>
          </a:stretch>
        </p:blipFill>
        <p:spPr bwMode="auto">
          <a:xfrm>
            <a:off x="1525496" y="3381154"/>
            <a:ext cx="1649781" cy="1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6FA1557-B309-D540-AA0C-826A0EAB372C}"/>
              </a:ext>
            </a:extLst>
          </p:cNvPr>
          <p:cNvSpPr txBox="1"/>
          <p:nvPr/>
        </p:nvSpPr>
        <p:spPr>
          <a:xfrm>
            <a:off x="327452" y="3426701"/>
            <a:ext cx="113171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/>
              <a:t>AI Summarization &amp; Action Extraction</a:t>
            </a:r>
            <a:r>
              <a:rPr lang="en-US" sz="700" b="1" dirty="0"/>
              <a:t>.</a:t>
            </a:r>
          </a:p>
          <a:p>
            <a:r>
              <a:rPr lang="en-US" sz="700" dirty="0"/>
              <a:t>Automatically extract </a:t>
            </a:r>
          </a:p>
          <a:p>
            <a:r>
              <a:rPr lang="en-US" sz="700" dirty="0"/>
              <a:t>key decisions such as </a:t>
            </a:r>
          </a:p>
          <a:p>
            <a:r>
              <a:rPr lang="en-US" sz="700" dirty="0"/>
              <a:t>Pending tasks</a:t>
            </a:r>
          </a:p>
          <a:p>
            <a:r>
              <a:rPr lang="en-US" sz="700" dirty="0"/>
              <a:t>Responsible members and deadlines</a:t>
            </a:r>
          </a:p>
          <a:p>
            <a:r>
              <a:rPr lang="en-US" sz="700" dirty="0"/>
              <a:t>Follow-up reminders</a:t>
            </a:r>
          </a:p>
          <a:p>
            <a:endParaRPr lang="en-IN" sz="7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4D39EF-A69D-9E67-BC7E-5EBAC4B7F6EF}"/>
              </a:ext>
            </a:extLst>
          </p:cNvPr>
          <p:cNvSpPr/>
          <p:nvPr/>
        </p:nvSpPr>
        <p:spPr>
          <a:xfrm>
            <a:off x="6858000" y="2611541"/>
            <a:ext cx="2118942" cy="100638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18BD675B-CF05-93FA-FC39-8D1412817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4" t="14845" r="11393" b="17548"/>
          <a:stretch>
            <a:fillRect/>
          </a:stretch>
        </p:blipFill>
        <p:spPr bwMode="auto">
          <a:xfrm>
            <a:off x="7189572" y="1384038"/>
            <a:ext cx="1297183" cy="111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1E450F3-8956-3692-A9BB-C033CEE941E0}"/>
              </a:ext>
            </a:extLst>
          </p:cNvPr>
          <p:cNvSpPr txBox="1"/>
          <p:nvPr/>
        </p:nvSpPr>
        <p:spPr>
          <a:xfrm>
            <a:off x="5829461" y="1451987"/>
            <a:ext cx="123292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Links each workspace to GitHub repositories</a:t>
            </a:r>
            <a:r>
              <a:rPr lang="en-US" sz="700" dirty="0"/>
              <a:t>, providing access to previous  code, commits, pull requests, and error logs and extracts data from that </a:t>
            </a:r>
            <a:endParaRPr lang="en-IN" sz="7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803520A-0CA6-CBBE-C111-C1EBF3EFF88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7546" t="11682" r="1857" b="-2497"/>
          <a:stretch>
            <a:fillRect/>
          </a:stretch>
        </p:blipFill>
        <p:spPr>
          <a:xfrm>
            <a:off x="8311317" y="2723261"/>
            <a:ext cx="640236" cy="7295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5F5A92-DA99-350A-BD80-0369405FE387}"/>
              </a:ext>
            </a:extLst>
          </p:cNvPr>
          <p:cNvSpPr txBox="1"/>
          <p:nvPr/>
        </p:nvSpPr>
        <p:spPr>
          <a:xfrm>
            <a:off x="6866500" y="2613836"/>
            <a:ext cx="1525180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/>
              <a:t>Smart Onboarding:</a:t>
            </a:r>
            <a:r>
              <a:rPr lang="en-US" sz="700" dirty="0"/>
              <a:t> </a:t>
            </a:r>
          </a:p>
          <a:p>
            <a:r>
              <a:rPr lang="en-US" sz="700" dirty="0"/>
              <a:t>AI guides new contributors through personalized learning paths, helping them quickly understand past discussions, team roles, and project preferences</a:t>
            </a:r>
            <a:endParaRPr lang="en-IN" sz="7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61AD98-92F1-9EF1-D6AE-210250E70756}"/>
              </a:ext>
            </a:extLst>
          </p:cNvPr>
          <p:cNvCxnSpPr>
            <a:stCxn id="47" idx="1"/>
            <a:endCxn id="46" idx="3"/>
          </p:cNvCxnSpPr>
          <p:nvPr/>
        </p:nvCxnSpPr>
        <p:spPr>
          <a:xfrm flipH="1" flipV="1">
            <a:off x="3038696" y="1193108"/>
            <a:ext cx="790554" cy="26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1386D-82CC-57DA-7A08-21C3430583C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776694" y="745359"/>
            <a:ext cx="519206" cy="56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8436AA-D42A-F250-60A6-21C136D72713}"/>
              </a:ext>
            </a:extLst>
          </p:cNvPr>
          <p:cNvCxnSpPr>
            <a:stCxn id="47" idx="2"/>
          </p:cNvCxnSpPr>
          <p:nvPr/>
        </p:nvCxnSpPr>
        <p:spPr>
          <a:xfrm flipH="1">
            <a:off x="3158070" y="2044917"/>
            <a:ext cx="438564" cy="26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612262D8-E33A-320D-0D51-B2FD91C401B2}"/>
              </a:ext>
            </a:extLst>
          </p:cNvPr>
          <p:cNvCxnSpPr>
            <a:stCxn id="47" idx="6"/>
          </p:cNvCxnSpPr>
          <p:nvPr/>
        </p:nvCxnSpPr>
        <p:spPr>
          <a:xfrm flipV="1">
            <a:off x="5185033" y="2044916"/>
            <a:ext cx="5598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4818B45B-188F-B1A0-6E2C-1F47BEC43185}"/>
              </a:ext>
            </a:extLst>
          </p:cNvPr>
          <p:cNvCxnSpPr/>
          <p:nvPr/>
        </p:nvCxnSpPr>
        <p:spPr>
          <a:xfrm flipH="1">
            <a:off x="3246312" y="2723261"/>
            <a:ext cx="716088" cy="114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C608086B-301E-6FE5-C691-C87CA0D7BD0C}"/>
              </a:ext>
            </a:extLst>
          </p:cNvPr>
          <p:cNvCxnSpPr>
            <a:stCxn id="47" idx="4"/>
          </p:cNvCxnSpPr>
          <p:nvPr/>
        </p:nvCxnSpPr>
        <p:spPr>
          <a:xfrm>
            <a:off x="4390833" y="2880795"/>
            <a:ext cx="645464" cy="54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806DD7AF-94C1-78B2-DA5A-6FF60DC2EB2F}"/>
              </a:ext>
            </a:extLst>
          </p:cNvPr>
          <p:cNvCxnSpPr>
            <a:cxnSpLocks/>
            <a:stCxn id="47" idx="5"/>
            <a:endCxn id="29" idx="1"/>
          </p:cNvCxnSpPr>
          <p:nvPr/>
        </p:nvCxnSpPr>
        <p:spPr>
          <a:xfrm>
            <a:off x="4952417" y="2635972"/>
            <a:ext cx="1914083" cy="4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45;p26">
            <a:extLst>
              <a:ext uri="{FF2B5EF4-FFF2-40B4-BE49-F238E27FC236}">
                <a16:creationId xmlns:a16="http://schemas.microsoft.com/office/drawing/2014/main" id="{FD1A5247-2A63-BD5D-3EB9-A71D2277A29A}"/>
              </a:ext>
            </a:extLst>
          </p:cNvPr>
          <p:cNvSpPr/>
          <p:nvPr/>
        </p:nvSpPr>
        <p:spPr>
          <a:xfrm>
            <a:off x="8274205" y="4341541"/>
            <a:ext cx="869782" cy="801968"/>
          </a:xfrm>
          <a:custGeom>
            <a:avLst/>
            <a:gdLst/>
            <a:ahLst/>
            <a:cxnLst/>
            <a:rect l="l" t="t" r="r" b="b"/>
            <a:pathLst>
              <a:path w="3050413" h="2623058" extrusionOk="0">
                <a:moveTo>
                  <a:pt x="0" y="0"/>
                </a:moveTo>
                <a:lnTo>
                  <a:pt x="3050413" y="0"/>
                </a:lnTo>
                <a:lnTo>
                  <a:pt x="3050413" y="2623058"/>
                </a:lnTo>
                <a:lnTo>
                  <a:pt x="0" y="26230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8146" b="-8143"/>
            </a:stretch>
          </a:blipFill>
          <a:ln>
            <a:noFill/>
          </a:ln>
        </p:spPr>
      </p:sp>
      <p:sp>
        <p:nvSpPr>
          <p:cNvPr id="18" name="Google Shape;144;p26" descr="Vasavi College of Engineering">
            <a:extLst>
              <a:ext uri="{FF2B5EF4-FFF2-40B4-BE49-F238E27FC236}">
                <a16:creationId xmlns:a16="http://schemas.microsoft.com/office/drawing/2014/main" id="{415EAC20-8D52-7C09-027F-C4BFDB0F9798}"/>
              </a:ext>
            </a:extLst>
          </p:cNvPr>
          <p:cNvSpPr/>
          <p:nvPr/>
        </p:nvSpPr>
        <p:spPr>
          <a:xfrm>
            <a:off x="8236656" y="10673"/>
            <a:ext cx="944880" cy="912971"/>
          </a:xfrm>
          <a:custGeom>
            <a:avLst/>
            <a:gdLst/>
            <a:ahLst/>
            <a:cxnLst/>
            <a:rect l="l" t="t" r="r" b="b"/>
            <a:pathLst>
              <a:path w="2519680" h="2434590" extrusionOk="0">
                <a:moveTo>
                  <a:pt x="0" y="0"/>
                </a:moveTo>
                <a:lnTo>
                  <a:pt x="2519680" y="0"/>
                </a:lnTo>
                <a:lnTo>
                  <a:pt x="2519680" y="2434590"/>
                </a:lnTo>
                <a:lnTo>
                  <a:pt x="0" y="2434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-53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7"/>
          <p:cNvGrpSpPr/>
          <p:nvPr/>
        </p:nvGrpSpPr>
        <p:grpSpPr>
          <a:xfrm>
            <a:off x="457200" y="-46435"/>
            <a:ext cx="8229600" cy="867966"/>
            <a:chOff x="0" y="-28575"/>
            <a:chExt cx="21945600" cy="2314575"/>
          </a:xfrm>
        </p:grpSpPr>
        <p:sp>
          <p:nvSpPr>
            <p:cNvPr id="151" name="Google Shape;151;p27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 extrusionOk="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52" name="Google Shape;152;p27"/>
            <p:cNvSpPr txBox="1"/>
            <p:nvPr/>
          </p:nvSpPr>
          <p:spPr>
            <a:xfrm>
              <a:off x="0" y="-28575"/>
              <a:ext cx="21945600" cy="2314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 i="0" u="none" strike="noStrike" cap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TECHNICAL APPROACH</a:t>
              </a:r>
              <a:endParaRPr sz="700"/>
            </a:p>
          </p:txBody>
        </p:sp>
      </p:grpSp>
      <p:sp>
        <p:nvSpPr>
          <p:cNvPr id="154" name="Google Shape;154;p27" descr="Vasavi College of Engineering"/>
          <p:cNvSpPr/>
          <p:nvPr/>
        </p:nvSpPr>
        <p:spPr>
          <a:xfrm>
            <a:off x="8199120" y="0"/>
            <a:ext cx="944880" cy="912971"/>
          </a:xfrm>
          <a:custGeom>
            <a:avLst/>
            <a:gdLst/>
            <a:ahLst/>
            <a:cxnLst/>
            <a:rect l="l" t="t" r="r" b="b"/>
            <a:pathLst>
              <a:path w="2519680" h="2434590" extrusionOk="0">
                <a:moveTo>
                  <a:pt x="0" y="0"/>
                </a:moveTo>
                <a:lnTo>
                  <a:pt x="2519680" y="0"/>
                </a:lnTo>
                <a:lnTo>
                  <a:pt x="2519680" y="2434590"/>
                </a:lnTo>
                <a:lnTo>
                  <a:pt x="0" y="2434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"/>
            </a:stretch>
          </a:blipFill>
          <a:ln>
            <a:noFill/>
          </a:ln>
        </p:spPr>
      </p:sp>
      <p:sp>
        <p:nvSpPr>
          <p:cNvPr id="155" name="Google Shape;155;p27"/>
          <p:cNvSpPr/>
          <p:nvPr/>
        </p:nvSpPr>
        <p:spPr>
          <a:xfrm>
            <a:off x="8199107" y="4275543"/>
            <a:ext cx="944880" cy="867966"/>
          </a:xfrm>
          <a:custGeom>
            <a:avLst/>
            <a:gdLst/>
            <a:ahLst/>
            <a:cxnLst/>
            <a:rect l="l" t="t" r="r" b="b"/>
            <a:pathLst>
              <a:path w="3050413" h="2623058" extrusionOk="0">
                <a:moveTo>
                  <a:pt x="0" y="0"/>
                </a:moveTo>
                <a:lnTo>
                  <a:pt x="3050413" y="0"/>
                </a:lnTo>
                <a:lnTo>
                  <a:pt x="3050413" y="2623058"/>
                </a:lnTo>
                <a:lnTo>
                  <a:pt x="0" y="26230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146" b="-8143"/>
            </a:stretch>
          </a:blip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BF805-6EF9-3C7D-D6CD-38327A130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44" y="821531"/>
            <a:ext cx="4119016" cy="411901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6C0FE-49E1-3C98-CCE8-19BA6F1C5143}"/>
              </a:ext>
            </a:extLst>
          </p:cNvPr>
          <p:cNvSpPr/>
          <p:nvPr/>
        </p:nvSpPr>
        <p:spPr>
          <a:xfrm>
            <a:off x="5048533" y="901571"/>
            <a:ext cx="295134" cy="260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1D0B8A-C999-583D-D73C-5EFF3EA1B530}"/>
              </a:ext>
            </a:extLst>
          </p:cNvPr>
          <p:cNvSpPr/>
          <p:nvPr/>
        </p:nvSpPr>
        <p:spPr>
          <a:xfrm>
            <a:off x="5048533" y="1641396"/>
            <a:ext cx="295134" cy="260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7D5B0F-D124-2E3B-FB4F-3854EB1B55BB}"/>
              </a:ext>
            </a:extLst>
          </p:cNvPr>
          <p:cNvSpPr/>
          <p:nvPr/>
        </p:nvSpPr>
        <p:spPr>
          <a:xfrm>
            <a:off x="5048533" y="2490745"/>
            <a:ext cx="295134" cy="260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EA1156-7060-262F-DA58-410D2E4DC5BE}"/>
              </a:ext>
            </a:extLst>
          </p:cNvPr>
          <p:cNvSpPr/>
          <p:nvPr/>
        </p:nvSpPr>
        <p:spPr>
          <a:xfrm>
            <a:off x="5048533" y="4034841"/>
            <a:ext cx="274316" cy="260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07113-051D-A2F5-7AAD-6BC646FE85E0}"/>
              </a:ext>
            </a:extLst>
          </p:cNvPr>
          <p:cNvSpPr/>
          <p:nvPr/>
        </p:nvSpPr>
        <p:spPr>
          <a:xfrm>
            <a:off x="5048533" y="3302688"/>
            <a:ext cx="274316" cy="260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6AC10D-1BCB-9E2A-90C7-326D0611F5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196100" y="1161767"/>
            <a:ext cx="0" cy="47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60B54A-6C1F-EA87-51E3-9051FD0CD3C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196100" y="1901592"/>
            <a:ext cx="0" cy="58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205265-D225-70E5-3ECF-4509E5E20C7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185691" y="2750941"/>
            <a:ext cx="10409" cy="55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8F67B0-3804-0476-B143-4DD740E20BED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185691" y="3562884"/>
            <a:ext cx="0" cy="47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5BBFD6-6165-7F15-D302-DB01021C9D80}"/>
              </a:ext>
            </a:extLst>
          </p:cNvPr>
          <p:cNvCxnSpPr>
            <a:stCxn id="4" idx="3"/>
          </p:cNvCxnSpPr>
          <p:nvPr/>
        </p:nvCxnSpPr>
        <p:spPr>
          <a:xfrm>
            <a:off x="5343667" y="1031669"/>
            <a:ext cx="40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90777C-E893-56A6-9D4E-381CAC740347}"/>
              </a:ext>
            </a:extLst>
          </p:cNvPr>
          <p:cNvCxnSpPr/>
          <p:nvPr/>
        </p:nvCxnSpPr>
        <p:spPr>
          <a:xfrm>
            <a:off x="5343667" y="1780789"/>
            <a:ext cx="40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93B7E-4E1B-13F0-501F-118ED399A72C}"/>
              </a:ext>
            </a:extLst>
          </p:cNvPr>
          <p:cNvCxnSpPr/>
          <p:nvPr/>
        </p:nvCxnSpPr>
        <p:spPr>
          <a:xfrm>
            <a:off x="5343667" y="2620843"/>
            <a:ext cx="40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2BA3E-856B-9CC4-F9BA-BEF7A3B5F994}"/>
              </a:ext>
            </a:extLst>
          </p:cNvPr>
          <p:cNvCxnSpPr/>
          <p:nvPr/>
        </p:nvCxnSpPr>
        <p:spPr>
          <a:xfrm>
            <a:off x="5343667" y="3432786"/>
            <a:ext cx="40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5249DC-1FCE-C58E-40D1-6C58F12B334D}"/>
              </a:ext>
            </a:extLst>
          </p:cNvPr>
          <p:cNvCxnSpPr/>
          <p:nvPr/>
        </p:nvCxnSpPr>
        <p:spPr>
          <a:xfrm>
            <a:off x="5343667" y="4164939"/>
            <a:ext cx="40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B4FE9-8148-EE96-DB46-E98EE7110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5EF098B-E1E7-3D76-DA39-135BA4ABFF11}"/>
              </a:ext>
            </a:extLst>
          </p:cNvPr>
          <p:cNvSpPr txBox="1"/>
          <p:nvPr/>
        </p:nvSpPr>
        <p:spPr>
          <a:xfrm>
            <a:off x="0" y="256342"/>
            <a:ext cx="9144000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200" dirty="0">
                <a:latin typeface="Press Start 2P"/>
                <a:ea typeface="Press Start 2P"/>
                <a:cs typeface="Press Start 2P"/>
                <a:sym typeface="Press Start 2P"/>
              </a:rPr>
              <a:t>Challenges &amp; Future Scope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7B97E1-86AC-4F89-986B-A56FDA05F61F}"/>
              </a:ext>
            </a:extLst>
          </p:cNvPr>
          <p:cNvSpPr/>
          <p:nvPr/>
        </p:nvSpPr>
        <p:spPr>
          <a:xfrm>
            <a:off x="5030876" y="1133087"/>
            <a:ext cx="3627351" cy="5336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750" dirty="0"/>
              <a:t>FEASIBILITY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72911414-8E27-5DA7-9456-4C05D74CF61B}"/>
              </a:ext>
            </a:extLst>
          </p:cNvPr>
          <p:cNvSpPr/>
          <p:nvPr/>
        </p:nvSpPr>
        <p:spPr>
          <a:xfrm>
            <a:off x="5011689" y="2266421"/>
            <a:ext cx="987921" cy="415783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000" dirty="0"/>
              <a:t>Technical Feasibility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33B7C5C-9807-86D4-A379-E5AFAA799BFD}"/>
              </a:ext>
            </a:extLst>
          </p:cNvPr>
          <p:cNvSpPr/>
          <p:nvPr/>
        </p:nvSpPr>
        <p:spPr>
          <a:xfrm>
            <a:off x="6472592" y="2723747"/>
            <a:ext cx="1081111" cy="391994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000" dirty="0"/>
              <a:t>Operational Feasibility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8AFAACD-E089-8BDC-0EFE-E098BB153CE4}"/>
              </a:ext>
            </a:extLst>
          </p:cNvPr>
          <p:cNvSpPr/>
          <p:nvPr/>
        </p:nvSpPr>
        <p:spPr>
          <a:xfrm>
            <a:off x="7731135" y="3415698"/>
            <a:ext cx="1223989" cy="391994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1000" dirty="0"/>
              <a:t>Economic Feasibility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E5FBFE-C41A-1FDA-3A0F-915615AAC6AE}"/>
              </a:ext>
            </a:extLst>
          </p:cNvPr>
          <p:cNvSpPr/>
          <p:nvPr/>
        </p:nvSpPr>
        <p:spPr>
          <a:xfrm>
            <a:off x="5011689" y="2698835"/>
            <a:ext cx="1207503" cy="1042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-&gt;AI-driven task assignment </a:t>
            </a:r>
          </a:p>
          <a:p>
            <a:pPr algn="ctr"/>
            <a:r>
              <a:rPr lang="en-US" sz="700"/>
              <a:t>-&gt;code review suggestions</a:t>
            </a:r>
            <a:endParaRPr lang="en-US" sz="700">
              <a:ea typeface="Calibri"/>
              <a:cs typeface="Calibri"/>
            </a:endParaRPr>
          </a:p>
          <a:p>
            <a:pPr algn="ctr"/>
            <a:r>
              <a:rPr lang="en-US" sz="700"/>
              <a:t>-&gt;Cross-repository</a:t>
            </a:r>
            <a:r>
              <a:rPr lang="en-US" sz="700">
                <a:ea typeface="+mn-lt"/>
                <a:cs typeface="+mn-lt"/>
              </a:rPr>
              <a:t> analytics dashboard</a:t>
            </a:r>
            <a:endParaRPr lang="en-US" sz="700"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BFDB46-CC61-E372-1DBB-2682387A050E}"/>
              </a:ext>
            </a:extLst>
          </p:cNvPr>
          <p:cNvSpPr/>
          <p:nvPr/>
        </p:nvSpPr>
        <p:spPr>
          <a:xfrm>
            <a:off x="7731135" y="3809443"/>
            <a:ext cx="1282342" cy="10356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endParaRPr lang="en-US" sz="700"/>
          </a:p>
          <a:p>
            <a:pPr algn="ctr"/>
            <a:r>
              <a:rPr lang="en-US" sz="700"/>
              <a:t>-&gt;Marketplace Integrations with other tools (e.g. Figma) to expand ecosystem reach</a:t>
            </a:r>
            <a:endParaRPr lang="en-US" sz="700">
              <a:ea typeface="Calibri"/>
              <a:cs typeface="Calibri"/>
            </a:endParaRPr>
          </a:p>
          <a:p>
            <a:pPr algn="ctr"/>
            <a:r>
              <a:rPr lang="en-US" sz="700"/>
              <a:t>-&gt;Advanced</a:t>
            </a:r>
            <a:r>
              <a:rPr lang="en-US" sz="700">
                <a:ea typeface="+mn-lt"/>
                <a:cs typeface="+mn-lt"/>
              </a:rPr>
              <a:t> knowledge graph linking code, docs</a:t>
            </a:r>
            <a:endParaRPr lang="en-US" sz="700">
              <a:ea typeface="Calibri"/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F9265F-9BED-2201-D52C-F7E39059530E}"/>
              </a:ext>
            </a:extLst>
          </p:cNvPr>
          <p:cNvSpPr/>
          <p:nvPr/>
        </p:nvSpPr>
        <p:spPr>
          <a:xfrm>
            <a:off x="6472476" y="3129086"/>
            <a:ext cx="1146272" cy="8588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700"/>
              <a:t>-&gt;Personalized learning recommendations</a:t>
            </a:r>
          </a:p>
          <a:p>
            <a:pPr algn="ctr"/>
            <a:r>
              <a:rPr lang="en-US" sz="700"/>
              <a:t>-&gt;Mobile</a:t>
            </a:r>
            <a:r>
              <a:rPr lang="en-US" sz="700">
                <a:ea typeface="+mn-lt"/>
                <a:cs typeface="+mn-lt"/>
              </a:rPr>
              <a:t> and tablet support for on-the-go collaboration</a:t>
            </a:r>
            <a:endParaRPr lang="en-US" sz="700">
              <a:ea typeface="Calibri"/>
              <a:cs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7B72ED-B94E-742F-6362-D42A47D419C8}"/>
              </a:ext>
            </a:extLst>
          </p:cNvPr>
          <p:cNvCxnSpPr/>
          <p:nvPr/>
        </p:nvCxnSpPr>
        <p:spPr>
          <a:xfrm>
            <a:off x="5533639" y="1681840"/>
            <a:ext cx="1362" cy="525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77039C-72EC-80C7-742C-4BD24402F689}"/>
              </a:ext>
            </a:extLst>
          </p:cNvPr>
          <p:cNvCxnSpPr/>
          <p:nvPr/>
        </p:nvCxnSpPr>
        <p:spPr>
          <a:xfrm>
            <a:off x="6912843" y="1675068"/>
            <a:ext cx="17006" cy="100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2AA545-7419-F527-4855-0984DBBEDF07}"/>
              </a:ext>
            </a:extLst>
          </p:cNvPr>
          <p:cNvCxnSpPr/>
          <p:nvPr/>
        </p:nvCxnSpPr>
        <p:spPr>
          <a:xfrm>
            <a:off x="8239293" y="1658062"/>
            <a:ext cx="8504" cy="175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Internal Storage 30">
            <a:extLst>
              <a:ext uri="{FF2B5EF4-FFF2-40B4-BE49-F238E27FC236}">
                <a16:creationId xmlns:a16="http://schemas.microsoft.com/office/drawing/2014/main" id="{C931E354-ACDF-12F8-1240-247FE0144665}"/>
              </a:ext>
            </a:extLst>
          </p:cNvPr>
          <p:cNvSpPr/>
          <p:nvPr/>
        </p:nvSpPr>
        <p:spPr>
          <a:xfrm>
            <a:off x="632050" y="1094421"/>
            <a:ext cx="2060561" cy="1477329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8F741B-AA95-F400-C0DC-55D5B3A551BF}"/>
              </a:ext>
            </a:extLst>
          </p:cNvPr>
          <p:cNvSpPr txBox="1"/>
          <p:nvPr/>
        </p:nvSpPr>
        <p:spPr>
          <a:xfrm>
            <a:off x="863536" y="1428871"/>
            <a:ext cx="2019212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700" b="1" dirty="0"/>
              <a:t>Providing personalized onboarding for users with diverse experience levels</a:t>
            </a:r>
          </a:p>
          <a:p>
            <a:pPr>
              <a:buNone/>
            </a:pPr>
            <a:r>
              <a:rPr lang="en-US" sz="700" dirty="0"/>
              <a:t>Strategy: Leverage AI-driven assessments to gauge experience and deliver customized tutorials, guided workflows, and contextual recommendations for faster and more effective onboarding.</a:t>
            </a:r>
          </a:p>
        </p:txBody>
      </p:sp>
      <p:sp>
        <p:nvSpPr>
          <p:cNvPr id="32" name="Flowchart: Internal Storage 31">
            <a:extLst>
              <a:ext uri="{FF2B5EF4-FFF2-40B4-BE49-F238E27FC236}">
                <a16:creationId xmlns:a16="http://schemas.microsoft.com/office/drawing/2014/main" id="{6DF0F0C0-B195-1F22-4007-05AB18B59AD6}"/>
              </a:ext>
            </a:extLst>
          </p:cNvPr>
          <p:cNvSpPr/>
          <p:nvPr/>
        </p:nvSpPr>
        <p:spPr>
          <a:xfrm>
            <a:off x="2883719" y="1108317"/>
            <a:ext cx="1887202" cy="1538513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Internal Storage 37">
            <a:extLst>
              <a:ext uri="{FF2B5EF4-FFF2-40B4-BE49-F238E27FC236}">
                <a16:creationId xmlns:a16="http://schemas.microsoft.com/office/drawing/2014/main" id="{927BAC86-8100-D6FF-3AFE-6B43DF4D267C}"/>
              </a:ext>
            </a:extLst>
          </p:cNvPr>
          <p:cNvSpPr/>
          <p:nvPr/>
        </p:nvSpPr>
        <p:spPr>
          <a:xfrm>
            <a:off x="2882103" y="3080792"/>
            <a:ext cx="1887202" cy="14538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Internal Storage 38">
            <a:extLst>
              <a:ext uri="{FF2B5EF4-FFF2-40B4-BE49-F238E27FC236}">
                <a16:creationId xmlns:a16="http://schemas.microsoft.com/office/drawing/2014/main" id="{D7D967AB-4687-C51C-4EBA-C3D8FE5BE156}"/>
              </a:ext>
            </a:extLst>
          </p:cNvPr>
          <p:cNvSpPr/>
          <p:nvPr/>
        </p:nvSpPr>
        <p:spPr>
          <a:xfrm>
            <a:off x="653893" y="3069027"/>
            <a:ext cx="1917938" cy="1477329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DDF689-7CCE-1BC6-7C92-713837A26D0E}"/>
              </a:ext>
            </a:extLst>
          </p:cNvPr>
          <p:cNvSpPr txBox="1"/>
          <p:nvPr/>
        </p:nvSpPr>
        <p:spPr>
          <a:xfrm>
            <a:off x="3117872" y="1327311"/>
            <a:ext cx="15025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700" b="1" dirty="0"/>
              <a:t>Providing personalized onboarding for users with diverse experience levels</a:t>
            </a:r>
          </a:p>
          <a:p>
            <a:pPr>
              <a:buNone/>
            </a:pPr>
            <a:r>
              <a:rPr lang="en-US" sz="700" dirty="0"/>
              <a:t>Strategy: Leverage AI-driven assessments to gauge experience and deliver customized tutorials, guided workflows, and contextual recommendations for faster and more effective onboarding.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320B3-4E4C-DD48-3138-FC1AB7E75291}"/>
              </a:ext>
            </a:extLst>
          </p:cNvPr>
          <p:cNvSpPr txBox="1"/>
          <p:nvPr/>
        </p:nvSpPr>
        <p:spPr>
          <a:xfrm>
            <a:off x="908974" y="3326169"/>
            <a:ext cx="16333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800" b="1" dirty="0"/>
              <a:t>Challenge: Managing large-scale repositories and multiple contributors efficiently</a:t>
            </a:r>
          </a:p>
          <a:p>
            <a:pPr>
              <a:buNone/>
            </a:pPr>
            <a:r>
              <a:rPr lang="en-IN" sz="800" dirty="0"/>
              <a:t>Strategy: Adopt modular system design, enforce version control best practices, and use automated CI/CD pipelines to streamline integration and minimize conflicts.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B044C-F5D2-9DB8-CF45-E89244093C22}"/>
              </a:ext>
            </a:extLst>
          </p:cNvPr>
          <p:cNvSpPr txBox="1"/>
          <p:nvPr/>
        </p:nvSpPr>
        <p:spPr>
          <a:xfrm>
            <a:off x="3114531" y="3390751"/>
            <a:ext cx="1838805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700" b="1" dirty="0"/>
              <a:t>Challenge: Ensuring data privacy and security</a:t>
            </a:r>
          </a:p>
          <a:p>
            <a:pPr>
              <a:buNone/>
            </a:pPr>
            <a:r>
              <a:rPr lang="en-US" sz="700" dirty="0"/>
              <a:t>Strategy: Implement end-to-end encryption, role-based access control, secure authentication (OAuth2), and regular audits to comply with standards like GDPR.</a:t>
            </a:r>
          </a:p>
        </p:txBody>
      </p:sp>
      <p:sp>
        <p:nvSpPr>
          <p:cNvPr id="40" name="Google Shape;145;p26">
            <a:extLst>
              <a:ext uri="{FF2B5EF4-FFF2-40B4-BE49-F238E27FC236}">
                <a16:creationId xmlns:a16="http://schemas.microsoft.com/office/drawing/2014/main" id="{88A5DF5A-CBFA-761D-6D90-09A980721443}"/>
              </a:ext>
            </a:extLst>
          </p:cNvPr>
          <p:cNvSpPr/>
          <p:nvPr/>
        </p:nvSpPr>
        <p:spPr>
          <a:xfrm>
            <a:off x="8490107" y="4546355"/>
            <a:ext cx="653880" cy="597153"/>
          </a:xfrm>
          <a:custGeom>
            <a:avLst/>
            <a:gdLst/>
            <a:ahLst/>
            <a:cxnLst/>
            <a:rect l="l" t="t" r="r" b="b"/>
            <a:pathLst>
              <a:path w="3050413" h="2623058" extrusionOk="0">
                <a:moveTo>
                  <a:pt x="0" y="0"/>
                </a:moveTo>
                <a:lnTo>
                  <a:pt x="3050413" y="0"/>
                </a:lnTo>
                <a:lnTo>
                  <a:pt x="3050413" y="2623058"/>
                </a:lnTo>
                <a:lnTo>
                  <a:pt x="0" y="26230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8146" b="-8143"/>
            </a:stretch>
          </a:blipFill>
          <a:ln>
            <a:noFill/>
          </a:ln>
        </p:spPr>
      </p:sp>
      <p:sp>
        <p:nvSpPr>
          <p:cNvPr id="41" name="Google Shape;154;p27" descr="Vasavi College of Engineering">
            <a:extLst>
              <a:ext uri="{FF2B5EF4-FFF2-40B4-BE49-F238E27FC236}">
                <a16:creationId xmlns:a16="http://schemas.microsoft.com/office/drawing/2014/main" id="{07236EB5-1BA5-0466-628A-82E7FF882174}"/>
              </a:ext>
            </a:extLst>
          </p:cNvPr>
          <p:cNvSpPr/>
          <p:nvPr/>
        </p:nvSpPr>
        <p:spPr>
          <a:xfrm>
            <a:off x="8199120" y="0"/>
            <a:ext cx="944880" cy="912971"/>
          </a:xfrm>
          <a:custGeom>
            <a:avLst/>
            <a:gdLst/>
            <a:ahLst/>
            <a:cxnLst/>
            <a:rect l="l" t="t" r="r" b="b"/>
            <a:pathLst>
              <a:path w="2519680" h="2434590" extrusionOk="0">
                <a:moveTo>
                  <a:pt x="0" y="0"/>
                </a:moveTo>
                <a:lnTo>
                  <a:pt x="2519680" y="0"/>
                </a:lnTo>
                <a:lnTo>
                  <a:pt x="2519680" y="2434590"/>
                </a:lnTo>
                <a:lnTo>
                  <a:pt x="0" y="2434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"/>
            </a:stretch>
          </a:blipFill>
          <a:ln>
            <a:noFill/>
          </a:ln>
        </p:spPr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45AE6F-F02C-9EFB-4A86-5DDF2D64ABB3}"/>
              </a:ext>
            </a:extLst>
          </p:cNvPr>
          <p:cNvSpPr txBox="1"/>
          <p:nvPr/>
        </p:nvSpPr>
        <p:spPr>
          <a:xfrm>
            <a:off x="2882103" y="1108317"/>
            <a:ext cx="154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4FF58-DE4B-99FB-F0C6-8F5A27859740}"/>
              </a:ext>
            </a:extLst>
          </p:cNvPr>
          <p:cNvSpPr txBox="1"/>
          <p:nvPr/>
        </p:nvSpPr>
        <p:spPr>
          <a:xfrm>
            <a:off x="3226420" y="1133087"/>
            <a:ext cx="134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92233C-1B0E-BB14-1FE9-ABAAE6219950}"/>
              </a:ext>
            </a:extLst>
          </p:cNvPr>
          <p:cNvSpPr txBox="1"/>
          <p:nvPr/>
        </p:nvSpPr>
        <p:spPr>
          <a:xfrm>
            <a:off x="646083" y="1075368"/>
            <a:ext cx="154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FEBF21-C799-1B78-4576-5ED43D7583E2}"/>
              </a:ext>
            </a:extLst>
          </p:cNvPr>
          <p:cNvSpPr txBox="1"/>
          <p:nvPr/>
        </p:nvSpPr>
        <p:spPr>
          <a:xfrm>
            <a:off x="2895785" y="3046754"/>
            <a:ext cx="154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039E60-9B44-C76F-B0B7-2FF2284A0A4D}"/>
              </a:ext>
            </a:extLst>
          </p:cNvPr>
          <p:cNvSpPr txBox="1"/>
          <p:nvPr/>
        </p:nvSpPr>
        <p:spPr>
          <a:xfrm>
            <a:off x="653893" y="3046753"/>
            <a:ext cx="154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150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9"/>
          <p:cNvGrpSpPr/>
          <p:nvPr/>
        </p:nvGrpSpPr>
        <p:grpSpPr>
          <a:xfrm>
            <a:off x="457200" y="-46435"/>
            <a:ext cx="8229600" cy="867966"/>
            <a:chOff x="0" y="-28575"/>
            <a:chExt cx="21945600" cy="2314575"/>
          </a:xfrm>
        </p:grpSpPr>
        <p:sp>
          <p:nvSpPr>
            <p:cNvPr id="171" name="Google Shape;171;p29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 extrusionOk="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72" name="Google Shape;172;p29"/>
            <p:cNvSpPr txBox="1"/>
            <p:nvPr/>
          </p:nvSpPr>
          <p:spPr>
            <a:xfrm>
              <a:off x="0" y="-28575"/>
              <a:ext cx="21945600" cy="2314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 i="0" u="none" strike="noStrike" cap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IMPACT AND BENEFITS</a:t>
              </a:r>
              <a:endParaRPr sz="700"/>
            </a:p>
          </p:txBody>
        </p:sp>
      </p:grpSp>
      <p:sp>
        <p:nvSpPr>
          <p:cNvPr id="173" name="Google Shape;173;p29"/>
          <p:cNvSpPr txBox="1"/>
          <p:nvPr/>
        </p:nvSpPr>
        <p:spPr>
          <a:xfrm>
            <a:off x="502920" y="1913575"/>
            <a:ext cx="6947535" cy="1002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0" marR="0" lvl="1" indent="-196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impact on the target audience</a:t>
            </a:r>
            <a:endParaRPr sz="700"/>
          </a:p>
          <a:p>
            <a:pPr marL="381000" marR="0" lvl="1" indent="-196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the solution (social, economic, environmental, etc.)</a:t>
            </a:r>
            <a:endParaRPr sz="700"/>
          </a:p>
        </p:txBody>
      </p:sp>
      <p:sp>
        <p:nvSpPr>
          <p:cNvPr id="174" name="Google Shape;174;p29" descr="Vasavi College of Engineering"/>
          <p:cNvSpPr/>
          <p:nvPr/>
        </p:nvSpPr>
        <p:spPr>
          <a:xfrm>
            <a:off x="8199120" y="0"/>
            <a:ext cx="944880" cy="912971"/>
          </a:xfrm>
          <a:custGeom>
            <a:avLst/>
            <a:gdLst/>
            <a:ahLst/>
            <a:cxnLst/>
            <a:rect l="l" t="t" r="r" b="b"/>
            <a:pathLst>
              <a:path w="2519680" h="2434590" extrusionOk="0">
                <a:moveTo>
                  <a:pt x="0" y="0"/>
                </a:moveTo>
                <a:lnTo>
                  <a:pt x="2519680" y="0"/>
                </a:lnTo>
                <a:lnTo>
                  <a:pt x="2519680" y="2434590"/>
                </a:lnTo>
                <a:lnTo>
                  <a:pt x="0" y="2434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"/>
            </a:stretch>
          </a:blipFill>
          <a:ln>
            <a:noFill/>
          </a:ln>
        </p:spPr>
      </p:sp>
      <p:sp>
        <p:nvSpPr>
          <p:cNvPr id="175" name="Google Shape;175;p29"/>
          <p:cNvSpPr/>
          <p:nvPr/>
        </p:nvSpPr>
        <p:spPr>
          <a:xfrm>
            <a:off x="8000082" y="4159863"/>
            <a:ext cx="1143905" cy="983646"/>
          </a:xfrm>
          <a:custGeom>
            <a:avLst/>
            <a:gdLst/>
            <a:ahLst/>
            <a:cxnLst/>
            <a:rect l="l" t="t" r="r" b="b"/>
            <a:pathLst>
              <a:path w="3050413" h="2623058" extrusionOk="0">
                <a:moveTo>
                  <a:pt x="0" y="0"/>
                </a:moveTo>
                <a:lnTo>
                  <a:pt x="3050413" y="0"/>
                </a:lnTo>
                <a:lnTo>
                  <a:pt x="3050413" y="2623058"/>
                </a:lnTo>
                <a:lnTo>
                  <a:pt x="0" y="26230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146" b="-8143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1BB04-D2CF-BA54-0472-82E0DB842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50ADCAD-1A41-7FDD-88B7-8652371F5933}"/>
              </a:ext>
            </a:extLst>
          </p:cNvPr>
          <p:cNvSpPr/>
          <p:nvPr/>
        </p:nvSpPr>
        <p:spPr>
          <a:xfrm>
            <a:off x="-8049" y="4752841"/>
            <a:ext cx="2468103" cy="390660"/>
          </a:xfrm>
          <a:custGeom>
            <a:avLst/>
            <a:gdLst/>
            <a:ahLst/>
            <a:cxnLst/>
            <a:rect l="l" t="t" r="r" b="b"/>
            <a:pathLst>
              <a:path w="4920107" h="4920107">
                <a:moveTo>
                  <a:pt x="0" y="0"/>
                </a:moveTo>
                <a:lnTo>
                  <a:pt x="4920108" y="0"/>
                </a:lnTo>
                <a:lnTo>
                  <a:pt x="4920108" y="4920107"/>
                </a:lnTo>
                <a:lnTo>
                  <a:pt x="0" y="49201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31B18CC-6B5C-9214-5276-3A24017155EC}"/>
              </a:ext>
            </a:extLst>
          </p:cNvPr>
          <p:cNvGrpSpPr/>
          <p:nvPr/>
        </p:nvGrpSpPr>
        <p:grpSpPr>
          <a:xfrm>
            <a:off x="-8049" y="535693"/>
            <a:ext cx="442539" cy="546499"/>
            <a:chOff x="2789535" y="1696536"/>
            <a:chExt cx="6350000" cy="633984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46F4F3B-0567-5B65-5A3E-4275C280AC57}"/>
                </a:ext>
              </a:extLst>
            </p:cNvPr>
            <p:cNvSpPr/>
            <p:nvPr/>
          </p:nvSpPr>
          <p:spPr>
            <a:xfrm>
              <a:off x="2789535" y="1696536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D966F4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75E0FFDE-37C7-F464-CB97-ABAA23D381B6}"/>
              </a:ext>
            </a:extLst>
          </p:cNvPr>
          <p:cNvGrpSpPr/>
          <p:nvPr/>
        </p:nvGrpSpPr>
        <p:grpSpPr>
          <a:xfrm>
            <a:off x="-5471" y="0"/>
            <a:ext cx="439961" cy="535693"/>
            <a:chOff x="1282281" y="0"/>
            <a:chExt cx="6350000" cy="633984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AE2F296-DE51-DE7E-6B9E-08AD6930F961}"/>
                </a:ext>
              </a:extLst>
            </p:cNvPr>
            <p:cNvSpPr/>
            <p:nvPr/>
          </p:nvSpPr>
          <p:spPr>
            <a:xfrm>
              <a:off x="1282281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B96BE9"/>
            </a:solidFill>
          </p:spPr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19C23A5-9E00-3791-934F-A94C23CCDF55}"/>
              </a:ext>
            </a:extLst>
          </p:cNvPr>
          <p:cNvGrpSpPr/>
          <p:nvPr/>
        </p:nvGrpSpPr>
        <p:grpSpPr>
          <a:xfrm>
            <a:off x="8311318" y="4847813"/>
            <a:ext cx="832683" cy="295688"/>
            <a:chOff x="0" y="0"/>
            <a:chExt cx="660400" cy="3175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2E1B48F-EEBA-BF82-BB4C-1F3780DA198E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8725B4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9E15B020-F693-DCFE-4B67-AC1BCE7ABBCA}"/>
                </a:ext>
              </a:extLst>
            </p:cNvPr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58126" tIns="58126" rIns="58126" bIns="58126" rtlCol="0" anchor="ctr"/>
            <a:lstStyle/>
            <a:p>
              <a:pPr algn="ctr">
                <a:lnSpc>
                  <a:spcPts val="1430"/>
                </a:lnSpc>
              </a:pPr>
              <a:endParaRPr sz="700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6F2F699-FEAB-247C-1829-07A5699077D1}"/>
              </a:ext>
            </a:extLst>
          </p:cNvPr>
          <p:cNvGrpSpPr/>
          <p:nvPr/>
        </p:nvGrpSpPr>
        <p:grpSpPr>
          <a:xfrm>
            <a:off x="8311318" y="4560175"/>
            <a:ext cx="832683" cy="295687"/>
            <a:chOff x="0" y="0"/>
            <a:chExt cx="660400" cy="3175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6A06701-AD5F-446A-02CD-B5FEB22AFFFE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D966F4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B0F0086E-824E-90BC-8E81-8E48FE605E61}"/>
                </a:ext>
              </a:extLst>
            </p:cNvPr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58126" tIns="58126" rIns="58126" bIns="58126" rtlCol="0" anchor="ctr"/>
            <a:lstStyle/>
            <a:p>
              <a:pPr algn="ctr">
                <a:lnSpc>
                  <a:spcPts val="1430"/>
                </a:lnSpc>
              </a:pPr>
              <a:endParaRPr sz="700"/>
            </a:p>
          </p:txBody>
        </p: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3BCD7D32-E9F0-05B0-86D5-4A517F626645}"/>
              </a:ext>
            </a:extLst>
          </p:cNvPr>
          <p:cNvSpPr txBox="1"/>
          <p:nvPr/>
        </p:nvSpPr>
        <p:spPr>
          <a:xfrm>
            <a:off x="1132173" y="393827"/>
            <a:ext cx="6879654" cy="3500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latin typeface="Press Start 2P"/>
                <a:ea typeface="Press Start 2P"/>
                <a:cs typeface="Press Start 2P"/>
                <a:sym typeface="Press Start 2P"/>
              </a:rPr>
              <a:t>IMPACT &amp; BENIFITS</a:t>
            </a: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B37058C1-622A-0933-ABA7-6C6D2D6C8881}"/>
              </a:ext>
            </a:extLst>
          </p:cNvPr>
          <p:cNvSpPr/>
          <p:nvPr/>
        </p:nvSpPr>
        <p:spPr>
          <a:xfrm>
            <a:off x="8132804" y="0"/>
            <a:ext cx="1011196" cy="907039"/>
          </a:xfrm>
          <a:custGeom>
            <a:avLst/>
            <a:gdLst/>
            <a:ahLst/>
            <a:cxnLst/>
            <a:rect l="l" t="t" r="r" b="b"/>
            <a:pathLst>
              <a:path w="2022392" h="1814077">
                <a:moveTo>
                  <a:pt x="0" y="0"/>
                </a:moveTo>
                <a:lnTo>
                  <a:pt x="2022392" y="0"/>
                </a:lnTo>
                <a:lnTo>
                  <a:pt x="2022392" y="1814077"/>
                </a:lnTo>
                <a:lnTo>
                  <a:pt x="0" y="18140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FA716B52-223B-7B04-1164-FCAE34A4FC7E}"/>
              </a:ext>
            </a:extLst>
          </p:cNvPr>
          <p:cNvSpPr/>
          <p:nvPr/>
        </p:nvSpPr>
        <p:spPr>
          <a:xfrm>
            <a:off x="2628900" y="4752841"/>
            <a:ext cx="2460054" cy="390660"/>
          </a:xfrm>
          <a:custGeom>
            <a:avLst/>
            <a:gdLst/>
            <a:ahLst/>
            <a:cxnLst/>
            <a:rect l="l" t="t" r="r" b="b"/>
            <a:pathLst>
              <a:path w="4920107" h="4920107">
                <a:moveTo>
                  <a:pt x="0" y="0"/>
                </a:moveTo>
                <a:lnTo>
                  <a:pt x="4920108" y="0"/>
                </a:lnTo>
                <a:lnTo>
                  <a:pt x="4920108" y="4920107"/>
                </a:lnTo>
                <a:lnTo>
                  <a:pt x="0" y="49201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5AC3C1D3-E730-E2A3-4303-855BFF695DB6}"/>
              </a:ext>
            </a:extLst>
          </p:cNvPr>
          <p:cNvSpPr/>
          <p:nvPr/>
        </p:nvSpPr>
        <p:spPr>
          <a:xfrm>
            <a:off x="5295900" y="4744792"/>
            <a:ext cx="2460054" cy="398709"/>
          </a:xfrm>
          <a:custGeom>
            <a:avLst/>
            <a:gdLst/>
            <a:ahLst/>
            <a:cxnLst/>
            <a:rect l="l" t="t" r="r" b="b"/>
            <a:pathLst>
              <a:path w="4920107" h="4920107">
                <a:moveTo>
                  <a:pt x="0" y="0"/>
                </a:moveTo>
                <a:lnTo>
                  <a:pt x="4920108" y="0"/>
                </a:lnTo>
                <a:lnTo>
                  <a:pt x="4920108" y="4920107"/>
                </a:lnTo>
                <a:lnTo>
                  <a:pt x="0" y="49201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B26897-9AC7-655F-3343-6120325042C5}"/>
              </a:ext>
            </a:extLst>
          </p:cNvPr>
          <p:cNvSpPr/>
          <p:nvPr/>
        </p:nvSpPr>
        <p:spPr>
          <a:xfrm>
            <a:off x="4069708" y="896829"/>
            <a:ext cx="4653056" cy="18508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rgbClr val="4F81BD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2BF042-C025-E02F-1292-09D6F0C28867}"/>
              </a:ext>
            </a:extLst>
          </p:cNvPr>
          <p:cNvSpPr/>
          <p:nvPr/>
        </p:nvSpPr>
        <p:spPr>
          <a:xfrm>
            <a:off x="4069706" y="2844393"/>
            <a:ext cx="4836399" cy="128486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tIns="22860" rIns="45720" bIns="22860" rtlCol="0" anchor="ctr"/>
          <a:lstStyle/>
          <a:p>
            <a:pPr marL="114300" indent="-114300">
              <a:buFont typeface=""/>
              <a:buChar char="•"/>
            </a:pPr>
            <a:endParaRPr lang="en-US" sz="1200"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1CE2A-D00A-42FC-C52A-013CEF2C97E6}"/>
              </a:ext>
            </a:extLst>
          </p:cNvPr>
          <p:cNvSpPr txBox="1"/>
          <p:nvPr/>
        </p:nvSpPr>
        <p:spPr>
          <a:xfrm>
            <a:off x="4156477" y="2843277"/>
            <a:ext cx="4987523" cy="14026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ea typeface="Calibri"/>
                <a:cs typeface="Calibri"/>
              </a:rPr>
              <a:t>    Reduced Onboarding Time:</a:t>
            </a:r>
            <a:r>
              <a:rPr lang="en-US" sz="1000" dirty="0">
                <a:ea typeface="Calibri"/>
                <a:cs typeface="Calibri"/>
              </a:rPr>
              <a:t> 40–50% faster with AI-assisted learning paths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ea typeface="Calibri"/>
                <a:cs typeface="Calibri"/>
              </a:rPr>
              <a:t>🤝 </a:t>
            </a:r>
            <a:r>
              <a:rPr lang="en-US" sz="1000" b="1" dirty="0">
                <a:ea typeface="Calibri"/>
                <a:cs typeface="Calibri"/>
              </a:rPr>
              <a:t>Improved Collaboration:</a:t>
            </a:r>
            <a:r>
              <a:rPr lang="en-US" sz="1000" dirty="0">
                <a:ea typeface="Calibri"/>
                <a:cs typeface="Calibri"/>
              </a:rPr>
              <a:t> Unified chat, meetings, and docs in one context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ea typeface="Calibri"/>
                <a:cs typeface="Calibri"/>
              </a:rPr>
              <a:t>🧠 </a:t>
            </a:r>
            <a:r>
              <a:rPr lang="en-US" sz="1000" b="1" dirty="0">
                <a:ea typeface="Calibri"/>
                <a:cs typeface="Calibri"/>
              </a:rPr>
              <a:t>Smarter Decisions:</a:t>
            </a:r>
            <a:r>
              <a:rPr lang="en-US" sz="1000" dirty="0">
                <a:ea typeface="Calibri"/>
                <a:cs typeface="Calibri"/>
              </a:rPr>
              <a:t> AI-driven insights from project data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ea typeface="Calibri"/>
                <a:cs typeface="Calibri"/>
              </a:rPr>
              <a:t>🔒 </a:t>
            </a:r>
            <a:r>
              <a:rPr lang="en-US" sz="1000" b="1" dirty="0">
                <a:ea typeface="Calibri"/>
                <a:cs typeface="Calibri"/>
              </a:rPr>
              <a:t>Increased Transparency:</a:t>
            </a:r>
            <a:r>
              <a:rPr lang="en-US" sz="1000" dirty="0">
                <a:ea typeface="Calibri"/>
                <a:cs typeface="Calibri"/>
              </a:rPr>
              <a:t> Project timelines and summaries for all stakeholders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ea typeface="Calibri"/>
                <a:cs typeface="Calibri"/>
              </a:rPr>
              <a:t>🌱 </a:t>
            </a:r>
            <a:r>
              <a:rPr lang="en-US" sz="1000" b="1" dirty="0">
                <a:ea typeface="Calibri"/>
                <a:cs typeface="Calibri"/>
              </a:rPr>
              <a:t>Long-Term Impact:</a:t>
            </a:r>
            <a:r>
              <a:rPr lang="en-US" sz="1000" dirty="0">
                <a:ea typeface="Calibri"/>
                <a:cs typeface="Calibri"/>
              </a:rPr>
              <a:t> Promotes inclusive, knowledge-driven work culture</a:t>
            </a:r>
          </a:p>
          <a:p>
            <a:pPr algn="l">
              <a:lnSpc>
                <a:spcPct val="150000"/>
              </a:lnSpc>
            </a:pPr>
            <a:endParaRPr lang="en-US" sz="1000" dirty="0">
              <a:ea typeface="Calibri"/>
              <a:cs typeface="Calibri"/>
            </a:endParaRPr>
          </a:p>
        </p:txBody>
      </p:sp>
      <p:pic>
        <p:nvPicPr>
          <p:cNvPr id="24" name="Graphic 23" descr="Stopwatch with solid fill">
            <a:extLst>
              <a:ext uri="{FF2B5EF4-FFF2-40B4-BE49-F238E27FC236}">
                <a16:creationId xmlns:a16="http://schemas.microsoft.com/office/drawing/2014/main" id="{6B2670EE-EA73-ED4E-AF23-83B8BBA77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2617" y="2911233"/>
            <a:ext cx="179070" cy="1790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21CA1B-A000-A455-D75B-BF1B509BE78C}"/>
              </a:ext>
            </a:extLst>
          </p:cNvPr>
          <p:cNvSpPr txBox="1"/>
          <p:nvPr/>
        </p:nvSpPr>
        <p:spPr>
          <a:xfrm>
            <a:off x="4229695" y="1015795"/>
            <a:ext cx="4330750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🧩 </a:t>
            </a:r>
            <a:r>
              <a:rPr lang="en-US" sz="1000" b="1" dirty="0">
                <a:ea typeface="+mn-lt"/>
                <a:cs typeface="+mn-lt"/>
              </a:rPr>
              <a:t>Target Market:</a:t>
            </a:r>
            <a:r>
              <a:rPr lang="en-US" sz="1000" dirty="0">
                <a:ea typeface="+mn-lt"/>
                <a:cs typeface="+mn-lt"/>
              </a:rPr>
              <a:t> Collaboration-based ecosystems that rely heavily on communication, version control, and knowledge </a:t>
            </a:r>
            <a:r>
              <a:rPr lang="en-US" sz="1000" dirty="0" err="1">
                <a:ea typeface="+mn-lt"/>
                <a:cs typeface="+mn-lt"/>
              </a:rPr>
              <a:t>retention,open</a:t>
            </a:r>
            <a:r>
              <a:rPr lang="en-US" sz="1000" dirty="0">
                <a:ea typeface="+mn-lt"/>
                <a:cs typeface="+mn-lt"/>
              </a:rPr>
              <a:t>-source projects, and enterprise teams</a:t>
            </a:r>
            <a:endParaRPr lang="en-US" sz="1000" dirty="0">
              <a:ea typeface="Calibri"/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💼 </a:t>
            </a:r>
            <a:r>
              <a:rPr lang="en-US" sz="1000" b="1" dirty="0">
                <a:ea typeface="+mn-lt"/>
                <a:cs typeface="+mn-lt"/>
              </a:rPr>
              <a:t>Revenue Model:</a:t>
            </a:r>
            <a:r>
              <a:rPr lang="en-US" sz="1000" dirty="0">
                <a:ea typeface="+mn-lt"/>
                <a:cs typeface="+mn-lt"/>
              </a:rPr>
              <a:t> Freemium plan, paid integrations (GitHub+, Notion Pro), and enterprise licenses</a:t>
            </a:r>
            <a:endParaRPr lang="en-US" sz="1000" dirty="0">
              <a:ea typeface="Calibri"/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🔗 </a:t>
            </a:r>
            <a:r>
              <a:rPr lang="en-US" sz="1000" b="1" dirty="0">
                <a:ea typeface="+mn-lt"/>
                <a:cs typeface="+mn-lt"/>
              </a:rPr>
              <a:t>Market Strategy:</a:t>
            </a:r>
            <a:endParaRPr lang="en-US" sz="1000" dirty="0">
              <a:ea typeface="Calibri"/>
              <a:cs typeface="Calibri"/>
            </a:endParaRPr>
          </a:p>
          <a:p>
            <a:pPr marL="171450" indent="-171450">
              <a:buFont typeface="Wingdings"/>
              <a:buChar char="q"/>
            </a:pPr>
            <a:r>
              <a:rPr lang="en-US" sz="1000" dirty="0">
                <a:ea typeface="+mn-lt"/>
                <a:cs typeface="+mn-lt"/>
              </a:rPr>
              <a:t>Partner with GitHub &amp; Notion ecosystems</a:t>
            </a:r>
            <a:endParaRPr lang="en-US" sz="1000" dirty="0">
              <a:ea typeface="Calibri"/>
              <a:cs typeface="Calibri"/>
            </a:endParaRPr>
          </a:p>
          <a:p>
            <a:pPr marL="171450" indent="-171450">
              <a:buFont typeface="Wingdings"/>
              <a:buChar char="q"/>
            </a:pPr>
            <a:r>
              <a:rPr lang="en-US" sz="1000" dirty="0">
                <a:ea typeface="+mn-lt"/>
                <a:cs typeface="+mn-lt"/>
              </a:rPr>
              <a:t>Offer onboarding support for open-source communities</a:t>
            </a:r>
            <a:endParaRPr lang="en-US" sz="1000" dirty="0">
              <a:ea typeface="Calibri"/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🌍 </a:t>
            </a:r>
            <a:r>
              <a:rPr lang="en-US" sz="1000" b="1" dirty="0">
                <a:ea typeface="+mn-lt"/>
                <a:cs typeface="+mn-lt"/>
              </a:rPr>
              <a:t>Scalability:</a:t>
            </a:r>
            <a:endParaRPr lang="en-US" sz="1000" dirty="0">
              <a:ea typeface="Calibri"/>
              <a:cs typeface="Calibri"/>
            </a:endParaRPr>
          </a:p>
          <a:p>
            <a:pPr marL="171450" indent="-171450">
              <a:buFont typeface="Wingdings"/>
              <a:buChar char="q"/>
            </a:pPr>
            <a:r>
              <a:rPr lang="en-US" sz="1000" dirty="0">
                <a:ea typeface="+mn-lt"/>
                <a:cs typeface="+mn-lt"/>
              </a:rPr>
              <a:t>Cloud-based infrastructure for multi-team workspaces</a:t>
            </a:r>
            <a:endParaRPr lang="en-US" sz="1000" dirty="0">
              <a:ea typeface="Calibri"/>
              <a:cs typeface="Calibri"/>
            </a:endParaRPr>
          </a:p>
          <a:p>
            <a:pPr marL="171450" indent="-171450">
              <a:buFont typeface="Wingdings"/>
              <a:buChar char="q"/>
            </a:pPr>
            <a:r>
              <a:rPr lang="en-US" sz="1000" dirty="0">
                <a:ea typeface="+mn-lt"/>
                <a:cs typeface="+mn-lt"/>
              </a:rPr>
              <a:t>API-driven integrations for future tools</a:t>
            </a:r>
            <a:endParaRPr lang="en-US" sz="1000" dirty="0">
              <a:ea typeface="Calibri"/>
              <a:cs typeface="Calibri"/>
            </a:endParaRPr>
          </a:p>
          <a:p>
            <a:pPr algn="l"/>
            <a:endParaRPr lang="en-US" sz="1000" dirty="0">
              <a:ea typeface="Calibri"/>
              <a:cs typeface="Calibri"/>
            </a:endParaRPr>
          </a:p>
        </p:txBody>
      </p:sp>
      <p:pic>
        <p:nvPicPr>
          <p:cNvPr id="29" name="Picture 28" descr="A diagram of a company&#10;&#10;AI-generated content may be incorrect.">
            <a:extLst>
              <a:ext uri="{FF2B5EF4-FFF2-40B4-BE49-F238E27FC236}">
                <a16:creationId xmlns:a16="http://schemas.microsoft.com/office/drawing/2014/main" id="{5D926A74-57DA-5796-971A-13A256D7F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94" y="898071"/>
            <a:ext cx="3440906" cy="32871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4032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0"/>
          <p:cNvGrpSpPr/>
          <p:nvPr/>
        </p:nvGrpSpPr>
        <p:grpSpPr>
          <a:xfrm>
            <a:off x="457200" y="-46435"/>
            <a:ext cx="8229600" cy="867966"/>
            <a:chOff x="0" y="-28575"/>
            <a:chExt cx="21945600" cy="2314575"/>
          </a:xfrm>
        </p:grpSpPr>
        <p:sp>
          <p:nvSpPr>
            <p:cNvPr id="181" name="Google Shape;181;p30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 extrusionOk="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82" name="Google Shape;182;p30"/>
            <p:cNvSpPr txBox="1"/>
            <p:nvPr/>
          </p:nvSpPr>
          <p:spPr>
            <a:xfrm>
              <a:off x="0" y="-28575"/>
              <a:ext cx="21945600" cy="2314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 b="1" i="0" u="none" strike="noStrike" cap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RESEARCH  AND REFERENCES</a:t>
              </a:r>
              <a:endParaRPr sz="700"/>
            </a:p>
          </p:txBody>
        </p:sp>
      </p:grpSp>
      <p:sp>
        <p:nvSpPr>
          <p:cNvPr id="183" name="Google Shape;183;p30"/>
          <p:cNvSpPr txBox="1"/>
          <p:nvPr/>
        </p:nvSpPr>
        <p:spPr>
          <a:xfrm>
            <a:off x="502920" y="2109782"/>
            <a:ext cx="6947535" cy="35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0" marR="0" lvl="1" indent="-196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GB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/ Links of the reference and research work</a:t>
            </a:r>
            <a:endParaRPr sz="700"/>
          </a:p>
        </p:txBody>
      </p:sp>
      <p:sp>
        <p:nvSpPr>
          <p:cNvPr id="184" name="Google Shape;184;p30" descr="Vasavi College of Engineering"/>
          <p:cNvSpPr/>
          <p:nvPr/>
        </p:nvSpPr>
        <p:spPr>
          <a:xfrm>
            <a:off x="8199120" y="0"/>
            <a:ext cx="944880" cy="912971"/>
          </a:xfrm>
          <a:custGeom>
            <a:avLst/>
            <a:gdLst/>
            <a:ahLst/>
            <a:cxnLst/>
            <a:rect l="l" t="t" r="r" b="b"/>
            <a:pathLst>
              <a:path w="2519680" h="2434590" extrusionOk="0">
                <a:moveTo>
                  <a:pt x="0" y="0"/>
                </a:moveTo>
                <a:lnTo>
                  <a:pt x="2519680" y="0"/>
                </a:lnTo>
                <a:lnTo>
                  <a:pt x="2519680" y="2434590"/>
                </a:lnTo>
                <a:lnTo>
                  <a:pt x="0" y="24345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"/>
            </a:stretch>
          </a:blipFill>
          <a:ln>
            <a:noFill/>
          </a:ln>
        </p:spPr>
      </p:sp>
      <p:sp>
        <p:nvSpPr>
          <p:cNvPr id="185" name="Google Shape;185;p30"/>
          <p:cNvSpPr/>
          <p:nvPr/>
        </p:nvSpPr>
        <p:spPr>
          <a:xfrm>
            <a:off x="8000082" y="4159863"/>
            <a:ext cx="1143905" cy="983646"/>
          </a:xfrm>
          <a:custGeom>
            <a:avLst/>
            <a:gdLst/>
            <a:ahLst/>
            <a:cxnLst/>
            <a:rect l="l" t="t" r="r" b="b"/>
            <a:pathLst>
              <a:path w="3050413" h="2623058" extrusionOk="0">
                <a:moveTo>
                  <a:pt x="0" y="0"/>
                </a:moveTo>
                <a:lnTo>
                  <a:pt x="3050413" y="0"/>
                </a:lnTo>
                <a:lnTo>
                  <a:pt x="3050413" y="2623058"/>
                </a:lnTo>
                <a:lnTo>
                  <a:pt x="0" y="26230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146" b="-8143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572</Words>
  <Application>Microsoft Office PowerPoint</Application>
  <PresentationFormat>On-screen Show (16:9)</PresentationFormat>
  <Paragraphs>68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Times</vt:lpstr>
      <vt:lpstr>Garamond</vt:lpstr>
      <vt:lpstr>Calibri</vt:lpstr>
      <vt:lpstr>Press Start 2P</vt:lpstr>
      <vt:lpstr>Wingdings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Rishitha Reddy</dc:creator>
  <cp:lastModifiedBy>Rishitha Reddy</cp:lastModifiedBy>
  <cp:revision>2</cp:revision>
  <dcterms:modified xsi:type="dcterms:W3CDTF">2025-10-26T19:30:40Z</dcterms:modified>
</cp:coreProperties>
</file>