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9" r:id="rId8"/>
    <p:sldId id="261" r:id="rId9"/>
    <p:sldId id="271" r:id="rId10"/>
    <p:sldId id="262" r:id="rId11"/>
    <p:sldId id="272" r:id="rId12"/>
    <p:sldId id="263" r:id="rId13"/>
    <p:sldId id="273" r:id="rId14"/>
    <p:sldId id="265" r:id="rId15"/>
    <p:sldId id="266" r:id="rId16"/>
    <p:sldId id="267" r:id="rId17"/>
    <p:sldId id="268" r:id="rId18"/>
  </p:sldIdLst>
  <p:sldSz cx="9144000" cy="5143500"/>
  <p:notesSz cx="6858000" cy="9144000"/>
  <p:embeddedFontLst>
    <p:embeddedFont>
      <p:font typeface="Roboto" panose="0200000000000000000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9"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c634e8f8d1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c634e8f8d1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2c63a7f6a6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c63a7f6a6e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c63a7f6a6e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c63a7f6a6e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c634e8f8d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c634e8f8d1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c634e8f8d1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2c634e8f8d1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85" y="144780"/>
            <a:ext cx="8520430" cy="169481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F</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AKE</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N</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EWS</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D</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ETECTION</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IN</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S</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OCIAL</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M</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EDIA</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WITH</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C</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ONVOLUTIONAL</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N</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EURAL</a:t>
            </a:r>
            <a:r>
              <a:rPr lang="en-US" sz="4000" b="1" spc="-157" dirty="0">
                <a:solidFill>
                  <a:srgbClr val="000000"/>
                </a:solidFill>
                <a:latin typeface="Times New Roman" panose="02020603050405020304" charset="0"/>
                <a:ea typeface="Inter" pitchFamily="34" charset="-122"/>
                <a:cs typeface="Times New Roman" panose="02020603050405020304" charset="0"/>
                <a:sym typeface="+mn-ea"/>
              </a:rPr>
              <a:t> N</a:t>
            </a: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ETWORK</a:t>
            </a:r>
            <a:endPar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endParaRPr>
          </a:p>
        </p:txBody>
      </p:sp>
      <p:sp>
        <p:nvSpPr>
          <p:cNvPr id="55" name="Google Shape;55;p13"/>
          <p:cNvSpPr txBox="1"/>
          <p:nvPr>
            <p:ph type="subTitle" idx="1"/>
          </p:nvPr>
        </p:nvSpPr>
        <p:spPr>
          <a:xfrm>
            <a:off x="311785" y="2785110"/>
            <a:ext cx="8520430" cy="180848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Presented by: RISHI VARADAN.V.S</a:t>
            </a:r>
            <a:endParaRPr lang="en-GB"/>
          </a:p>
          <a:p>
            <a:pPr marL="0" lvl="0" indent="0" algn="l" rtl="0">
              <a:spcBef>
                <a:spcPts val="0"/>
              </a:spcBef>
              <a:spcAft>
                <a:spcPts val="0"/>
              </a:spcAft>
              <a:buNone/>
            </a:pPr>
            <a:r>
              <a:rPr lang="en-GB"/>
              <a:t>                       III year,KVCET</a:t>
            </a:r>
            <a:endParaRPr lang="en-GB"/>
          </a:p>
          <a:p>
            <a:pPr marL="0" lvl="0" indent="0" algn="ctr" rtl="0">
              <a:spcBef>
                <a:spcPts val="0"/>
              </a:spcBef>
              <a:spcAft>
                <a:spcPts val="0"/>
              </a:spcAft>
              <a:buNone/>
            </a:pPr>
            <a:r>
              <a:rPr lang="en-GB"/>
              <a:t>  NM ID-au421221243032</a:t>
            </a:r>
            <a:endParaRPr lang="en-GB"/>
          </a:p>
          <a:p>
            <a:pPr marL="0" lvl="0" indent="0" algn="ctr" rtl="0">
              <a:spcBef>
                <a:spcPts val="0"/>
              </a:spcBef>
              <a:spcAft>
                <a:spcPts val="0"/>
              </a:spcAft>
              <a:buNone/>
            </a:pPr>
            <a:r>
              <a:rPr lang="en-GB"/>
              <a:t>                 Email ID-varadanrishi@gmail.com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TRAINING AND PROCESS</a:t>
            </a:r>
            <a:endParaRPr lang="en-GB"/>
          </a:p>
        </p:txBody>
      </p:sp>
      <p:sp>
        <p:nvSpPr>
          <p:cNvPr id="97" name="Google Shape;97;p20"/>
          <p:cNvSpPr txBox="1"/>
          <p:nvPr>
            <p:ph type="body" idx="1"/>
          </p:nvPr>
        </p:nvSpPr>
        <p:spPr>
          <a:xfrm>
            <a:off x="0" y="1102360"/>
            <a:ext cx="8772525" cy="39128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a:t>import libraries:</a:t>
            </a:r>
            <a:endParaRPr lang="en-GB"/>
          </a:p>
          <a:p>
            <a:pPr marL="0" lvl="0" indent="0" algn="l" rtl="0">
              <a:spcBef>
                <a:spcPts val="1200"/>
              </a:spcBef>
              <a:spcAft>
                <a:spcPts val="0"/>
              </a:spcAft>
              <a:buNone/>
            </a:pPr>
            <a:endParaRPr lang="en-GB"/>
          </a:p>
        </p:txBody>
      </p:sp>
      <p:pic>
        <p:nvPicPr>
          <p:cNvPr id="1" name="Picture 0" descr="Screenshot 2024-04-02 125229"/>
          <p:cNvPicPr>
            <a:picLocks noChangeAspect="1"/>
          </p:cNvPicPr>
          <p:nvPr/>
        </p:nvPicPr>
        <p:blipFill>
          <a:blip r:embed="rId1"/>
          <a:stretch>
            <a:fillRect/>
          </a:stretch>
        </p:blipFill>
        <p:spPr>
          <a:xfrm>
            <a:off x="311785" y="1516380"/>
            <a:ext cx="4362450" cy="2680335"/>
          </a:xfrm>
          <a:prstGeom prst="rect">
            <a:avLst/>
          </a:prstGeom>
        </p:spPr>
      </p:pic>
      <p:pic>
        <p:nvPicPr>
          <p:cNvPr id="2" name="Picture 1" descr="Screenshot 2024-04-02 125259"/>
          <p:cNvPicPr>
            <a:picLocks noChangeAspect="1"/>
          </p:cNvPicPr>
          <p:nvPr/>
        </p:nvPicPr>
        <p:blipFill>
          <a:blip r:embed="rId2"/>
          <a:stretch>
            <a:fillRect/>
          </a:stretch>
        </p:blipFill>
        <p:spPr>
          <a:xfrm>
            <a:off x="4820285" y="1517015"/>
            <a:ext cx="4274185" cy="2798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latin typeface="Times New Roman" panose="02020603050405020304" charset="0"/>
                <a:cs typeface="Times New Roman" panose="02020603050405020304" charset="0"/>
              </a:rPr>
              <a:t>DATA PRE-PROCESSING</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a:xfrm>
            <a:off x="182880" y="1018540"/>
            <a:ext cx="8762365" cy="3996690"/>
          </a:xfrm>
        </p:spPr>
        <p:txBody>
          <a:bodyPr/>
          <a:p>
            <a:endParaRPr lang="en-US"/>
          </a:p>
        </p:txBody>
      </p:sp>
      <p:pic>
        <p:nvPicPr>
          <p:cNvPr id="23" name="Picture 22" descr="Screenshot 2024-04-02 125327"/>
          <p:cNvPicPr>
            <a:picLocks noChangeAspect="1"/>
          </p:cNvPicPr>
          <p:nvPr/>
        </p:nvPicPr>
        <p:blipFill>
          <a:blip r:embed="rId1"/>
          <a:stretch>
            <a:fillRect/>
          </a:stretch>
        </p:blipFill>
        <p:spPr>
          <a:xfrm>
            <a:off x="94615" y="1017270"/>
            <a:ext cx="4477385" cy="3850640"/>
          </a:xfrm>
          <a:prstGeom prst="rect">
            <a:avLst/>
          </a:prstGeom>
        </p:spPr>
      </p:pic>
      <p:pic>
        <p:nvPicPr>
          <p:cNvPr id="24" name="Picture 23" descr="Screenshot 2024-04-02 125631"/>
          <p:cNvPicPr>
            <a:picLocks noChangeAspect="1"/>
          </p:cNvPicPr>
          <p:nvPr/>
        </p:nvPicPr>
        <p:blipFill>
          <a:blip r:embed="rId2"/>
          <a:stretch>
            <a:fillRect/>
          </a:stretch>
        </p:blipFill>
        <p:spPr>
          <a:xfrm>
            <a:off x="4783455" y="816610"/>
            <a:ext cx="4359910" cy="4327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0515" y="250190"/>
            <a:ext cx="7645400" cy="606425"/>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RESULT</a:t>
            </a:r>
            <a:endParaRPr lang="en-GB" b="1">
              <a:latin typeface="Times New Roman" panose="02020603050405020304" charset="0"/>
              <a:cs typeface="Times New Roman" panose="02020603050405020304" charset="0"/>
            </a:endParaRPr>
          </a:p>
        </p:txBody>
      </p:sp>
      <p:sp>
        <p:nvSpPr>
          <p:cNvPr id="1" name="Text Placeholder 0"/>
          <p:cNvSpPr/>
          <p:nvPr>
            <p:ph type="body" idx="1"/>
          </p:nvPr>
        </p:nvSpPr>
        <p:spPr>
          <a:xfrm>
            <a:off x="173990" y="1018540"/>
            <a:ext cx="8763000" cy="3915410"/>
          </a:xfrm>
        </p:spPr>
        <p:txBody>
          <a:bodyPr/>
          <a:p>
            <a:endParaRPr lang="en-US"/>
          </a:p>
        </p:txBody>
      </p:sp>
      <p:pic>
        <p:nvPicPr>
          <p:cNvPr id="2" name="Picture 1" descr="Screenshot 2024-04-02 125713"/>
          <p:cNvPicPr>
            <a:picLocks noChangeAspect="1"/>
          </p:cNvPicPr>
          <p:nvPr/>
        </p:nvPicPr>
        <p:blipFill>
          <a:blip r:embed="rId1"/>
          <a:stretch>
            <a:fillRect/>
          </a:stretch>
        </p:blipFill>
        <p:spPr>
          <a:xfrm>
            <a:off x="101600" y="1018540"/>
            <a:ext cx="4470400" cy="3836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85" y="234315"/>
            <a:ext cx="8520430" cy="65468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CONCLUSION</a:t>
            </a:r>
            <a:endParaRPr lang="en-GB" b="1">
              <a:latin typeface="Times New Roman" panose="02020603050405020304" charset="0"/>
              <a:cs typeface="Times New Roman" panose="02020603050405020304" charset="0"/>
            </a:endParaRPr>
          </a:p>
        </p:txBody>
      </p:sp>
      <p:sp>
        <p:nvSpPr>
          <p:cNvPr id="115" name="Google Shape;115;p23"/>
          <p:cNvSpPr txBox="1"/>
          <p:nvPr>
            <p:ph type="body" idx="1"/>
          </p:nvPr>
        </p:nvSpPr>
        <p:spPr>
          <a:xfrm>
            <a:off x="165735" y="1152525"/>
            <a:ext cx="8860790" cy="375666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a:latin typeface="Times New Roman" panose="02020603050405020304" charset="0"/>
                <a:cs typeface="Times New Roman" panose="02020603050405020304" charset="0"/>
              </a:rPr>
              <a:t>In conclusion, the project on "Fake News Detection in Social Media with Convolutional Neural Networks" represents a crucial step towards combating the spread of misinformation online. By leveraging advanced machine learning techniques, particularly Convolutional Neural Networks (CNNs), the project aims to develop an automated system capable of identifying fake news in social media content.</a:t>
            </a:r>
            <a:endParaRPr>
              <a:latin typeface="Times New Roman" panose="02020603050405020304" charset="0"/>
              <a:cs typeface="Times New Roman" panose="02020603050405020304" charset="0"/>
            </a:endParaRPr>
          </a:p>
          <a:p>
            <a:pPr marL="0" lvl="0" indent="0" algn="just" rtl="0">
              <a:spcBef>
                <a:spcPts val="0"/>
              </a:spcBef>
              <a:spcAft>
                <a:spcPts val="1200"/>
              </a:spcAft>
              <a:buNone/>
            </a:pPr>
            <a:r>
              <a:rPr>
                <a:latin typeface="Times New Roman" panose="02020603050405020304" charset="0"/>
                <a:cs typeface="Times New Roman" panose="02020603050405020304" charset="0"/>
              </a:rPr>
              <a:t>Through extensive data collection, preprocessing, feature extraction, and model training, the project endeavors to build a robust and scalable solution for detecting fake news across diverse social media platforms. The proposed CNN architecture, combined with state-of-the-art methodologies for model evaluation and deployment, holds the potential to significantly enhance the accuracy and efficiency of fake news detection efforts.</a:t>
            </a:r>
            <a:endParaRPr>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85" y="242570"/>
            <a:ext cx="8520430" cy="62992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FUTURE SCOPE</a:t>
            </a:r>
            <a:endParaRPr lang="en-GB" b="1">
              <a:latin typeface="Times New Roman" panose="02020603050405020304" charset="0"/>
              <a:cs typeface="Times New Roman" panose="02020603050405020304" charset="0"/>
            </a:endParaRPr>
          </a:p>
        </p:txBody>
      </p:sp>
      <p:sp>
        <p:nvSpPr>
          <p:cNvPr id="121" name="Google Shape;121;p24"/>
          <p:cNvSpPr txBox="1"/>
          <p:nvPr>
            <p:ph type="body" idx="1"/>
          </p:nvPr>
        </p:nvSpPr>
        <p:spPr>
          <a:xfrm>
            <a:off x="142875" y="974725"/>
            <a:ext cx="8819515" cy="4040505"/>
          </a:xfrm>
          <a:prstGeom prst="rect">
            <a:avLst/>
          </a:prstGeom>
        </p:spPr>
        <p:txBody>
          <a:bodyPr spcFirstLastPara="1" wrap="square" lIns="91425" tIns="91425" rIns="91425" bIns="91425" anchor="t" anchorCtr="0">
            <a:normAutofit fontScale="80000"/>
          </a:bodyPr>
          <a:lstStyle/>
          <a:p>
            <a:pPr marL="0" lvl="0" indent="0" algn="just" rtl="0">
              <a:spcBef>
                <a:spcPts val="0"/>
              </a:spcBef>
              <a:spcAft>
                <a:spcPts val="1200"/>
              </a:spcAft>
              <a:buNone/>
            </a:pPr>
            <a:r>
              <a:rPr>
                <a:latin typeface="Times New Roman" panose="02020603050405020304" charset="0"/>
                <a:cs typeface="Times New Roman" panose="02020603050405020304" charset="0"/>
              </a:rPr>
              <a:t>1. Multi-modal Analysis: Extend the project to incorporate additional modalities such as audio, video, and user engagement signals to improve the comprehensiveness of fake news detection.</a:t>
            </a:r>
            <a:endParaRPr>
              <a:latin typeface="Times New Roman" panose="02020603050405020304" charset="0"/>
              <a:cs typeface="Times New Roman" panose="02020603050405020304" charset="0"/>
            </a:endParaRPr>
          </a:p>
          <a:p>
            <a:pPr marL="0" lvl="0" indent="0" algn="just" rtl="0">
              <a:spcBef>
                <a:spcPts val="0"/>
              </a:spcBef>
              <a:spcAft>
                <a:spcPts val="1200"/>
              </a:spcAft>
              <a:buNone/>
            </a:pPr>
            <a:r>
              <a:rPr>
                <a:latin typeface="Times New Roman" panose="02020603050405020304" charset="0"/>
                <a:cs typeface="Times New Roman" panose="02020603050405020304" charset="0"/>
              </a:rPr>
              <a:t>2. Adversarial Robustness: Investigate techniques for enhancing the robustness of the CNN model against adversarial attacks and manipulative content.</a:t>
            </a:r>
            <a:endParaRPr>
              <a:latin typeface="Times New Roman" panose="02020603050405020304" charset="0"/>
              <a:cs typeface="Times New Roman" panose="02020603050405020304" charset="0"/>
            </a:endParaRPr>
          </a:p>
          <a:p>
            <a:pPr marL="0" lvl="0" indent="0" algn="just" rtl="0">
              <a:spcBef>
                <a:spcPts val="0"/>
              </a:spcBef>
              <a:spcAft>
                <a:spcPts val="1200"/>
              </a:spcAft>
              <a:buNone/>
            </a:pPr>
            <a:r>
              <a:rPr>
                <a:latin typeface="Times New Roman" panose="02020603050405020304" charset="0"/>
                <a:cs typeface="Times New Roman" panose="02020603050405020304" charset="0"/>
              </a:rPr>
              <a:t>3. Real-time Detection: Develop real-time detection capabilities to enable timely interventions and mitigation strategies in response to the rapid dissemination of fake news.</a:t>
            </a:r>
            <a:endParaRPr>
              <a:latin typeface="Times New Roman" panose="02020603050405020304" charset="0"/>
              <a:cs typeface="Times New Roman" panose="02020603050405020304" charset="0"/>
            </a:endParaRPr>
          </a:p>
          <a:p>
            <a:pPr marL="0" lvl="0" indent="0" algn="just" rtl="0">
              <a:spcBef>
                <a:spcPts val="0"/>
              </a:spcBef>
              <a:spcAft>
                <a:spcPts val="1200"/>
              </a:spcAft>
              <a:buNone/>
            </a:pPr>
            <a:r>
              <a:rPr>
                <a:latin typeface="Times New Roman" panose="02020603050405020304" charset="0"/>
                <a:cs typeface="Times New Roman" panose="02020603050405020304" charset="0"/>
              </a:rPr>
              <a:t>4. Explainable AI (XAI):</a:t>
            </a:r>
            <a:r>
              <a:rPr lang="en-GB">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Integrate explainability methods to provide transparency and interpretability in model predictions, fostering user trust and understanding.</a:t>
            </a:r>
            <a:endParaRPr>
              <a:latin typeface="Times New Roman" panose="02020603050405020304" charset="0"/>
              <a:cs typeface="Times New Roman" panose="02020603050405020304" charset="0"/>
            </a:endParaRPr>
          </a:p>
          <a:p>
            <a:pPr marL="0" lvl="0" indent="0" algn="just" rtl="0">
              <a:spcBef>
                <a:spcPts val="0"/>
              </a:spcBef>
              <a:spcAft>
                <a:spcPts val="1200"/>
              </a:spcAft>
              <a:buNone/>
            </a:pPr>
            <a:r>
              <a:rPr>
                <a:latin typeface="Times New Roman" panose="02020603050405020304" charset="0"/>
                <a:cs typeface="Times New Roman" panose="02020603050405020304" charset="0"/>
              </a:rPr>
              <a:t>5. Cross-disciplinary Collaboration:</a:t>
            </a:r>
            <a:r>
              <a:rPr lang="en-GB">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Collaborate with experts from diverse fields such as sociology, psychology, and political science to gain deeper insights into the socio-cultural factors influencing fake news propagation.</a:t>
            </a:r>
            <a:endParaRPr>
              <a:latin typeface="Times New Roman" panose="02020603050405020304" charset="0"/>
              <a:cs typeface="Times New Roman" panose="02020603050405020304" charset="0"/>
            </a:endParaRPr>
          </a:p>
          <a:p>
            <a:pPr marL="0" lvl="0" indent="0" algn="just" rtl="0">
              <a:spcBef>
                <a:spcPts val="0"/>
              </a:spcBef>
              <a:spcAft>
                <a:spcPts val="1200"/>
              </a:spcAft>
              <a:buNone/>
            </a:pPr>
            <a:r>
              <a:rPr>
                <a:latin typeface="Times New Roman" panose="02020603050405020304" charset="0"/>
                <a:cs typeface="Times New Roman" panose="02020603050405020304" charset="0"/>
              </a:rPr>
              <a:t>6. Global Collaboration: Foster collaboration with international stakeholders to address the global challenge of fake news and promote information integrity across different regions and languages.</a:t>
            </a:r>
            <a:endParaRPr>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85" y="233680"/>
            <a:ext cx="8520430" cy="59817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REFERENCES</a:t>
            </a:r>
            <a:endParaRPr lang="en-GB" b="1">
              <a:latin typeface="Times New Roman" panose="02020603050405020304" charset="0"/>
              <a:cs typeface="Times New Roman" panose="02020603050405020304" charset="0"/>
            </a:endParaRPr>
          </a:p>
        </p:txBody>
      </p:sp>
      <p:sp>
        <p:nvSpPr>
          <p:cNvPr id="127" name="Google Shape;127;p25"/>
          <p:cNvSpPr txBox="1"/>
          <p:nvPr>
            <p:ph type="body" idx="1"/>
          </p:nvPr>
        </p:nvSpPr>
        <p:spPr>
          <a:xfrm>
            <a:off x="142240" y="1006475"/>
            <a:ext cx="8851900" cy="3935095"/>
          </a:xfrm>
          <a:prstGeom prst="rect">
            <a:avLst/>
          </a:prstGeom>
        </p:spPr>
        <p:txBody>
          <a:bodyPr spcFirstLastPara="1" wrap="square" lIns="91425" tIns="91425" rIns="91425" bIns="91425" anchor="t" anchorCtr="0">
            <a:normAutofit lnSpcReduction="10000"/>
          </a:bodyPr>
          <a:lstStyle/>
          <a:p>
            <a:pPr marL="285750" lvl="0" indent="-285750" algn="l" rtl="0">
              <a:spcBef>
                <a:spcPts val="0"/>
              </a:spcBef>
              <a:spcAft>
                <a:spcPts val="1200"/>
              </a:spcAft>
            </a:pPr>
            <a:r>
              <a:rPr sz="1400">
                <a:latin typeface="Times New Roman" panose="02020603050405020304" charset="0"/>
                <a:cs typeface="Times New Roman" panose="02020603050405020304" charset="0"/>
              </a:rPr>
              <a:t>Wang, W., Chen, L., &amp; Thirunarayan, K. (2020). "Fake news detection on social media: A data mining perspective." ACM SIGKDD Explorations Newsletter, 21(2), 80-91.</a:t>
            </a:r>
            <a:endParaRPr sz="1400">
              <a:latin typeface="Times New Roman" panose="02020603050405020304" charset="0"/>
              <a:cs typeface="Times New Roman" panose="02020603050405020304" charset="0"/>
            </a:endParaRPr>
          </a:p>
          <a:p>
            <a:pPr marL="285750" lvl="0" indent="-285750" algn="l" rtl="0">
              <a:spcBef>
                <a:spcPts val="0"/>
              </a:spcBef>
              <a:spcAft>
                <a:spcPts val="1200"/>
              </a:spcAft>
            </a:pPr>
            <a:r>
              <a:rPr sz="1400">
                <a:latin typeface="Times New Roman" panose="02020603050405020304" charset="0"/>
                <a:cs typeface="Times New Roman" panose="02020603050405020304" charset="0"/>
              </a:rPr>
              <a:t>Gupta, R., &amp; Agrawal, R. K. (2020). "Fake news detection using deep learning techniques: A systematic review." Multimedia Tools and Applications, 79(47-48), 35429-35458.</a:t>
            </a:r>
            <a:endParaRPr sz="1400">
              <a:latin typeface="Times New Roman" panose="02020603050405020304" charset="0"/>
              <a:cs typeface="Times New Roman" panose="02020603050405020304" charset="0"/>
            </a:endParaRPr>
          </a:p>
          <a:p>
            <a:pPr marL="285750" lvl="0" indent="-285750" algn="l" rtl="0">
              <a:spcBef>
                <a:spcPts val="0"/>
              </a:spcBef>
              <a:spcAft>
                <a:spcPts val="1200"/>
              </a:spcAft>
            </a:pPr>
            <a:r>
              <a:rPr sz="1400">
                <a:latin typeface="Times New Roman" panose="02020603050405020304" charset="0"/>
                <a:cs typeface="Times New Roman" panose="02020603050405020304" charset="0"/>
              </a:rPr>
              <a:t> Shu, K., Mahudeswaran, D., &amp; Liu, H. (2019). "Fake news detection on social media: A data mining perspective." ACM SIGKDD Explorations Newsletter, 21(1), 22-36.</a:t>
            </a:r>
            <a:endParaRPr sz="1400">
              <a:latin typeface="Times New Roman" panose="02020603050405020304" charset="0"/>
              <a:cs typeface="Times New Roman" panose="02020603050405020304" charset="0"/>
            </a:endParaRPr>
          </a:p>
          <a:p>
            <a:pPr marL="285750" lvl="0" indent="-285750" algn="l" rtl="0">
              <a:spcBef>
                <a:spcPts val="0"/>
              </a:spcBef>
              <a:spcAft>
                <a:spcPts val="1200"/>
              </a:spcAft>
            </a:pPr>
            <a:r>
              <a:rPr sz="1400">
                <a:latin typeface="Times New Roman" panose="02020603050405020304" charset="0"/>
                <a:cs typeface="Times New Roman" panose="02020603050405020304" charset="0"/>
              </a:rPr>
              <a:t>Castillo, C., Mendoza, M., &amp; Poblete, B. (2011). "Information credibility on Twitter." In Proceedings of the 20th international conference on World wide web (pp. 675-684).</a:t>
            </a:r>
            <a:endParaRPr sz="1400">
              <a:latin typeface="Times New Roman" panose="02020603050405020304" charset="0"/>
              <a:cs typeface="Times New Roman" panose="02020603050405020304" charset="0"/>
            </a:endParaRPr>
          </a:p>
          <a:p>
            <a:pPr marL="285750" lvl="0" indent="-285750" algn="l" rtl="0">
              <a:spcBef>
                <a:spcPts val="0"/>
              </a:spcBef>
              <a:spcAft>
                <a:spcPts val="1200"/>
              </a:spcAft>
            </a:pPr>
            <a:r>
              <a:rPr sz="1400">
                <a:latin typeface="Times New Roman" panose="02020603050405020304" charset="0"/>
                <a:cs typeface="Times New Roman" panose="02020603050405020304" charset="0"/>
              </a:rPr>
              <a:t>Zubiaga, A., &amp; Ji, H. (2014). "Distributed data stream classification for twitter spam and bot detection." In Proceedings of the 23rd ACM International Conference on Conference on Information and Knowledge Management (pp. 229-238).</a:t>
            </a:r>
            <a:endParaRPr sz="1400">
              <a:latin typeface="Times New Roman" panose="02020603050405020304" charset="0"/>
              <a:cs typeface="Times New Roman" panose="02020603050405020304" charset="0"/>
            </a:endParaRPr>
          </a:p>
          <a:p>
            <a:pPr marL="285750" lvl="0" indent="-285750" algn="l" rtl="0">
              <a:spcBef>
                <a:spcPts val="0"/>
              </a:spcBef>
              <a:spcAft>
                <a:spcPts val="1200"/>
              </a:spcAft>
            </a:pPr>
            <a:r>
              <a:rPr sz="1400">
                <a:latin typeface="Times New Roman" panose="02020603050405020304" charset="0"/>
                <a:cs typeface="Times New Roman" panose="02020603050405020304" charset="0"/>
              </a:rPr>
              <a:t>- GitHub repositories of related projects: Explore repositories containing code implementations, datasets, and documentation on fake news detection using CNNs.</a:t>
            </a:r>
            <a:endParaRPr sz="1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PROPOSED SYSTEM</a:t>
            </a:r>
            <a:endParaRPr lang="en-GB" b="1">
              <a:latin typeface="Times New Roman" panose="02020603050405020304" charset="0"/>
              <a:cs typeface="Times New Roman" panose="02020603050405020304" charset="0"/>
            </a:endParaRPr>
          </a:p>
        </p:txBody>
      </p:sp>
      <p:sp>
        <p:nvSpPr>
          <p:cNvPr id="61" name="Google Shape;61;p14"/>
          <p:cNvSpPr txBox="1"/>
          <p:nvPr>
            <p:ph type="body" idx="1"/>
          </p:nvPr>
        </p:nvSpPr>
        <p:spPr>
          <a:xfrm>
            <a:off x="311700" y="1168800"/>
            <a:ext cx="8520600" cy="34164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1200"/>
              </a:spcAft>
              <a:buNone/>
            </a:pPr>
            <a:r>
              <a:rPr lang="en-GB" sz="21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In this proposed work, we aim to leverage the power of Convolutional Neural Networks (CNNs) to automatically detect fake news in social media content. By training a CNN model on a large dataset of labeled fake and real news articles, we seek to develop an efficient and scalable solution for identifying misinformation in real-time. Our approach will involve preprocessing social media posts, extracting relevant features, and training the CNN model to classify posts as either fake or real. We anticipate that this research will contribute to the development of more effective tools for combating the spread of fake news online.</a:t>
            </a:r>
            <a:endParaRPr lang="en-GB" sz="21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PROBLEM STATEMENT</a:t>
            </a:r>
            <a:endParaRPr lang="en-GB" b="1">
              <a:latin typeface="Times New Roman" panose="02020603050405020304" charset="0"/>
              <a:cs typeface="Times New Roman" panose="02020603050405020304" charset="0"/>
            </a:endParaRPr>
          </a:p>
        </p:txBody>
      </p:sp>
      <p:sp>
        <p:nvSpPr>
          <p:cNvPr id="67" name="Google Shape;67;p15"/>
          <p:cNvSpPr txBox="1"/>
          <p:nvPr>
            <p:ph type="body" idx="1"/>
          </p:nvPr>
        </p:nvSpPr>
        <p:spPr>
          <a:xfrm>
            <a:off x="189865" y="1152525"/>
            <a:ext cx="8747760" cy="3918585"/>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The dissemination of fake news through social media platforms has become a pervasive issue, undermining the integrity of online information and impacting public opinion. Manual detection methods are slow and inefficient, leading to the need for automated solutions to identify and mitigate the spread of misinformation. However, existing approaches often lack accuracy and scalability, necessitating the development of more effective techniques.</a:t>
            </a:r>
            <a:endPar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a:p>
            <a:pPr marL="342900" lvl="0" algn="just" rtl="0">
              <a:spcBef>
                <a:spcPts val="0"/>
              </a:spcBef>
              <a:spcAft>
                <a:spcPts val="1200"/>
              </a:spcAft>
            </a:pPr>
            <a:r>
              <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Data Heterogeneity</a:t>
            </a:r>
            <a:endPar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a:p>
            <a:pPr marL="342900" lvl="0" algn="just" rtl="0">
              <a:spcBef>
                <a:spcPts val="0"/>
              </a:spcBef>
              <a:spcAft>
                <a:spcPts val="1200"/>
              </a:spcAft>
            </a:pPr>
            <a:r>
              <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Feature Extraction</a:t>
            </a:r>
            <a:endPar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a:p>
            <a:pPr marL="342900" lvl="0" algn="just" rtl="0">
              <a:spcBef>
                <a:spcPts val="0"/>
              </a:spcBef>
              <a:spcAft>
                <a:spcPts val="1200"/>
              </a:spcAft>
            </a:pPr>
            <a:r>
              <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Model Generalization</a:t>
            </a:r>
            <a:endPar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85" y="161290"/>
            <a:ext cx="8520430" cy="605155"/>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PROPOSED SOLUTION</a:t>
            </a:r>
            <a:endParaRPr lang="en-GB" b="1">
              <a:latin typeface="Times New Roman" panose="02020603050405020304" charset="0"/>
              <a:cs typeface="Times New Roman" panose="02020603050405020304" charset="0"/>
            </a:endParaRPr>
          </a:p>
        </p:txBody>
      </p:sp>
      <p:sp>
        <p:nvSpPr>
          <p:cNvPr id="73" name="Google Shape;73;p16"/>
          <p:cNvSpPr txBox="1"/>
          <p:nvPr>
            <p:ph type="body" idx="1"/>
          </p:nvPr>
        </p:nvSpPr>
        <p:spPr>
          <a:xfrm>
            <a:off x="125095" y="876300"/>
            <a:ext cx="8860790" cy="4138295"/>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1.</a:t>
            </a:r>
            <a:r>
              <a:rPr lang="en-GB" sz="7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 </a:t>
            </a:r>
            <a:r>
              <a:rPr lang="en-GB" sz="7200" b="1">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Data Collection and Preprocessing:</a:t>
            </a:r>
            <a:r>
              <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 Gather a large dataset of labeled social media posts, including text, images, and videos, from various platforms. Preprocess the data to remove noise, handle missing values, and standardize formats for consistency.</a:t>
            </a:r>
            <a:endPar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a:p>
            <a:pPr marL="0" lvl="0" indent="0" algn="l" rtl="0">
              <a:spcBef>
                <a:spcPts val="1200"/>
              </a:spcBef>
              <a:spcAft>
                <a:spcPts val="0"/>
              </a:spcAft>
              <a:buNone/>
            </a:pPr>
            <a:r>
              <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2. </a:t>
            </a:r>
            <a:r>
              <a:rPr lang="en-GB" sz="7200" b="1">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Feature Extraction:</a:t>
            </a:r>
            <a:r>
              <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 Utilize techniques such as word embeddings (e.g., Word2Vec, GloVe) and image embeddings (e.g., pre-trained CNN models like ResNet, VGG) to extract meaningful features from textual and multimedia content. This step is crucial for representing the diverse information present in social media posts effectively.</a:t>
            </a:r>
            <a:endPar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a:p>
            <a:pPr marL="0" lvl="0" indent="0" algn="l" rtl="0">
              <a:spcBef>
                <a:spcPts val="1200"/>
              </a:spcBef>
              <a:spcAft>
                <a:spcPts val="0"/>
              </a:spcAft>
              <a:buNone/>
            </a:pPr>
            <a:r>
              <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3. </a:t>
            </a:r>
            <a:r>
              <a:rPr lang="en-GB" sz="7200" b="1">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Model Architecture:</a:t>
            </a:r>
            <a:r>
              <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 Design a CNN architecture capable of processing both textual and visual features simultaneously. The model should consist of multiple convolutional layers followed by pooling layers to capture hierarchical patterns in the data. Incorporate techniques like attention mechanisms to focus on informative regions within images or segments of text.</a:t>
            </a:r>
            <a:endParaRPr lang="en-GB" sz="72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161290"/>
            <a:ext cx="8520430" cy="102870"/>
          </a:xfrm>
        </p:spPr>
        <p:txBody>
          <a:bodyPr/>
          <a:p>
            <a:endParaRPr lang="en-US"/>
          </a:p>
        </p:txBody>
      </p:sp>
      <p:sp>
        <p:nvSpPr>
          <p:cNvPr id="3" name="Text Placeholder 2"/>
          <p:cNvSpPr/>
          <p:nvPr>
            <p:ph type="body" idx="1"/>
          </p:nvPr>
        </p:nvSpPr>
        <p:spPr>
          <a:xfrm>
            <a:off x="85725" y="720725"/>
            <a:ext cx="8883650" cy="4180205"/>
          </a:xfrm>
        </p:spPr>
        <p:txBody>
          <a:bodyPr>
            <a:noAutofit/>
          </a:bodyPr>
          <a:p>
            <a:r>
              <a:rPr lang="en-US" sz="1400"/>
              <a:t>4</a:t>
            </a:r>
            <a:r>
              <a:rPr lang="en-US" sz="1700">
                <a:latin typeface="Times New Roman" panose="02020603050405020304" charset="0"/>
                <a:cs typeface="Times New Roman" panose="02020603050405020304" charset="0"/>
              </a:rPr>
              <a:t>. </a:t>
            </a:r>
            <a:r>
              <a:rPr lang="en-US" sz="1700" b="1">
                <a:latin typeface="Times New Roman" panose="02020603050405020304" charset="0"/>
                <a:cs typeface="Times New Roman" panose="02020603050405020304" charset="0"/>
              </a:rPr>
              <a:t>Training and Evaluation</a:t>
            </a:r>
            <a:r>
              <a:rPr lang="en-US" sz="1700">
                <a:latin typeface="Times New Roman" panose="02020603050405020304" charset="0"/>
                <a:cs typeface="Times New Roman" panose="02020603050405020304" charset="0"/>
              </a:rPr>
              <a:t>: Split the dataset into training, validation, and testing sets. Train the CNN model using backpropagation and optimize hyperparameters through techniques like grid search or random search. Evaluate the model's performance using metrics such as accuracy, precision, recall, and F1-score on the test set to ensure robustness and generalization.</a:t>
            </a:r>
            <a:endParaRPr lang="en-US" sz="1700">
              <a:latin typeface="Times New Roman" panose="02020603050405020304" charset="0"/>
              <a:cs typeface="Times New Roman" panose="02020603050405020304" charset="0"/>
            </a:endParaRPr>
          </a:p>
          <a:p>
            <a:endParaRPr lang="en-US" sz="1700">
              <a:latin typeface="Times New Roman" panose="02020603050405020304" charset="0"/>
              <a:cs typeface="Times New Roman" panose="02020603050405020304" charset="0"/>
            </a:endParaRPr>
          </a:p>
          <a:p>
            <a:r>
              <a:rPr lang="en-US" sz="1700">
                <a:latin typeface="Times New Roman" panose="02020603050405020304" charset="0"/>
                <a:cs typeface="Times New Roman" panose="02020603050405020304" charset="0"/>
              </a:rPr>
              <a:t>5. </a:t>
            </a:r>
            <a:r>
              <a:rPr lang="en-US" sz="1700" b="1">
                <a:latin typeface="Times New Roman" panose="02020603050405020304" charset="0"/>
                <a:cs typeface="Times New Roman" panose="02020603050405020304" charset="0"/>
              </a:rPr>
              <a:t>Integration and Deployment</a:t>
            </a:r>
            <a:r>
              <a:rPr lang="en-US" sz="1700">
                <a:latin typeface="Times New Roman" panose="02020603050405020304" charset="0"/>
                <a:cs typeface="Times New Roman" panose="02020603050405020304" charset="0"/>
              </a:rPr>
              <a:t>: Integrate the trained CNN model into a scalable and efficient pipeline for real-time fake news detection on social media platforms. Implement APIs or SDKs to facilitate seamless integration with existing systems or third-party applications. Ensure compliance with privacy regulations and ethical guidelines throughout the deployment process.</a:t>
            </a:r>
            <a:endParaRPr lang="en-US" sz="1700">
              <a:latin typeface="Times New Roman" panose="02020603050405020304" charset="0"/>
              <a:cs typeface="Times New Roman" panose="02020603050405020304" charset="0"/>
            </a:endParaRPr>
          </a:p>
          <a:p>
            <a:endParaRPr lang="en-US" sz="1700">
              <a:latin typeface="Times New Roman" panose="02020603050405020304" charset="0"/>
              <a:cs typeface="Times New Roman" panose="02020603050405020304" charset="0"/>
            </a:endParaRPr>
          </a:p>
          <a:p>
            <a:r>
              <a:rPr lang="en-US" sz="1700">
                <a:latin typeface="Times New Roman" panose="02020603050405020304" charset="0"/>
                <a:cs typeface="Times New Roman" panose="02020603050405020304" charset="0"/>
              </a:rPr>
              <a:t>6. </a:t>
            </a:r>
            <a:r>
              <a:rPr lang="en-US" sz="1700" b="1">
                <a:latin typeface="Times New Roman" panose="02020603050405020304" charset="0"/>
                <a:cs typeface="Times New Roman" panose="02020603050405020304" charset="0"/>
              </a:rPr>
              <a:t>Continuous Improvement</a:t>
            </a:r>
            <a:r>
              <a:rPr lang="en-US" sz="1700">
                <a:latin typeface="Times New Roman" panose="02020603050405020304" charset="0"/>
                <a:cs typeface="Times New Roman" panose="02020603050405020304" charset="0"/>
              </a:rPr>
              <a:t>: Monitor the model's performance over time and collect user feedback to identify areas for improvement. Continuously update the model by retraining on new data and incorporating state-of-the-art techniques to adapt to evolving trends and challenges in fake news detection.</a:t>
            </a:r>
            <a:endParaRPr lang="en-US" sz="17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85" y="201295"/>
            <a:ext cx="8520430" cy="60579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SYSTEM APPROACH</a:t>
            </a:r>
            <a:endParaRPr lang="en-GB" b="1">
              <a:latin typeface="Times New Roman" panose="02020603050405020304" charset="0"/>
              <a:cs typeface="Times New Roman" panose="02020603050405020304" charset="0"/>
            </a:endParaRPr>
          </a:p>
        </p:txBody>
      </p:sp>
      <p:sp>
        <p:nvSpPr>
          <p:cNvPr id="85" name="Google Shape;85;p18"/>
          <p:cNvSpPr txBox="1"/>
          <p:nvPr>
            <p:ph type="body" idx="1"/>
          </p:nvPr>
        </p:nvSpPr>
        <p:spPr>
          <a:xfrm>
            <a:off x="117475" y="925195"/>
            <a:ext cx="8820150" cy="4056380"/>
          </a:xfrm>
          <a:prstGeom prst="rect">
            <a:avLst/>
          </a:prstGeom>
        </p:spPr>
        <p:txBody>
          <a:bodyPr spcFirstLastPara="1" wrap="square" lIns="91425" tIns="91425" rIns="91425" bIns="91425" anchor="t" anchorCtr="0">
            <a:normAutofit fontScale="80000"/>
          </a:bodyPr>
          <a:lstStyle/>
          <a:p>
            <a:pPr marL="0" lvl="0" indent="0" algn="l" rtl="0">
              <a:spcBef>
                <a:spcPts val="0"/>
              </a:spcBef>
              <a:spcAft>
                <a:spcPts val="0"/>
              </a:spcAft>
              <a:buNone/>
            </a:pPr>
            <a:r>
              <a:rPr lang="en-GB" b="1">
                <a:latin typeface="Times New Roman" panose="02020603050405020304" charset="0"/>
                <a:cs typeface="Times New Roman" panose="02020603050405020304" charset="0"/>
              </a:rPr>
              <a:t>System Requirements:</a:t>
            </a:r>
            <a:endParaRPr lang="en-GB"/>
          </a:p>
          <a:p>
            <a:pPr marL="0" lvl="0" indent="0" algn="just" rtl="0">
              <a:spcBef>
                <a:spcPts val="1200"/>
              </a:spcBef>
              <a:spcAft>
                <a:spcPts val="0"/>
              </a:spcAft>
              <a:buNone/>
            </a:pPr>
            <a:r>
              <a:rPr lang="en-GB" sz="1555" b="1">
                <a:latin typeface="Times New Roman" panose="02020603050405020304" charset="0"/>
                <a:cs typeface="Times New Roman" panose="02020603050405020304" charset="0"/>
              </a:rPr>
              <a:t>Hardware: </a:t>
            </a:r>
            <a:r>
              <a:rPr lang="en-GB" sz="1555">
                <a:latin typeface="Times New Roman" panose="02020603050405020304" charset="0"/>
                <a:cs typeface="Times New Roman" panose="02020603050405020304" charset="0"/>
              </a:rPr>
              <a:t>High-performance </a:t>
            </a:r>
            <a:r>
              <a:rPr lang="en-GB" sz="1555" b="1">
                <a:latin typeface="Times New Roman" panose="02020603050405020304" charset="0"/>
                <a:cs typeface="Times New Roman" panose="02020603050405020304" charset="0"/>
              </a:rPr>
              <a:t>CPUs or GPUs</a:t>
            </a:r>
            <a:r>
              <a:rPr lang="en-GB" sz="1555">
                <a:latin typeface="Times New Roman" panose="02020603050405020304" charset="0"/>
                <a:cs typeface="Times New Roman" panose="02020603050405020304" charset="0"/>
              </a:rPr>
              <a:t> to handle the computational load of training and inference tasks associated with Convolutional Neural Networks (CNNs).Sufficient </a:t>
            </a:r>
            <a:r>
              <a:rPr lang="en-GB" sz="1555" b="1">
                <a:latin typeface="Times New Roman" panose="02020603050405020304" charset="0"/>
                <a:cs typeface="Times New Roman" panose="02020603050405020304" charset="0"/>
              </a:rPr>
              <a:t>RAM</a:t>
            </a:r>
            <a:r>
              <a:rPr lang="en-GB" sz="1555">
                <a:latin typeface="Times New Roman" panose="02020603050405020304" charset="0"/>
                <a:cs typeface="Times New Roman" panose="02020603050405020304" charset="0"/>
              </a:rPr>
              <a:t> to accommodate large datasets and model parameters during training.Adequate storage capacity for storing datasets, pre-trained models, and intermediate results generated during the training process.</a:t>
            </a:r>
            <a:r>
              <a:rPr lang="en-GB" sz="1555" b="1">
                <a:latin typeface="Times New Roman" panose="02020603050405020304" charset="0"/>
                <a:cs typeface="Times New Roman" panose="02020603050405020304" charset="0"/>
              </a:rPr>
              <a:t>Fast storage devices (e.g., SSDs)</a:t>
            </a:r>
            <a:r>
              <a:rPr lang="en-GB" sz="1555">
                <a:latin typeface="Times New Roman" panose="02020603050405020304" charset="0"/>
                <a:cs typeface="Times New Roman" panose="02020603050405020304" charset="0"/>
              </a:rPr>
              <a:t> to minimize data access latency and facilitate rapid model development.</a:t>
            </a:r>
            <a:r>
              <a:rPr lang="en-GB" sz="1555" b="1">
                <a:latin typeface="Times New Roman" panose="02020603050405020304" charset="0"/>
                <a:cs typeface="Times New Roman" panose="02020603050405020304" charset="0"/>
              </a:rPr>
              <a:t>Stable internet connectivity</a:t>
            </a:r>
            <a:r>
              <a:rPr lang="en-GB" sz="1555">
                <a:latin typeface="Times New Roman" panose="02020603050405020304" charset="0"/>
                <a:cs typeface="Times New Roman" panose="02020603050405020304" charset="0"/>
              </a:rPr>
              <a:t> for accessing external data sources, downloading pre-trained models, and deploying the final solution on cloud platforms or web servers.</a:t>
            </a:r>
            <a:endParaRPr lang="en-GB" sz="1555">
              <a:latin typeface="Times New Roman" panose="02020603050405020304" charset="0"/>
              <a:cs typeface="Times New Roman" panose="02020603050405020304" charset="0"/>
            </a:endParaRPr>
          </a:p>
          <a:p>
            <a:pPr marL="0" lvl="0" indent="0" algn="l" rtl="0">
              <a:spcBef>
                <a:spcPts val="1200"/>
              </a:spcBef>
              <a:spcAft>
                <a:spcPts val="0"/>
              </a:spcAft>
              <a:buNone/>
            </a:pPr>
            <a:r>
              <a:rPr lang="en-GB" b="1">
                <a:latin typeface="Times New Roman" panose="02020603050405020304" charset="0"/>
                <a:cs typeface="Times New Roman" panose="02020603050405020304" charset="0"/>
              </a:rPr>
              <a:t>Software:</a:t>
            </a:r>
            <a:endParaRPr lang="en-GB" b="1">
              <a:latin typeface="Times New Roman" panose="02020603050405020304" charset="0"/>
              <a:cs typeface="Times New Roman" panose="02020603050405020304" charset="0"/>
            </a:endParaRPr>
          </a:p>
          <a:p>
            <a:pPr marL="285750" lvl="0" indent="-285750" algn="l" rtl="0">
              <a:spcBef>
                <a:spcPts val="1200"/>
              </a:spcBef>
              <a:spcAft>
                <a:spcPts val="0"/>
              </a:spcAft>
            </a:pPr>
            <a:r>
              <a:rPr lang="en-GB">
                <a:latin typeface="Times New Roman" panose="02020603050405020304" charset="0"/>
                <a:cs typeface="Times New Roman" panose="02020603050405020304" charset="0"/>
              </a:rPr>
              <a:t>1. </a:t>
            </a:r>
            <a:r>
              <a:rPr lang="en-GB" b="1">
                <a:latin typeface="Times New Roman" panose="02020603050405020304" charset="0"/>
                <a:cs typeface="Times New Roman" panose="02020603050405020304" charset="0"/>
              </a:rPr>
              <a:t>Operating System</a:t>
            </a:r>
            <a:r>
              <a:rPr lang="en-GB">
                <a:latin typeface="Times New Roman" panose="02020603050405020304" charset="0"/>
                <a:cs typeface="Times New Roman" panose="02020603050405020304" charset="0"/>
              </a:rPr>
              <a:t>: Compatible operating systems such as Linux (e.g., Ubuntu, CentOS) or Windows for running deep learning frameworks and associated software tools.</a:t>
            </a:r>
            <a:endParaRPr lang="en-GB">
              <a:latin typeface="Times New Roman" panose="02020603050405020304" charset="0"/>
              <a:cs typeface="Times New Roman" panose="02020603050405020304" charset="0"/>
            </a:endParaRPr>
          </a:p>
          <a:p>
            <a:pPr marL="285750" lvl="0" indent="-285750" algn="l" rtl="0">
              <a:spcBef>
                <a:spcPts val="1200"/>
              </a:spcBef>
              <a:spcAft>
                <a:spcPts val="0"/>
              </a:spcAft>
            </a:pPr>
            <a:r>
              <a:rPr lang="en-GB">
                <a:latin typeface="Times New Roman" panose="02020603050405020304" charset="0"/>
                <a:cs typeface="Times New Roman" panose="02020603050405020304" charset="0"/>
              </a:rPr>
              <a:t>2. </a:t>
            </a:r>
            <a:r>
              <a:rPr lang="en-GB" b="1">
                <a:latin typeface="Times New Roman" panose="02020603050405020304" charset="0"/>
                <a:cs typeface="Times New Roman" panose="02020603050405020304" charset="0"/>
              </a:rPr>
              <a:t>Deep Learning Frameworks</a:t>
            </a:r>
            <a:r>
              <a:rPr lang="en-GB">
                <a:latin typeface="Times New Roman" panose="02020603050405020304" charset="0"/>
                <a:cs typeface="Times New Roman" panose="02020603050405020304" charset="0"/>
              </a:rPr>
              <a:t>: Installation of deep learning frameworks such as TensorFlow, PyTorch, or Keras for building and training Convolutional Neural Networks. - Ensure compatibility with the chosen framework version and maintain consistency across development and deployment environments.</a:t>
            </a:r>
            <a:endParaRPr lang="en-GB">
              <a:latin typeface="Times New Roman" panose="02020603050405020304" charset="0"/>
              <a:cs typeface="Times New Roman" panose="02020603050405020304" charset="0"/>
            </a:endParaRPr>
          </a:p>
          <a:p>
            <a:pPr marL="0" lvl="0" indent="0" algn="l" rtl="0">
              <a:spcBef>
                <a:spcPts val="1200"/>
              </a:spcBef>
              <a:spcAft>
                <a:spcPts val="1200"/>
              </a:spcAft>
              <a:buNone/>
            </a:pPr>
            <a:r>
              <a:rPr lang="en-GB"/>
              <a:t>		</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16840" y="252730"/>
            <a:ext cx="8780780" cy="4743450"/>
          </a:xfrm>
        </p:spPr>
        <p:txBody>
          <a:bodyPr>
            <a:normAutofit fontScale="90000"/>
          </a:bodyPr>
          <a:p>
            <a:pPr algn="l"/>
            <a:r>
              <a:rPr lang="en-GB" altLang="en-US" sz="1555">
                <a:latin typeface="Times New Roman" panose="02020603050405020304" charset="0"/>
                <a:cs typeface="Times New Roman" panose="02020603050405020304" charset="0"/>
              </a:rPr>
              <a:t>3. </a:t>
            </a:r>
            <a:r>
              <a:rPr lang="en-GB" altLang="en-US" sz="1555" b="1">
                <a:latin typeface="Times New Roman" panose="02020603050405020304" charset="0"/>
                <a:cs typeface="Times New Roman" panose="02020603050405020304" charset="0"/>
              </a:rPr>
              <a:t>Development Environment</a:t>
            </a:r>
            <a:r>
              <a:rPr lang="en-GB" altLang="en-US" sz="1555">
                <a:latin typeface="Times New Roman" panose="02020603050405020304" charset="0"/>
                <a:cs typeface="Times New Roman" panose="02020603050405020304" charset="0"/>
              </a:rPr>
              <a:t>: Integrated Development Environment (IDE) such as Jupyter Notebook, PyCharm, or Visual Studio Code for writing, debugging, and testing code. Version control systems (e.g., Git) for managing project codebase and collaborating with team members efficiently.</a:t>
            </a:r>
            <a:br>
              <a:rPr lang="en-GB" altLang="en-US" sz="1555">
                <a:latin typeface="Times New Roman" panose="02020603050405020304" charset="0"/>
                <a:cs typeface="Times New Roman" panose="02020603050405020304" charset="0"/>
              </a:rPr>
            </a:br>
            <a:br>
              <a:rPr lang="en-GB" altLang="en-US" sz="1555">
                <a:latin typeface="Times New Roman" panose="02020603050405020304" charset="0"/>
                <a:cs typeface="Times New Roman" panose="02020603050405020304" charset="0"/>
              </a:rPr>
            </a:br>
            <a:r>
              <a:rPr lang="en-GB" altLang="en-US" sz="1555">
                <a:latin typeface="Times New Roman" panose="02020603050405020304" charset="0"/>
                <a:cs typeface="Times New Roman" panose="02020603050405020304" charset="0"/>
              </a:rPr>
              <a:t>4. </a:t>
            </a:r>
            <a:r>
              <a:rPr lang="en-GB" altLang="en-US" sz="1555" b="1">
                <a:latin typeface="Times New Roman" panose="02020603050405020304" charset="0"/>
                <a:cs typeface="Times New Roman" panose="02020603050405020304" charset="0"/>
              </a:rPr>
              <a:t>Data Processing and Analysis Tools</a:t>
            </a:r>
            <a:r>
              <a:rPr lang="en-GB" altLang="en-US" sz="1555">
                <a:latin typeface="Times New Roman" panose="02020603050405020304" charset="0"/>
                <a:cs typeface="Times New Roman" panose="02020603050405020304" charset="0"/>
              </a:rPr>
              <a:t>: Libraries like Pandas, NumPy, and scikit-learn for data preprocessing, feature extraction, and evaluation of model performance. Image processing libraries (e.g., OpenCV) for handling multimedia data and performing operations like resizing, cropping, and normalization.</a:t>
            </a:r>
            <a:br>
              <a:rPr lang="en-GB" altLang="en-US" sz="1555">
                <a:latin typeface="Times New Roman" panose="02020603050405020304" charset="0"/>
                <a:cs typeface="Times New Roman" panose="02020603050405020304" charset="0"/>
              </a:rPr>
            </a:br>
            <a:br>
              <a:rPr lang="en-GB" altLang="en-US" sz="1555">
                <a:latin typeface="Times New Roman" panose="02020603050405020304" charset="0"/>
                <a:cs typeface="Times New Roman" panose="02020603050405020304" charset="0"/>
              </a:rPr>
            </a:br>
            <a:r>
              <a:rPr lang="en-GB" altLang="en-US" sz="1555">
                <a:latin typeface="Times New Roman" panose="02020603050405020304" charset="0"/>
                <a:cs typeface="Times New Roman" panose="02020603050405020304" charset="0"/>
              </a:rPr>
              <a:t>5. </a:t>
            </a:r>
            <a:r>
              <a:rPr lang="en-GB" altLang="en-US" sz="1555" b="1">
                <a:latin typeface="Times New Roman" panose="02020603050405020304" charset="0"/>
                <a:cs typeface="Times New Roman" panose="02020603050405020304" charset="0"/>
              </a:rPr>
              <a:t>Deployment Tools</a:t>
            </a:r>
            <a:r>
              <a:rPr lang="en-GB" altLang="en-US" sz="1555">
                <a:latin typeface="Times New Roman" panose="02020603050405020304" charset="0"/>
                <a:cs typeface="Times New Roman" panose="02020603050405020304" charset="0"/>
              </a:rPr>
              <a:t>: Containerization tools like Docker for packaging the developed solution into lightweight and portable containers. Orchestration frameworks such as Kubernetes for managing containerized applications at scale and ensuring high availability.</a:t>
            </a:r>
            <a:br>
              <a:rPr lang="en-GB" altLang="en-US" sz="1555">
                <a:latin typeface="Times New Roman" panose="02020603050405020304" charset="0"/>
                <a:cs typeface="Times New Roman" panose="02020603050405020304" charset="0"/>
              </a:rPr>
            </a:br>
            <a:br>
              <a:rPr lang="en-GB" altLang="en-US" sz="1555">
                <a:latin typeface="Times New Roman" panose="02020603050405020304" charset="0"/>
                <a:cs typeface="Times New Roman" panose="02020603050405020304" charset="0"/>
              </a:rPr>
            </a:br>
            <a:r>
              <a:rPr lang="en-GB" altLang="en-US" sz="1555">
                <a:latin typeface="Times New Roman" panose="02020603050405020304" charset="0"/>
                <a:cs typeface="Times New Roman" panose="02020603050405020304" charset="0"/>
              </a:rPr>
              <a:t>6. </a:t>
            </a:r>
            <a:r>
              <a:rPr lang="en-GB" altLang="en-US" sz="1555" b="1">
                <a:latin typeface="Times New Roman" panose="02020603050405020304" charset="0"/>
                <a:cs typeface="Times New Roman" panose="02020603050405020304" charset="0"/>
              </a:rPr>
              <a:t>Monitoring and Logging</a:t>
            </a:r>
            <a:r>
              <a:rPr lang="en-GB" altLang="en-US" sz="1555">
                <a:latin typeface="Times New Roman" panose="02020603050405020304" charset="0"/>
                <a:cs typeface="Times New Roman" panose="02020603050405020304" charset="0"/>
              </a:rPr>
              <a:t>: Logging libraries (e.g., Log4j, Python logging module) for recording runtime information, errors, and debugging messages. Monitoring tools (e.g., Prometheus, Grafana) for tracking resource utilization, performance metrics, and system health during training and deployment phases.</a:t>
            </a:r>
            <a:br>
              <a:rPr lang="en-GB" altLang="en-US" sz="1555">
                <a:latin typeface="Times New Roman" panose="02020603050405020304" charset="0"/>
                <a:cs typeface="Times New Roman" panose="02020603050405020304" charset="0"/>
              </a:rPr>
            </a:br>
            <a:br>
              <a:rPr lang="en-GB" altLang="en-US" sz="1555">
                <a:latin typeface="Times New Roman" panose="02020603050405020304" charset="0"/>
                <a:cs typeface="Times New Roman" panose="02020603050405020304" charset="0"/>
              </a:rPr>
            </a:br>
            <a:r>
              <a:rPr lang="en-GB" altLang="en-US" sz="1555">
                <a:latin typeface="Times New Roman" panose="02020603050405020304" charset="0"/>
                <a:cs typeface="Times New Roman" panose="02020603050405020304" charset="0"/>
              </a:rPr>
              <a:t>7. </a:t>
            </a:r>
            <a:r>
              <a:rPr lang="en-GB" altLang="en-US" sz="1555" b="1">
                <a:latin typeface="Times New Roman" panose="02020603050405020304" charset="0"/>
                <a:cs typeface="Times New Roman" panose="02020603050405020304" charset="0"/>
              </a:rPr>
              <a:t>Security and Privacy</a:t>
            </a:r>
            <a:r>
              <a:rPr lang="en-GB" altLang="en-US" sz="1555">
                <a:latin typeface="Times New Roman" panose="02020603050405020304" charset="0"/>
                <a:cs typeface="Times New Roman" panose="02020603050405020304" charset="0"/>
              </a:rPr>
              <a:t>: Implementation of security measures such as encryption, access controls, and authentication mechanisms to safeguard sensitive data and prevent unauthorized access.Adherence to privacy regulations (e.g., GDPR) and ethical guidelines governing the collection, storage, and processing of user data in social media applications.</a:t>
            </a:r>
            <a:br>
              <a:rPr lang="en-GB" altLang="en-US" sz="1780">
                <a:latin typeface="Times New Roman" panose="02020603050405020304" charset="0"/>
                <a:cs typeface="Times New Roman" panose="02020603050405020304" charset="0"/>
              </a:rPr>
            </a:br>
            <a:br>
              <a:rPr lang="en-GB" altLang="en-US" sz="1780">
                <a:latin typeface="Times New Roman" panose="02020603050405020304" charset="0"/>
                <a:cs typeface="Times New Roman" panose="02020603050405020304" charset="0"/>
              </a:rPr>
            </a:br>
            <a:br>
              <a:rPr lang="en-GB" altLang="en-US" sz="1780">
                <a:latin typeface="Times New Roman" panose="02020603050405020304" charset="0"/>
                <a:cs typeface="Times New Roman" panose="02020603050405020304" charset="0"/>
              </a:rPr>
            </a:br>
            <a:endParaRPr lang="en-GB" altLang="en-US" sz="178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85" y="137795"/>
            <a:ext cx="8520430" cy="58801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ALGORITHM AND DEPLOYMENT</a:t>
            </a:r>
            <a:endParaRPr lang="en-GB" b="1">
              <a:latin typeface="Times New Roman" panose="02020603050405020304" charset="0"/>
              <a:cs typeface="Times New Roman" panose="02020603050405020304" charset="0"/>
            </a:endParaRPr>
          </a:p>
        </p:txBody>
      </p:sp>
      <p:sp>
        <p:nvSpPr>
          <p:cNvPr id="91" name="Google Shape;91;p19"/>
          <p:cNvSpPr txBox="1"/>
          <p:nvPr>
            <p:ph type="body" idx="1"/>
          </p:nvPr>
        </p:nvSpPr>
        <p:spPr>
          <a:xfrm>
            <a:off x="198755" y="795655"/>
            <a:ext cx="8779510" cy="4073525"/>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GB" b="1">
                <a:latin typeface="Times New Roman" panose="02020603050405020304" charset="0"/>
                <a:cs typeface="Times New Roman" panose="02020603050405020304" charset="0"/>
              </a:rPr>
              <a:t>Data exploration:</a:t>
            </a:r>
            <a:r>
              <a:rPr lang="en-GB">
                <a:latin typeface="Times New Roman" panose="02020603050405020304" charset="0"/>
                <a:cs typeface="Times New Roman" panose="02020603050405020304" charset="0"/>
              </a:rPr>
              <a:t> </a:t>
            </a:r>
            <a:r>
              <a:rPr lang="en-GB" sz="1555">
                <a:latin typeface="Times New Roman" panose="02020603050405020304" charset="0"/>
                <a:cs typeface="Times New Roman" panose="02020603050405020304" charset="0"/>
              </a:rPr>
              <a:t>In the data exploration phase of the fake news detection project, the dataset, comprising social media posts labeled as fake or real news, is first inspected to understand its structure and distribution. Text analysis techniques are applied to identify common patterns and trends, while visualization methods such as histograms and word clouds reveal insights into word frequencies and vocabulary usage. Features are engineered from text, images, and videos, and potential class imbalances are addressed. Correlation analysis uncovers relationships between features, and topic modeling techniques reveal latent topics within the text content. Sentiment analysis helps understand emotional tones in the posts. Finally, data cleaning ensures the dataset is free of noise and inconsistencies, laying the foundation for subsequent modeling steps.</a:t>
            </a:r>
            <a:endParaRPr lang="en-GB">
              <a:latin typeface="Times New Roman" panose="02020603050405020304" charset="0"/>
              <a:cs typeface="Times New Roman" panose="02020603050405020304" charset="0"/>
            </a:endParaRPr>
          </a:p>
          <a:p>
            <a:pPr marL="0" lvl="0" indent="0" algn="l" rtl="0">
              <a:spcBef>
                <a:spcPts val="1200"/>
              </a:spcBef>
              <a:spcAft>
                <a:spcPts val="0"/>
              </a:spcAft>
              <a:buNone/>
            </a:pPr>
            <a:r>
              <a:rPr lang="en-GB" sz="1555" b="1">
                <a:latin typeface="Times New Roman" panose="02020603050405020304" charset="0"/>
                <a:cs typeface="Times New Roman" panose="02020603050405020304" charset="0"/>
              </a:rPr>
              <a:t>Problem formulation:</a:t>
            </a:r>
            <a:r>
              <a:rPr lang="en-GB" sz="1555">
                <a:latin typeface="Times New Roman" panose="02020603050405020304" charset="0"/>
                <a:cs typeface="Times New Roman" panose="02020603050405020304" charset="0"/>
              </a:rPr>
              <a:t>Given a dataset of social media posts labeled as either fake or real news, the objective is to develop a machine learning model, specifically Convolutional Neural Networks (CNNs), capable of accurately classifying new social media posts as fake or real. The input data consists of textual content, images, and videos from various social media platforms. The model's output is a binary classification indicating whether a given post contains fake or real news. The goal is to create a reliable and scalable solution for identifying misinformation in social media content, contributing to the mitigation of the spread of fake news online.</a:t>
            </a:r>
            <a:endParaRPr lang="en-GB" sz="1555">
              <a:latin typeface="Times New Roman" panose="02020603050405020304" charset="0"/>
              <a:cs typeface="Times New Roman" panose="02020603050405020304" charset="0"/>
            </a:endParaRPr>
          </a:p>
          <a:p>
            <a:pPr marL="0" lvl="0" indent="0" algn="l" rtl="0">
              <a:spcBef>
                <a:spcPts val="1200"/>
              </a:spcBef>
              <a:spcAft>
                <a:spcPts val="1200"/>
              </a:spcAft>
              <a:buNone/>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42240" y="212725"/>
            <a:ext cx="8818880" cy="4806950"/>
          </a:xfrm>
        </p:spPr>
        <p:txBody>
          <a:bodyPr>
            <a:normAutofit fontScale="90000"/>
          </a:bodyPr>
          <a:p>
            <a:pPr algn="l"/>
            <a:r>
              <a:rPr lang="en-GB" sz="2000" b="1">
                <a:latin typeface="Times New Roman" panose="02020603050405020304" charset="0"/>
                <a:cs typeface="Times New Roman" panose="02020603050405020304" charset="0"/>
                <a:sym typeface="+mn-ea"/>
              </a:rPr>
              <a:t>Algorithm selection:</a:t>
            </a:r>
            <a:br>
              <a:rPr lang="en-GB" sz="1555">
                <a:latin typeface="Times New Roman" panose="02020603050405020304" charset="0"/>
                <a:cs typeface="Times New Roman" panose="02020603050405020304" charset="0"/>
                <a:sym typeface="+mn-ea"/>
              </a:rPr>
            </a:br>
            <a:r>
              <a:rPr lang="en-GB" sz="1555">
                <a:latin typeface="Times New Roman" panose="02020603050405020304" charset="0"/>
                <a:cs typeface="Times New Roman" panose="02020603050405020304" charset="0"/>
                <a:sym typeface="+mn-ea"/>
              </a:rPr>
              <a:t>1. </a:t>
            </a:r>
            <a:r>
              <a:rPr lang="en-GB" sz="1555" b="1">
                <a:latin typeface="Times New Roman" panose="02020603050405020304" charset="0"/>
                <a:cs typeface="Times New Roman" panose="02020603050405020304" charset="0"/>
                <a:sym typeface="+mn-ea"/>
              </a:rPr>
              <a:t>CNN Architecture</a:t>
            </a:r>
            <a:r>
              <a:rPr lang="en-GB" sz="1555">
                <a:latin typeface="Times New Roman" panose="02020603050405020304" charset="0"/>
                <a:cs typeface="Times New Roman" panose="02020603050405020304" charset="0"/>
                <a:sym typeface="+mn-ea"/>
              </a:rPr>
              <a:t>: Select a CNN architecture suitable for processing textual and visual features simultaneously. One common approach is to use a combination of convolutional and pooling layers followed by fully connected layers. Alternatively, consider architectures like VGG, ResNet, or Inception, which have been pretrained on large image datasets and can be fine-tuned for fake news detection tasks.</a:t>
            </a:r>
            <a:br>
              <a:rPr lang="en-GB" sz="1555">
                <a:latin typeface="Times New Roman" panose="02020603050405020304" charset="0"/>
                <a:cs typeface="Times New Roman" panose="02020603050405020304" charset="0"/>
                <a:sym typeface="+mn-ea"/>
              </a:rPr>
            </a:br>
            <a:br>
              <a:rPr lang="en-GB" sz="1555">
                <a:latin typeface="Times New Roman" panose="02020603050405020304" charset="0"/>
                <a:cs typeface="Times New Roman" panose="02020603050405020304" charset="0"/>
                <a:sym typeface="+mn-ea"/>
              </a:rPr>
            </a:br>
            <a:r>
              <a:rPr lang="en-GB" sz="1555">
                <a:latin typeface="Times New Roman" panose="02020603050405020304" charset="0"/>
                <a:cs typeface="Times New Roman" panose="02020603050405020304" charset="0"/>
                <a:sym typeface="+mn-ea"/>
              </a:rPr>
              <a:t>2. </a:t>
            </a:r>
            <a:r>
              <a:rPr lang="en-GB" sz="1555" b="1">
                <a:latin typeface="Times New Roman" panose="02020603050405020304" charset="0"/>
                <a:cs typeface="Times New Roman" panose="02020603050405020304" charset="0"/>
                <a:sym typeface="+mn-ea"/>
              </a:rPr>
              <a:t>Word Embeddings: </a:t>
            </a:r>
            <a:r>
              <a:rPr lang="en-GB" sz="1555">
                <a:latin typeface="Times New Roman" panose="02020603050405020304" charset="0"/>
                <a:cs typeface="Times New Roman" panose="02020603050405020304" charset="0"/>
                <a:sym typeface="+mn-ea"/>
              </a:rPr>
              <a:t>Incorporate word embeddings such as Word2Vec, GloVe, or FastText to represent the textual content of social media posts as dense vectors. These embeddings capture semantic relationships between words and help the model understand the meaning of the text.</a:t>
            </a:r>
            <a:br>
              <a:rPr lang="en-GB" sz="1555">
                <a:latin typeface="Times New Roman" panose="02020603050405020304" charset="0"/>
                <a:cs typeface="Times New Roman" panose="02020603050405020304" charset="0"/>
                <a:sym typeface="+mn-ea"/>
              </a:rPr>
            </a:br>
            <a:br>
              <a:rPr lang="en-GB" sz="1555">
                <a:latin typeface="Times New Roman" panose="02020603050405020304" charset="0"/>
                <a:cs typeface="Times New Roman" panose="02020603050405020304" charset="0"/>
                <a:sym typeface="+mn-ea"/>
              </a:rPr>
            </a:br>
            <a:r>
              <a:rPr lang="en-GB" sz="1555">
                <a:latin typeface="Times New Roman" panose="02020603050405020304" charset="0"/>
                <a:cs typeface="Times New Roman" panose="02020603050405020304" charset="0"/>
                <a:sym typeface="+mn-ea"/>
              </a:rPr>
              <a:t>3. </a:t>
            </a:r>
            <a:r>
              <a:rPr lang="en-GB" sz="1555" b="1">
                <a:latin typeface="Times New Roman" panose="02020603050405020304" charset="0"/>
                <a:cs typeface="Times New Roman" panose="02020603050405020304" charset="0"/>
                <a:sym typeface="+mn-ea"/>
              </a:rPr>
              <a:t>Image Embeddings:</a:t>
            </a:r>
            <a:r>
              <a:rPr lang="en-GB" sz="1555">
                <a:latin typeface="Times New Roman" panose="02020603050405020304" charset="0"/>
                <a:cs typeface="Times New Roman" panose="02020603050405020304" charset="0"/>
                <a:sym typeface="+mn-ea"/>
              </a:rPr>
              <a:t> Utilize pre-trained CNN models (e.g., VGG, ResNet) to extract image embeddings from social media post images. These embeddings capture visual features relevant to fake news detection, such as image context and content.</a:t>
            </a:r>
            <a:br>
              <a:rPr lang="en-GB" sz="1555">
                <a:latin typeface="Times New Roman" panose="02020603050405020304" charset="0"/>
                <a:cs typeface="Times New Roman" panose="02020603050405020304" charset="0"/>
                <a:sym typeface="+mn-ea"/>
              </a:rPr>
            </a:br>
            <a:br>
              <a:rPr lang="en-GB" sz="1555">
                <a:latin typeface="Times New Roman" panose="02020603050405020304" charset="0"/>
                <a:cs typeface="Times New Roman" panose="02020603050405020304" charset="0"/>
                <a:sym typeface="+mn-ea"/>
              </a:rPr>
            </a:br>
            <a:r>
              <a:rPr lang="en-GB" sz="1555">
                <a:latin typeface="Times New Roman" panose="02020603050405020304" charset="0"/>
                <a:cs typeface="Times New Roman" panose="02020603050405020304" charset="0"/>
                <a:sym typeface="+mn-ea"/>
              </a:rPr>
              <a:t>4. </a:t>
            </a:r>
            <a:r>
              <a:rPr lang="en-GB" sz="1555" b="1">
                <a:latin typeface="Times New Roman" panose="02020603050405020304" charset="0"/>
                <a:cs typeface="Times New Roman" panose="02020603050405020304" charset="0"/>
                <a:sym typeface="+mn-ea"/>
              </a:rPr>
              <a:t>Training Methodology:</a:t>
            </a:r>
            <a:r>
              <a:rPr lang="en-GB" sz="1555">
                <a:latin typeface="Times New Roman" panose="02020603050405020304" charset="0"/>
                <a:cs typeface="Times New Roman" panose="02020603050405020304" charset="0"/>
                <a:sym typeface="+mn-ea"/>
              </a:rPr>
              <a:t> Train the CNN model using a combination of real and fake news data. Apply techniques like data augmentation to increase the diversity of the training dataset and reduce overfitting. Use appropriate loss functions (e.g., binary cross-entropy) and optimization algorithms (e.g., Adam, SGD) to train the model effectively.</a:t>
            </a:r>
            <a:br>
              <a:rPr lang="en-GB" sz="1555">
                <a:latin typeface="Times New Roman" panose="02020603050405020304" charset="0"/>
                <a:cs typeface="Times New Roman" panose="02020603050405020304" charset="0"/>
                <a:sym typeface="+mn-ea"/>
              </a:rPr>
            </a:br>
            <a:br>
              <a:rPr lang="en-GB" sz="1555">
                <a:latin typeface="Times New Roman" panose="02020603050405020304" charset="0"/>
                <a:cs typeface="Times New Roman" panose="02020603050405020304" charset="0"/>
                <a:sym typeface="+mn-ea"/>
              </a:rPr>
            </a:br>
            <a:r>
              <a:rPr lang="en-GB" sz="1555">
                <a:latin typeface="Times New Roman" panose="02020603050405020304" charset="0"/>
                <a:cs typeface="Times New Roman" panose="02020603050405020304" charset="0"/>
                <a:sym typeface="+mn-ea"/>
              </a:rPr>
              <a:t>5. </a:t>
            </a:r>
            <a:r>
              <a:rPr lang="en-GB" sz="1555" b="1">
                <a:latin typeface="Times New Roman" panose="02020603050405020304" charset="0"/>
                <a:cs typeface="Times New Roman" panose="02020603050405020304" charset="0"/>
                <a:sym typeface="+mn-ea"/>
              </a:rPr>
              <a:t>Hyperparameter Tuning:</a:t>
            </a:r>
            <a:r>
              <a:rPr lang="en-GB" sz="1555">
                <a:latin typeface="Times New Roman" panose="02020603050405020304" charset="0"/>
                <a:cs typeface="Times New Roman" panose="02020603050405020304" charset="0"/>
                <a:sym typeface="+mn-ea"/>
              </a:rPr>
              <a:t> Fine-tune hyperparameters such as learning rate, batch size, and dropout rate to optimize the model's performance. Perform grid search or random search to explore the hyperparameter space and identify the best configuration.</a:t>
            </a:r>
            <a:endParaRPr lang="en-GB" sz="1555">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12180</Words>
  <Application>WPS Presentation</Application>
  <PresentationFormat/>
  <Paragraphs>81</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Roboto</vt:lpstr>
      <vt:lpstr>Microsoft YaHei</vt:lpstr>
      <vt:lpstr>Arial Unicode MS</vt:lpstr>
      <vt:lpstr>Bahnschrift Light</vt:lpstr>
      <vt:lpstr>Times New Roman</vt:lpstr>
      <vt:lpstr>Inter</vt:lpstr>
      <vt:lpstr>Simple Light</vt:lpstr>
      <vt:lpstr>Income classification using MLP classifier</vt:lpstr>
      <vt:lpstr>PROPOSED SYSTEM</vt:lpstr>
      <vt:lpstr>PROBLEM STATEMENT</vt:lpstr>
      <vt:lpstr>PROPOSED SOLUTION</vt:lpstr>
      <vt:lpstr>PowerPoint 演示文稿</vt:lpstr>
      <vt:lpstr>SYSTEM APPROACH</vt:lpstr>
      <vt:lpstr>PowerPoint 演示文稿</vt:lpstr>
      <vt:lpstr>ALGORITHM AND DEPLOYMENT</vt:lpstr>
      <vt:lpstr>PowerPoint 演示文稿</vt:lpstr>
      <vt:lpstr>TRAINING AND PROCESS</vt:lpstr>
      <vt:lpstr>PowerPoint 演示文稿</vt:lpstr>
      <vt:lpstr>RESULT</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IN SOCIAL MEDIA WITH CONVOLUTIONAL NEURAL NETWORK</dc:title>
  <dc:creator/>
  <cp:lastModifiedBy>rishi</cp:lastModifiedBy>
  <cp:revision>1</cp:revision>
  <dcterms:created xsi:type="dcterms:W3CDTF">2024-04-02T07:39:34Z</dcterms:created>
  <dcterms:modified xsi:type="dcterms:W3CDTF">2024-04-02T07:39:34Z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6F0B7C9539C24DB280FB35FF4234DA15_13</vt:lpwstr>
  </property>
  <property fmtid="{D5CDD505-2E9C-101B-9397-08002B2CF9AE}" pid="3" name="KSOProductBuildVer">
    <vt:lpwstr>1033-12.2.0.13489</vt:lpwstr>
  </property>
</Properties>
</file>