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86" r:id="rId2"/>
    <p:sldId id="287" r:id="rId3"/>
    <p:sldId id="259" r:id="rId4"/>
    <p:sldId id="257" r:id="rId5"/>
    <p:sldId id="280" r:id="rId6"/>
    <p:sldId id="288" r:id="rId7"/>
    <p:sldId id="289" r:id="rId8"/>
    <p:sldId id="261" r:id="rId9"/>
    <p:sldId id="290" r:id="rId10"/>
    <p:sldId id="291" r:id="rId11"/>
    <p:sldId id="282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81" d="100"/>
          <a:sy n="81" d="100"/>
        </p:scale>
        <p:origin x="-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387B06E-535F-4E7F-88C0-F5BF274064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044CD2C1-9D26-46E8-8693-764FB236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9944" b="79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B06E-535F-4E7F-88C0-F5BF274064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B06E-535F-4E7F-88C0-F5BF274064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80C19E1-9DE6-4D04-AB35-2E7D26EA3606}"/>
              </a:ext>
            </a:extLst>
          </p:cNvPr>
          <p:cNvSpPr/>
          <p:nvPr userDrawn="1"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C9CFC5-1877-4792-84F6-F14FE8C7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1605"/>
            <a:ext cx="10515600" cy="507831"/>
          </a:xfrm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7290DD-5E4B-4AF4-A455-37AB978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E4EFDAE-92C6-4F48-B56A-6750BD98FC8E}"/>
              </a:ext>
            </a:extLst>
          </p:cNvPr>
          <p:cNvCxnSpPr>
            <a:cxnSpLocks/>
          </p:cNvCxnSpPr>
          <p:nvPr userDrawn="1"/>
        </p:nvCxnSpPr>
        <p:spPr>
          <a:xfrm>
            <a:off x="0" y="6457950"/>
            <a:ext cx="960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4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80C19E1-9DE6-4D04-AB35-2E7D26EA3606}"/>
              </a:ext>
            </a:extLst>
          </p:cNvPr>
          <p:cNvSpPr/>
          <p:nvPr userDrawn="1"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C9CFC5-1877-4792-84F6-F14FE8C7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1605"/>
            <a:ext cx="10515600" cy="507831"/>
          </a:xfrm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7290DD-5E4B-4AF4-A455-37AB978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E4EFDAE-92C6-4F48-B56A-6750BD98FC8E}"/>
              </a:ext>
            </a:extLst>
          </p:cNvPr>
          <p:cNvCxnSpPr>
            <a:cxnSpLocks/>
          </p:cNvCxnSpPr>
          <p:nvPr userDrawn="1"/>
        </p:nvCxnSpPr>
        <p:spPr>
          <a:xfrm>
            <a:off x="0" y="6457950"/>
            <a:ext cx="960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4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80C19E1-9DE6-4D04-AB35-2E7D26EA3606}"/>
              </a:ext>
            </a:extLst>
          </p:cNvPr>
          <p:cNvSpPr/>
          <p:nvPr userDrawn="1"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C9CFC5-1877-4792-84F6-F14FE8C7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1605"/>
            <a:ext cx="10515600" cy="507831"/>
          </a:xfrm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7290DD-5E4B-4AF4-A455-37AB978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E4EFDAE-92C6-4F48-B56A-6750BD98FC8E}"/>
              </a:ext>
            </a:extLst>
          </p:cNvPr>
          <p:cNvCxnSpPr>
            <a:cxnSpLocks/>
          </p:cNvCxnSpPr>
          <p:nvPr userDrawn="1"/>
        </p:nvCxnSpPr>
        <p:spPr>
          <a:xfrm>
            <a:off x="0" y="6457950"/>
            <a:ext cx="960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4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80C19E1-9DE6-4D04-AB35-2E7D26EA3606}"/>
              </a:ext>
            </a:extLst>
          </p:cNvPr>
          <p:cNvSpPr/>
          <p:nvPr userDrawn="1"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C9CFC5-1877-4792-84F6-F14FE8C7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1605"/>
            <a:ext cx="10515600" cy="507831"/>
          </a:xfrm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7290DD-5E4B-4AF4-A455-37AB9786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E4EFDAE-92C6-4F48-B56A-6750BD98FC8E}"/>
              </a:ext>
            </a:extLst>
          </p:cNvPr>
          <p:cNvCxnSpPr>
            <a:cxnSpLocks/>
          </p:cNvCxnSpPr>
          <p:nvPr userDrawn="1"/>
        </p:nvCxnSpPr>
        <p:spPr>
          <a:xfrm>
            <a:off x="0" y="6457950"/>
            <a:ext cx="9608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12/8/2021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387B06E-535F-4E7F-88C0-F5BF274064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B06E-535F-4E7F-88C0-F5BF274064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B06E-535F-4E7F-88C0-F5BF274064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87B06E-535F-4E7F-88C0-F5BF274064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B06E-535F-4E7F-88C0-F5BF274064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87B06E-535F-4E7F-88C0-F5BF274064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87B06E-535F-4E7F-88C0-F5BF2740641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12/8/2021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589B12-CB4D-4236-BBC8-148B142B185D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296E17C-60EA-42B2-BC88-E1638BEF1A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t="7383" r="1000"/>
          <a:stretch/>
        </p:blipFill>
        <p:spPr>
          <a:xfrm>
            <a:off x="9774543" y="6329532"/>
            <a:ext cx="1592034" cy="3299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in/rahbar-anwar04902593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=""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="" xmlns:a16="http://schemas.microsoft.com/office/drawing/2014/main" id="{C7F28D52-2A5F-4D23-81AE-7CB8B591C7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72E170-E037-41F6-BC18-E638EF8FBE0A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1" dirty="0" smtClean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 Demi" pitchFamily="34" charset="0"/>
                <a:ea typeface="+mj-ea"/>
                <a:cs typeface="+mj-cs"/>
              </a:rPr>
              <a:t>Feature</a:t>
            </a:r>
            <a:r>
              <a:rPr lang="en-US" sz="61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 Demi" pitchFamily="34" charset="0"/>
                <a:ea typeface="+mj-ea"/>
                <a:cs typeface="+mj-cs"/>
              </a:rPr>
              <a:t> </a:t>
            </a:r>
            <a:r>
              <a:rPr lang="en-US" sz="6100" b="1" dirty="0" smtClean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Berlin Sans FB Demi" pitchFamily="34" charset="0"/>
                <a:ea typeface="+mj-ea"/>
                <a:cs typeface="+mj-cs"/>
              </a:rPr>
              <a:t>Extraction from Medical Journals</a:t>
            </a:r>
            <a:endParaRPr lang="en-US" sz="6100" b="1" kern="1200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Berlin Sans FB Demi" pitchFamily="34" charset="0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76306CB-2C31-48DB-B2A7-7DD2B285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193" y="6502400"/>
            <a:ext cx="1390806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BDB562B-408E-41B3-A4A1-0A6AAA9F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3" y="0"/>
            <a:ext cx="1523996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5438"/>
            <a:ext cx="10515600" cy="553998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1027" name="Picture 3" descr="C:\Users\user\Pictures\Screenshots\Screenshot (4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46" y="1490662"/>
            <a:ext cx="39624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5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ttitudes 2 Animal Cognition Survey – The Anthrozoologist">
            <a:extLst>
              <a:ext uri="{FF2B5EF4-FFF2-40B4-BE49-F238E27FC236}">
                <a16:creationId xmlns="" xmlns:a16="http://schemas.microsoft.com/office/drawing/2014/main" id="{45A07E70-0C18-4E61-9BB5-06001EC6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14" y="300790"/>
            <a:ext cx="5971172" cy="597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FB5ABCF-F6CD-4FDD-99E5-77B66D5C0C55}"/>
              </a:ext>
            </a:extLst>
          </p:cNvPr>
          <p:cNvSpPr txBox="1"/>
          <p:nvPr/>
        </p:nvSpPr>
        <p:spPr>
          <a:xfrm>
            <a:off x="861134" y="2172355"/>
            <a:ext cx="8493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Rahbar Anwar</a:t>
            </a:r>
            <a:endParaRPr lang="en-IN" sz="2400" dirty="0"/>
          </a:p>
          <a:p>
            <a:r>
              <a:rPr lang="en-US" sz="2400" dirty="0" smtClean="0"/>
              <a:t>B.Tech</a:t>
            </a:r>
            <a:endParaRPr lang="en-IN" sz="2400" dirty="0"/>
          </a:p>
          <a:p>
            <a:r>
              <a:rPr lang="en-IN" sz="2400" dirty="0" smtClean="0"/>
              <a:t>LinkedIn URL – </a:t>
            </a:r>
            <a:r>
              <a:rPr lang="en-IN" sz="1400" dirty="0">
                <a:hlinkClick r:id="rId2"/>
              </a:rPr>
              <a:t>https://</a:t>
            </a:r>
            <a:r>
              <a:rPr lang="en-IN" sz="1400" dirty="0" smtClean="0">
                <a:hlinkClick r:id="rId2"/>
              </a:rPr>
              <a:t>www.linkedin.com/in/rahbar-anwar04902593/</a:t>
            </a:r>
            <a:endParaRPr lang="en-IN" sz="14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80A7BA-2094-4E92-A8A7-26016244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C972-01EB-4384-8FDE-EFE378D97B1B}" type="slidenum">
              <a:rPr lang="en-IN" smtClean="0"/>
              <a:t>2</a:t>
            </a:fld>
            <a:endParaRPr lang="en-IN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6BDAD9D-5162-4A1D-8A55-A1F0B2914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2" y="-29364"/>
            <a:ext cx="2718854" cy="12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AF8DFA-EC0B-4EEB-A06E-0F0F2A3D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spAutoFit/>
          </a:bodyPr>
          <a:lstStyle/>
          <a:p>
            <a:r>
              <a:rPr lang="en-US" sz="3000" dirty="0"/>
              <a:t>Project Goals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="" xmlns:a16="http://schemas.microsoft.com/office/drawing/2014/main" id="{494F1A61-0087-49E1-A747-853CE362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3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3D973C61-B118-468C-8970-1AAEE35148A1}"/>
              </a:ext>
            </a:extLst>
          </p:cNvPr>
          <p:cNvGrpSpPr/>
          <p:nvPr/>
        </p:nvGrpSpPr>
        <p:grpSpPr>
          <a:xfrm>
            <a:off x="227203" y="2471646"/>
            <a:ext cx="10798487" cy="3694691"/>
            <a:chOff x="344433" y="2051082"/>
            <a:chExt cx="10798487" cy="2380552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4822D392-DEA2-40D0-995F-F068ACDCC422}"/>
                </a:ext>
              </a:extLst>
            </p:cNvPr>
            <p:cNvSpPr txBox="1">
              <a:spLocks/>
            </p:cNvSpPr>
            <p:nvPr/>
          </p:nvSpPr>
          <p:spPr>
            <a:xfrm>
              <a:off x="344433" y="2051082"/>
              <a:ext cx="5446766" cy="332399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2400">
                  <a:effectLst/>
                </a:defRPr>
              </a:lvl1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Objectives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16060BCC-B451-4A06-847A-F01937D17939}"/>
                </a:ext>
              </a:extLst>
            </p:cNvPr>
            <p:cNvSpPr txBox="1">
              <a:spLocks/>
            </p:cNvSpPr>
            <p:nvPr/>
          </p:nvSpPr>
          <p:spPr>
            <a:xfrm>
              <a:off x="6483555" y="2051082"/>
              <a:ext cx="4659365" cy="332399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2400">
                  <a:effectLst/>
                </a:defRPr>
              </a:lvl1pPr>
            </a:lstStyle>
            <a:p>
              <a:r>
                <a:rPr lang="en-US" b="1" dirty="0">
                  <a:solidFill>
                    <a:schemeClr val="accent1"/>
                  </a:solidFill>
                </a:rPr>
                <a:t>Constraints</a:t>
              </a:r>
            </a:p>
          </p:txBody>
        </p:sp>
        <p:sp>
          <p:nvSpPr>
            <p:cNvPr id="18" name="TextBox 1">
              <a:extLst>
                <a:ext uri="{FF2B5EF4-FFF2-40B4-BE49-F238E27FC236}">
                  <a16:creationId xmlns="" xmlns:a16="http://schemas.microsoft.com/office/drawing/2014/main" id="{9FD06995-1AD3-4C71-920E-D28027ACAB27}"/>
                </a:ext>
              </a:extLst>
            </p:cNvPr>
            <p:cNvSpPr txBox="1">
              <a:spLocks/>
            </p:cNvSpPr>
            <p:nvPr/>
          </p:nvSpPr>
          <p:spPr>
            <a:xfrm>
              <a:off x="344433" y="2855705"/>
              <a:ext cx="5446766" cy="416442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/>
                <a:t>M</a:t>
              </a:r>
              <a:r>
                <a:rPr lang="en-US" sz="1400" dirty="0" smtClean="0"/>
                <a:t>aximize the number of named entities to be extract from the data.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Maximize the accuracy of the extracted entities.</a:t>
              </a:r>
              <a:endParaRPr lang="en-IN" sz="1400" dirty="0"/>
            </a:p>
          </p:txBody>
        </p:sp>
        <p:sp>
          <p:nvSpPr>
            <p:cNvPr id="20" name="TextBox 1">
              <a:extLst>
                <a:ext uri="{FF2B5EF4-FFF2-40B4-BE49-F238E27FC236}">
                  <a16:creationId xmlns="" xmlns:a16="http://schemas.microsoft.com/office/drawing/2014/main" id="{9522627F-8C87-4F09-8BCC-C9168C73222C}"/>
                </a:ext>
              </a:extLst>
            </p:cNvPr>
            <p:cNvSpPr txBox="1">
              <a:spLocks/>
            </p:cNvSpPr>
            <p:nvPr/>
          </p:nvSpPr>
          <p:spPr>
            <a:xfrm>
              <a:off x="6422424" y="2855705"/>
              <a:ext cx="4659365" cy="555256"/>
            </a:xfrm>
            <a:prstGeom prst="rect">
              <a:avLst/>
            </a:prstGeom>
          </p:spPr>
          <p:txBody>
            <a:bodyPr vert="horz" lIns="0" tIns="0" rIns="0" bIns="0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Minimize the error in selecting the named entity and time required.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Recognizing the medical terms accurately is a difficult task.</a:t>
              </a:r>
              <a:endParaRPr lang="en-IN" sz="1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2C349EF-C262-4835-9EBD-8B7C780A42B2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3" y="2440631"/>
              <a:ext cx="54467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C4176EBD-788A-44EC-BDD5-5C84A7449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83555" y="2440631"/>
              <a:ext cx="4659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A60C450C-8824-46B7-A280-BA244E1E14A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38808"/>
              <a:ext cx="0" cy="18928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172420E-8366-47BE-96E1-39814081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33" y="1249982"/>
            <a:ext cx="1388857" cy="819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0CF94C-A22C-4F8F-98F9-42FA6D96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55" y="1249982"/>
            <a:ext cx="1400125" cy="9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8FAED8-B434-40AB-93B4-567E737B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100628"/>
            <a:ext cx="10460115" cy="674031"/>
          </a:xfrm>
        </p:spPr>
        <p:txBody>
          <a:bodyPr/>
          <a:lstStyle/>
          <a:p>
            <a:r>
              <a:rPr lang="en-IN" sz="1200" dirty="0"/>
              <a:t>Business pipeline: 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CRISP-ML(Q) Methodology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57526D26-BC56-4C9E-8FEC-836D70D3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407DA29-FD00-4560-864C-A686ABE211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13" y="774659"/>
            <a:ext cx="5943612" cy="57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3266AF9-F8E3-49CD-86B4-96C4275A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00" y="1299305"/>
            <a:ext cx="3254614" cy="109328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6088B2-E2BD-421B-8AE4-94270CC3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Stacks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4C6A4F09-30F3-4384-B6BB-51D15238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B4BB086-6296-4389-A7DA-50162EC1AC2F}"/>
              </a:ext>
            </a:extLst>
          </p:cNvPr>
          <p:cNvSpPr txBox="1"/>
          <p:nvPr/>
        </p:nvSpPr>
        <p:spPr>
          <a:xfrm>
            <a:off x="6400800" y="1610336"/>
            <a:ext cx="54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 out all the Software, tools and environments used by you.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123" y="4255477"/>
            <a:ext cx="650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https://</a:t>
            </a:r>
            <a:r>
              <a:rPr lang="en-IN" u="sng" dirty="0" smtClean="0"/>
              <a:t>www.frontiersin.org/articles/10.3389/fcell.2020.00673/full</a:t>
            </a:r>
            <a:endParaRPr lang="en-IN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66400" y="4958862"/>
            <a:ext cx="842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https://analyticsindiamag.com/guide-to-named-entity-recognition-with-spacy-and-nltk/</a:t>
            </a:r>
          </a:p>
        </p:txBody>
      </p:sp>
      <p:pic>
        <p:nvPicPr>
          <p:cNvPr id="1026" name="Picture 2" descr="https://miro.medium.com/max/700/1*7oukapIBInsovpHkQB3QZ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3" y="2379351"/>
            <a:ext cx="3125662" cy="137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6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5438"/>
            <a:ext cx="10515600" cy="553998"/>
          </a:xfrm>
        </p:spPr>
        <p:txBody>
          <a:bodyPr/>
          <a:lstStyle/>
          <a:p>
            <a:r>
              <a:rPr lang="en-US" dirty="0" smtClean="0"/>
              <a:t>Project Scope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8923" y="1816966"/>
            <a:ext cx="9882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main objective of the project is to extract the maximum feature from the medical journals. This will help a lot in medical field to understand different types of situation occurs with different people as well as about the different types of disease and their cure.</a:t>
            </a:r>
          </a:p>
          <a:p>
            <a:r>
              <a:rPr lang="en-US" sz="2400" dirty="0" smtClean="0"/>
              <a:t>This will also help in understanding the possibility of  having a particular type of disease or the occurrence ratio.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058914" y="584099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6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99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5438"/>
            <a:ext cx="10515600" cy="553998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2050" name="Picture 2" descr="Acrobat File PDF Logo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51" y="1122776"/>
            <a:ext cx="770549" cy="94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3266AF9-F8E3-49CD-86B4-96C4275A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9" y="1330565"/>
            <a:ext cx="1583188" cy="531820"/>
          </a:xfrm>
          <a:prstGeom prst="rect">
            <a:avLst/>
          </a:prstGeom>
        </p:spPr>
      </p:pic>
      <p:pic>
        <p:nvPicPr>
          <p:cNvPr id="2052" name="Picture 4" descr="Data collection in quantitative research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45" y="1049392"/>
            <a:ext cx="2082576" cy="109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data extrac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33" y="988150"/>
            <a:ext cx="2324345" cy="12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lp, pretrained nl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34" y="3730601"/>
            <a:ext cx="2427248" cy="123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0252" y="2300633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Medical Journals</a:t>
            </a:r>
          </a:p>
          <a:p>
            <a:pPr algn="ctr"/>
            <a:r>
              <a:rPr lang="en-US" sz="1400" dirty="0" smtClean="0"/>
              <a:t>PDF Files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60095" y="2340992"/>
            <a:ext cx="18966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Data Collection</a:t>
            </a:r>
          </a:p>
          <a:p>
            <a:pPr algn="ctr"/>
            <a:r>
              <a:rPr lang="en-US" sz="1400" dirty="0" smtClean="0"/>
              <a:t>&amp;</a:t>
            </a:r>
          </a:p>
          <a:p>
            <a:pPr algn="ctr"/>
            <a:r>
              <a:rPr lang="en-US" sz="1400" dirty="0" smtClean="0"/>
              <a:t>Data Understanding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338548" y="2340992"/>
            <a:ext cx="23006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Data Extraction </a:t>
            </a:r>
          </a:p>
          <a:p>
            <a:pPr algn="ctr"/>
            <a:r>
              <a:rPr lang="en-US" sz="1400" dirty="0" smtClean="0"/>
              <a:t>Or</a:t>
            </a:r>
          </a:p>
          <a:p>
            <a:pPr algn="ctr"/>
            <a:r>
              <a:rPr lang="en-US" sz="1400" dirty="0" smtClean="0"/>
              <a:t>Named entity recognition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581724" y="527389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NLP Model Building</a:t>
            </a:r>
            <a:endParaRPr lang="en-IN" sz="1400" dirty="0"/>
          </a:p>
        </p:txBody>
      </p:sp>
      <p:sp>
        <p:nvSpPr>
          <p:cNvPr id="8" name="Right Arrow 7"/>
          <p:cNvSpPr/>
          <p:nvPr/>
        </p:nvSpPr>
        <p:spPr>
          <a:xfrm>
            <a:off x="1852247" y="1463519"/>
            <a:ext cx="621322" cy="265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3575538" y="1370676"/>
            <a:ext cx="1160585" cy="451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7092462" y="1378848"/>
            <a:ext cx="1031630" cy="4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9477005" y="3125553"/>
            <a:ext cx="303088" cy="528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044462" y="4179222"/>
            <a:ext cx="246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Deployment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6645753" y="4119757"/>
            <a:ext cx="1290769" cy="5805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1090029" y="5808729"/>
            <a:ext cx="29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8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419132-6497-4298-8C5D-1504DAB2904B}"/>
              </a:ext>
            </a:extLst>
          </p:cNvPr>
          <p:cNvSpPr txBox="1"/>
          <p:nvPr/>
        </p:nvSpPr>
        <p:spPr>
          <a:xfrm>
            <a:off x="161926" y="1182240"/>
            <a:ext cx="7561320" cy="51491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used for training the model is genuine best known to our knowledge </a:t>
            </a:r>
            <a:r>
              <a:rPr lang="en-US" sz="2400" dirty="0" smtClean="0"/>
              <a:t>and available in the form of pdf..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Data contains the different types of named entity such as person names, university name, medicine names etc. which we have to extract.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This can be done through NLP by using NLTK or spaCy library.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571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571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301C3C6-1F20-438A-8BD6-AF914AE8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6CBB1F16-B25E-494F-A03E-65ECD48E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89B12-CB4D-4236-BBC8-148B142B185D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Data Understanding is cru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246" y="1014411"/>
            <a:ext cx="3749945" cy="212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5438"/>
            <a:ext cx="10515600" cy="553998"/>
          </a:xfrm>
        </p:spPr>
        <p:txBody>
          <a:bodyPr/>
          <a:lstStyle/>
          <a:p>
            <a:r>
              <a:rPr lang="en-US" dirty="0" smtClean="0"/>
              <a:t>Model 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67508" y="1230811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Libraries Used:  </a:t>
            </a:r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PyPdf2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Pdfminer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En-core-med7-lg</a:t>
            </a:r>
          </a:p>
          <a:p>
            <a:endParaRPr lang="en-US" dirty="0"/>
          </a:p>
          <a:p>
            <a:r>
              <a:rPr lang="en-US" b="1" dirty="0" smtClean="0"/>
              <a:t>Description: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PyPdf2 is used to merge all the medical journals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Pdfminer is used to extract text from the </a:t>
            </a:r>
            <a:r>
              <a:rPr lang="en-US" dirty="0" err="1" smtClean="0"/>
              <a:t>pdf</a:t>
            </a:r>
            <a:r>
              <a:rPr lang="en-US" dirty="0" smtClean="0"/>
              <a:t> files.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Spacy is used to build NLP model to extract features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En-core-med7-lg is used to extract specifically medical entities.</a:t>
            </a:r>
          </a:p>
        </p:txBody>
      </p:sp>
    </p:spTree>
    <p:extLst>
      <p:ext uri="{BB962C8B-B14F-4D97-AF65-F5344CB8AC3E}">
        <p14:creationId xmlns:p14="http://schemas.microsoft.com/office/powerpoint/2010/main" val="3526223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USER\Desktop\Project_25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22059</TotalTime>
  <Words>299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PowerPoint Presentation</vt:lpstr>
      <vt:lpstr>PowerPoint Presentation</vt:lpstr>
      <vt:lpstr>Project Goals</vt:lpstr>
      <vt:lpstr>Business pipeline:   CRISP-ML(Q) Methodology</vt:lpstr>
      <vt:lpstr>Technical Stacks</vt:lpstr>
      <vt:lpstr>Project Scope</vt:lpstr>
      <vt:lpstr>Architecture</vt:lpstr>
      <vt:lpstr>Data Understanding</vt:lpstr>
      <vt:lpstr>Model Description</vt:lpstr>
      <vt:lpstr>Output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Narang,Savleen Kaur</dc:creator>
  <cp:lastModifiedBy>user</cp:lastModifiedBy>
  <cp:revision>134</cp:revision>
  <dcterms:created xsi:type="dcterms:W3CDTF">2021-03-18T06:35:56Z</dcterms:created>
  <dcterms:modified xsi:type="dcterms:W3CDTF">2021-12-08T11:41:33Z</dcterms:modified>
</cp:coreProperties>
</file>